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9.xml" ContentType="application/vnd.openxmlformats-officedocument.presentationml.tags+xml"/>
  <Override PartName="/ppt/notesSlides/notesSlide21.xml" ContentType="application/vnd.openxmlformats-officedocument.presentationml.notesSlide+xml"/>
  <Override PartName="/ppt/tags/tag20.xml" ContentType="application/vnd.openxmlformats-officedocument.presentationml.tags+xml"/>
  <Override PartName="/ppt/notesSlides/notesSlide22.xml" ContentType="application/vnd.openxmlformats-officedocument.presentationml.notesSlide+xml"/>
  <Override PartName="/ppt/media/image50.svg" ContentType="image/svg+xml"/>
  <Override PartName="/ppt/tags/tag21.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59.svg" ContentType="image/svg+xml"/>
  <Override PartName="/ppt/media/image61.svg" ContentType="image/svg+xml"/>
  <Override PartName="/ppt/media/image63.svg" ContentType="image/svg+xml"/>
  <Override PartName="/ppt/media/image65.svg" ContentType="image/svg+xml"/>
  <Override PartName="/ppt/media/image67.svg" ContentType="image/sv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6" r:id="rId1"/>
  </p:sldMasterIdLst>
  <p:notesMasterIdLst>
    <p:notesMasterId r:id="rId57"/>
  </p:notesMasterIdLst>
  <p:handoutMasterIdLst>
    <p:handoutMasterId r:id="rId58"/>
  </p:handoutMasterIdLst>
  <p:sldIdLst>
    <p:sldId id="825" r:id="rId2"/>
    <p:sldId id="2147309269" r:id="rId3"/>
    <p:sldId id="259" r:id="rId4"/>
    <p:sldId id="4541" r:id="rId5"/>
    <p:sldId id="4520" r:id="rId6"/>
    <p:sldId id="4523" r:id="rId7"/>
    <p:sldId id="4522" r:id="rId8"/>
    <p:sldId id="324" r:id="rId9"/>
    <p:sldId id="325" r:id="rId10"/>
    <p:sldId id="4527" r:id="rId11"/>
    <p:sldId id="4528" r:id="rId12"/>
    <p:sldId id="4529" r:id="rId13"/>
    <p:sldId id="4530" r:id="rId14"/>
    <p:sldId id="331" r:id="rId15"/>
    <p:sldId id="4531" r:id="rId16"/>
    <p:sldId id="338" r:id="rId17"/>
    <p:sldId id="2144212449" r:id="rId18"/>
    <p:sldId id="2147309283" r:id="rId19"/>
    <p:sldId id="2144212451" r:id="rId20"/>
    <p:sldId id="2144212452" r:id="rId21"/>
    <p:sldId id="2147309276" r:id="rId22"/>
    <p:sldId id="2144212450" r:id="rId23"/>
    <p:sldId id="2147309282" r:id="rId24"/>
    <p:sldId id="357" r:id="rId25"/>
    <p:sldId id="334" r:id="rId26"/>
    <p:sldId id="335" r:id="rId27"/>
    <p:sldId id="444" r:id="rId28"/>
    <p:sldId id="351" r:id="rId29"/>
    <p:sldId id="446" r:id="rId30"/>
    <p:sldId id="449" r:id="rId31"/>
    <p:sldId id="450" r:id="rId32"/>
    <p:sldId id="504" r:id="rId33"/>
    <p:sldId id="358" r:id="rId34"/>
    <p:sldId id="359" r:id="rId35"/>
    <p:sldId id="672" r:id="rId36"/>
    <p:sldId id="360" r:id="rId37"/>
    <p:sldId id="362" r:id="rId38"/>
    <p:sldId id="675" r:id="rId39"/>
    <p:sldId id="2147309280" r:id="rId40"/>
    <p:sldId id="2147309284" r:id="rId41"/>
    <p:sldId id="2144212446" r:id="rId42"/>
    <p:sldId id="2144212441" r:id="rId43"/>
    <p:sldId id="2144212443" r:id="rId44"/>
    <p:sldId id="2144212444" r:id="rId45"/>
    <p:sldId id="561" r:id="rId46"/>
    <p:sldId id="505" r:id="rId47"/>
    <p:sldId id="506" r:id="rId48"/>
    <p:sldId id="507" r:id="rId49"/>
    <p:sldId id="512" r:id="rId50"/>
    <p:sldId id="513" r:id="rId51"/>
    <p:sldId id="515" r:id="rId52"/>
    <p:sldId id="578" r:id="rId53"/>
    <p:sldId id="579" r:id="rId54"/>
    <p:sldId id="1624" r:id="rId55"/>
    <p:sldId id="355" r:id="rId56"/>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Oracle Sans" panose="020B0503020204020204" pitchFamily="34" charset="0"/>
        <a:ea typeface="+mn-ea"/>
        <a:cs typeface="+mn-cs"/>
      </a:defRPr>
    </a:lvl1pPr>
    <a:lvl2pPr marL="457200" algn="l" rtl="0" eaLnBrk="0" fontAlgn="base" hangingPunct="0">
      <a:spcBef>
        <a:spcPct val="0"/>
      </a:spcBef>
      <a:spcAft>
        <a:spcPct val="0"/>
      </a:spcAft>
      <a:defRPr kern="1200">
        <a:solidFill>
          <a:schemeClr val="tx1"/>
        </a:solidFill>
        <a:latin typeface="Oracle Sans" panose="020B0503020204020204" pitchFamily="34" charset="0"/>
        <a:ea typeface="+mn-ea"/>
        <a:cs typeface="+mn-cs"/>
      </a:defRPr>
    </a:lvl2pPr>
    <a:lvl3pPr marL="914400" algn="l" rtl="0" eaLnBrk="0" fontAlgn="base" hangingPunct="0">
      <a:spcBef>
        <a:spcPct val="0"/>
      </a:spcBef>
      <a:spcAft>
        <a:spcPct val="0"/>
      </a:spcAft>
      <a:defRPr kern="1200">
        <a:solidFill>
          <a:schemeClr val="tx1"/>
        </a:solidFill>
        <a:latin typeface="Oracle Sans" panose="020B0503020204020204" pitchFamily="34" charset="0"/>
        <a:ea typeface="+mn-ea"/>
        <a:cs typeface="+mn-cs"/>
      </a:defRPr>
    </a:lvl3pPr>
    <a:lvl4pPr marL="1371600" algn="l" rtl="0" eaLnBrk="0" fontAlgn="base" hangingPunct="0">
      <a:spcBef>
        <a:spcPct val="0"/>
      </a:spcBef>
      <a:spcAft>
        <a:spcPct val="0"/>
      </a:spcAft>
      <a:defRPr kern="1200">
        <a:solidFill>
          <a:schemeClr val="tx1"/>
        </a:solidFill>
        <a:latin typeface="Oracle Sans" panose="020B0503020204020204" pitchFamily="34" charset="0"/>
        <a:ea typeface="+mn-ea"/>
        <a:cs typeface="+mn-cs"/>
      </a:defRPr>
    </a:lvl4pPr>
    <a:lvl5pPr marL="1828800" algn="l" rtl="0" eaLnBrk="0" fontAlgn="base" hangingPunct="0">
      <a:spcBef>
        <a:spcPct val="0"/>
      </a:spcBef>
      <a:spcAft>
        <a:spcPct val="0"/>
      </a:spcAft>
      <a:defRPr kern="1200">
        <a:solidFill>
          <a:schemeClr val="tx1"/>
        </a:solidFill>
        <a:latin typeface="Oracle Sans" panose="020B0503020204020204" pitchFamily="34" charset="0"/>
        <a:ea typeface="+mn-ea"/>
        <a:cs typeface="+mn-cs"/>
      </a:defRPr>
    </a:lvl5pPr>
    <a:lvl6pPr marL="2286000" algn="l" defTabSz="914400" rtl="0" eaLnBrk="1" latinLnBrk="0" hangingPunct="1">
      <a:defRPr kern="1200">
        <a:solidFill>
          <a:schemeClr val="tx1"/>
        </a:solidFill>
        <a:latin typeface="Oracle Sans" panose="020B0503020204020204" pitchFamily="34" charset="0"/>
        <a:ea typeface="+mn-ea"/>
        <a:cs typeface="+mn-cs"/>
      </a:defRPr>
    </a:lvl6pPr>
    <a:lvl7pPr marL="2743200" algn="l" defTabSz="914400" rtl="0" eaLnBrk="1" latinLnBrk="0" hangingPunct="1">
      <a:defRPr kern="1200">
        <a:solidFill>
          <a:schemeClr val="tx1"/>
        </a:solidFill>
        <a:latin typeface="Oracle Sans" panose="020B0503020204020204" pitchFamily="34" charset="0"/>
        <a:ea typeface="+mn-ea"/>
        <a:cs typeface="+mn-cs"/>
      </a:defRPr>
    </a:lvl7pPr>
    <a:lvl8pPr marL="3200400" algn="l" defTabSz="914400" rtl="0" eaLnBrk="1" latinLnBrk="0" hangingPunct="1">
      <a:defRPr kern="1200">
        <a:solidFill>
          <a:schemeClr val="tx1"/>
        </a:solidFill>
        <a:latin typeface="Oracle Sans" panose="020B0503020204020204" pitchFamily="34" charset="0"/>
        <a:ea typeface="+mn-ea"/>
        <a:cs typeface="+mn-cs"/>
      </a:defRPr>
    </a:lvl8pPr>
    <a:lvl9pPr marL="3657600" algn="l" defTabSz="914400" rtl="0" eaLnBrk="1" latinLnBrk="0" hangingPunct="1">
      <a:defRPr kern="1200">
        <a:solidFill>
          <a:schemeClr val="tx1"/>
        </a:solidFill>
        <a:latin typeface="Oracle Sans" panose="020B0503020204020204"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727E"/>
    <a:srgbClr val="2E686C"/>
    <a:srgbClr val="56504B"/>
    <a:srgbClr val="67605B"/>
    <a:srgbClr val="79726D"/>
    <a:srgbClr val="8B8580"/>
    <a:srgbClr val="FCFBFA"/>
    <a:srgbClr val="E5DB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1" autoAdjust="0"/>
    <p:restoredTop sz="77415"/>
  </p:normalViewPr>
  <p:slideViewPr>
    <p:cSldViewPr snapToGrid="0">
      <p:cViewPr varScale="1">
        <p:scale>
          <a:sx n="66" d="100"/>
          <a:sy n="66" d="100"/>
        </p:scale>
        <p:origin x="1238" y="58"/>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EA5244-BC3A-7A4D-B9E6-B928720290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625B08D4-33FD-AB4E-971F-C23E61AE924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2EC62253-754A-4592-898E-CD1D936A152D}" type="datetime1">
              <a:rPr lang="en-US"/>
              <a:pPr>
                <a:defRPr/>
              </a:pPr>
              <a:t>10/13/2022</a:t>
            </a:fld>
            <a:endParaRPr lang="en-US"/>
          </a:p>
        </p:txBody>
      </p:sp>
      <p:sp>
        <p:nvSpPr>
          <p:cNvPr id="4" name="Footer Placeholder 3">
            <a:extLst>
              <a:ext uri="{FF2B5EF4-FFF2-40B4-BE49-F238E27FC236}">
                <a16:creationId xmlns:a16="http://schemas.microsoft.com/office/drawing/2014/main" id="{65A749FB-11A2-4844-A3E2-6409BDCA4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a:extLst>
              <a:ext uri="{FF2B5EF4-FFF2-40B4-BE49-F238E27FC236}">
                <a16:creationId xmlns:a16="http://schemas.microsoft.com/office/drawing/2014/main" id="{0DE54BFF-84E0-DD4D-AA95-90004118958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B737984D-E09C-41C1-9B3F-C32D84DD1DB2}"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6C02B4A0-3039-4B34-A0F3-EC9AFF5B5BE1}" type="datetime1">
              <a:rPr lang="en-US"/>
              <a:pPr>
                <a:defRPr/>
              </a:pPr>
              <a:t>10/13/2022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E7F8B40A-1D3D-45D0-BADF-AB1F895BB3CB}" type="slidenum">
              <a:rPr lang="en-US"/>
              <a:pPr>
                <a:defRPr/>
              </a:pPr>
              <a:t>‹#›</a:t>
            </a:fld>
            <a:endParaRPr lang="en-US"/>
          </a:p>
        </p:txBody>
      </p:sp>
    </p:spTree>
  </p:cSld>
  <p:clrMap bg1="lt1" tx1="dk1" bg2="lt2" tx2="dk2" accent1="accent1" accent2="accent2" accent3="accent3" accent4="accent4" accent5="accent5" accent6="accent6" hlink="hlink" folHlink="folHlink"/>
  <p:hf hdr="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slide" Target="../slides/slide1.xml"/><Relationship Id="rId4"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a:xfrm>
            <a:off x="401638" y="387350"/>
            <a:ext cx="4651375" cy="2616200"/>
          </a:xfrm>
        </p:spPr>
      </p:sp>
      <p:sp>
        <p:nvSpPr>
          <p:cNvPr id="3" name="Notes Placeholder 2"/>
          <p:cNvSpPr>
            <a:spLocks noGrp="1"/>
          </p:cNvSpPr>
          <p:nvPr>
            <p:ph type="body" idx="1"/>
            <p:custDataLst>
              <p:tags r:id="rId2"/>
            </p:custDataLst>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US"/>
              <a:t>Thank you for taking the time to meet with me today to discuss how we can help your business with Oracle Cloud Infrastructure. </a:t>
            </a:r>
          </a:p>
          <a:p>
            <a:endParaRPr lang="en-US"/>
          </a:p>
          <a:p>
            <a:endParaRPr lang="en-US" baseline="0">
              <a:solidFill>
                <a:srgbClr val="5F5F5F"/>
              </a:solidFill>
            </a:endParaRPr>
          </a:p>
        </p:txBody>
      </p:sp>
      <p:sp>
        <p:nvSpPr>
          <p:cNvPr id="4" name="Slide Number Placeholder 3"/>
          <p:cNvSpPr>
            <a:spLocks noGrp="1"/>
          </p:cNvSpPr>
          <p:nvPr>
            <p:ph type="sldNum" sz="quarter" idx="10"/>
            <p:custDataLst>
              <p:tags r:id="rId3"/>
            </p:custDataLst>
          </p:nvPr>
        </p:nvSpPr>
        <p:spPr/>
        <p:txBody>
          <a:bodyPr/>
          <a:lstStyle/>
          <a:p>
            <a:pPr>
              <a:defRPr/>
            </a:pPr>
            <a:fld id="{8C72D9AE-7182-4680-8F79-479C4181FF08}" type="slidenum">
              <a:rPr lang="en-US" sz="1800" kern="0" smtClean="0">
                <a:solidFill>
                  <a:prstClr val="black"/>
                </a:solidFill>
              </a:rPr>
              <a:pPr>
                <a:defRPr/>
              </a:pPr>
              <a:t>1</a:t>
            </a:fld>
            <a:endParaRPr lang="en-US" sz="1800" kern="0">
              <a:solidFill>
                <a:prstClr val="black"/>
              </a:solidFill>
            </a:endParaRPr>
          </a:p>
        </p:txBody>
      </p:sp>
    </p:spTree>
    <p:extLst>
      <p:ext uri="{BB962C8B-B14F-4D97-AF65-F5344CB8AC3E}">
        <p14:creationId xmlns:p14="http://schemas.microsoft.com/office/powerpoint/2010/main" val="1789974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b="0" baseline="0" dirty="0"/>
          </a:p>
          <a:p>
            <a:endParaRPr lang="en-US" b="0" baseline="0" dirty="0"/>
          </a:p>
          <a:p>
            <a:endParaRPr lang="en-US" b="0" baseline="0" dirty="0"/>
          </a:p>
        </p:txBody>
      </p:sp>
      <p:sp>
        <p:nvSpPr>
          <p:cNvPr id="4" name="Slide Number Placeholder 3"/>
          <p:cNvSpPr>
            <a:spLocks noGrp="1"/>
          </p:cNvSpPr>
          <p:nvPr>
            <p:ph type="sldNum" sz="quarter" idx="10"/>
          </p:nvPr>
        </p:nvSpPr>
        <p:spPr>
          <a:xfrm>
            <a:off x="5715000" y="8610600"/>
            <a:ext cx="762000" cy="227013"/>
          </a:xfrm>
          <a:prstGeom prst="rect">
            <a:avLst/>
          </a:prstGeom>
        </p:spPr>
        <p:txBody>
          <a:bodyPr/>
          <a:lstStyle/>
          <a:p>
            <a:fld id="{8C72D9AE-7182-4680-8F79-479C4181FF08}" type="slidenum">
              <a:rPr lang="en-US" smtClean="0"/>
              <a:t>13</a:t>
            </a:fld>
            <a:endParaRPr lang="en-US" dirty="0"/>
          </a:p>
        </p:txBody>
      </p:sp>
    </p:spTree>
    <p:extLst>
      <p:ext uri="{BB962C8B-B14F-4D97-AF65-F5344CB8AC3E}">
        <p14:creationId xmlns:p14="http://schemas.microsoft.com/office/powerpoint/2010/main" val="1844342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b="0" baseline="0" dirty="0"/>
          </a:p>
          <a:p>
            <a:endParaRPr lang="en-US" b="0" baseline="0" dirty="0"/>
          </a:p>
        </p:txBody>
      </p:sp>
      <p:sp>
        <p:nvSpPr>
          <p:cNvPr id="4" name="Slide Number Placeholder 3"/>
          <p:cNvSpPr>
            <a:spLocks noGrp="1"/>
          </p:cNvSpPr>
          <p:nvPr>
            <p:ph type="sldNum" sz="quarter" idx="10"/>
          </p:nvPr>
        </p:nvSpPr>
        <p:spPr>
          <a:xfrm>
            <a:off x="5715000" y="8610600"/>
            <a:ext cx="762000" cy="227013"/>
          </a:xfrm>
          <a:prstGeom prst="rect">
            <a:avLst/>
          </a:prstGeom>
        </p:spPr>
        <p:txBody>
          <a:bodyPr/>
          <a:lstStyle/>
          <a:p>
            <a:fld id="{8C72D9AE-7182-4680-8F79-479C4181FF08}" type="slidenum">
              <a:rPr lang="en-US" smtClean="0"/>
              <a:t>14</a:t>
            </a:fld>
            <a:endParaRPr lang="en-US" dirty="0"/>
          </a:p>
        </p:txBody>
      </p:sp>
    </p:spTree>
    <p:extLst>
      <p:ext uri="{BB962C8B-B14F-4D97-AF65-F5344CB8AC3E}">
        <p14:creationId xmlns:p14="http://schemas.microsoft.com/office/powerpoint/2010/main" val="3004333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indent="0">
              <a:buFontTx/>
              <a:buNone/>
            </a:pPr>
            <a:endParaRPr lang="en-US" b="0" dirty="0"/>
          </a:p>
        </p:txBody>
      </p:sp>
      <p:sp>
        <p:nvSpPr>
          <p:cNvPr id="4" name="Slide Number Placeholder 3"/>
          <p:cNvSpPr>
            <a:spLocks noGrp="1"/>
          </p:cNvSpPr>
          <p:nvPr>
            <p:ph type="sldNum" sz="quarter" idx="10"/>
          </p:nvPr>
        </p:nvSpPr>
        <p:spPr>
          <a:xfrm>
            <a:off x="5715000" y="8610600"/>
            <a:ext cx="762000" cy="227013"/>
          </a:xfrm>
          <a:prstGeom prst="rect">
            <a:avLst/>
          </a:prstGeom>
        </p:spPr>
        <p:txBody>
          <a:bodyPr/>
          <a:lstStyle/>
          <a:p>
            <a:fld id="{8C72D9AE-7182-4680-8F79-479C4181FF08}" type="slidenum">
              <a:rPr lang="en-US" smtClean="0"/>
              <a:t>15</a:t>
            </a:fld>
            <a:endParaRPr lang="en-US" dirty="0"/>
          </a:p>
        </p:txBody>
      </p:sp>
    </p:spTree>
    <p:extLst>
      <p:ext uri="{BB962C8B-B14F-4D97-AF65-F5344CB8AC3E}">
        <p14:creationId xmlns:p14="http://schemas.microsoft.com/office/powerpoint/2010/main" val="2311296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indent="0">
              <a:buFontTx/>
              <a:buNone/>
            </a:pPr>
            <a:endParaRPr lang="en-US" b="0" dirty="0"/>
          </a:p>
        </p:txBody>
      </p:sp>
      <p:sp>
        <p:nvSpPr>
          <p:cNvPr id="4" name="Slide Number Placeholder 3"/>
          <p:cNvSpPr>
            <a:spLocks noGrp="1"/>
          </p:cNvSpPr>
          <p:nvPr>
            <p:ph type="sldNum" sz="quarter" idx="10"/>
          </p:nvPr>
        </p:nvSpPr>
        <p:spPr>
          <a:xfrm>
            <a:off x="5715000" y="8610600"/>
            <a:ext cx="762000" cy="227013"/>
          </a:xfrm>
          <a:prstGeom prst="rect">
            <a:avLst/>
          </a:prstGeom>
        </p:spPr>
        <p:txBody>
          <a:bodyPr/>
          <a:lstStyle/>
          <a:p>
            <a:fld id="{8C72D9AE-7182-4680-8F79-479C4181FF08}" type="slidenum">
              <a:rPr lang="en-US" smtClean="0"/>
              <a:t>16</a:t>
            </a:fld>
            <a:endParaRPr lang="en-US" dirty="0"/>
          </a:p>
        </p:txBody>
      </p:sp>
    </p:spTree>
    <p:extLst>
      <p:ext uri="{BB962C8B-B14F-4D97-AF65-F5344CB8AC3E}">
        <p14:creationId xmlns:p14="http://schemas.microsoft.com/office/powerpoint/2010/main" val="1074859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a:p>
        </p:txBody>
      </p:sp>
      <p:sp>
        <p:nvSpPr>
          <p:cNvPr id="4" name="Footer Placeholder 3"/>
          <p:cNvSpPr>
            <a:spLocks noGrp="1"/>
          </p:cNvSpPr>
          <p:nvPr>
            <p:ph type="ftr" sz="quarter" idx="10"/>
          </p:nvPr>
        </p:nvSpPr>
        <p:spPr/>
        <p:txBody>
          <a:bodyPr/>
          <a:lstStyle/>
          <a:p>
            <a:pPr>
              <a:defRPr/>
            </a:pPr>
            <a:r>
              <a:rPr lang="fr-FR"/>
              <a:t>Oracle Cloud Infrastructure Fundamentals   8 - &lt;#&gt;</a:t>
            </a:r>
            <a:endParaRPr lang="en-US" dirty="0"/>
          </a:p>
        </p:txBody>
      </p:sp>
    </p:spTree>
    <p:extLst>
      <p:ext uri="{BB962C8B-B14F-4D97-AF65-F5344CB8AC3E}">
        <p14:creationId xmlns:p14="http://schemas.microsoft.com/office/powerpoint/2010/main" val="29059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Footer Placeholder 3"/>
          <p:cNvSpPr>
            <a:spLocks noGrp="1"/>
          </p:cNvSpPr>
          <p:nvPr>
            <p:ph type="ftr" sz="quarter" idx="10"/>
          </p:nvPr>
        </p:nvSpPr>
        <p:spPr/>
        <p:txBody>
          <a:bodyPr/>
          <a:lstStyle/>
          <a:p>
            <a:pPr>
              <a:defRPr/>
            </a:pPr>
            <a:r>
              <a:rPr lang="fr-FR"/>
              <a:t>Oracle Cloud Infrastructure Fundamentals   5 - &lt;#&gt;</a:t>
            </a:r>
            <a:endParaRPr lang="en-US" dirty="0"/>
          </a:p>
        </p:txBody>
      </p:sp>
    </p:spTree>
    <p:extLst>
      <p:ext uri="{BB962C8B-B14F-4D97-AF65-F5344CB8AC3E}">
        <p14:creationId xmlns:p14="http://schemas.microsoft.com/office/powerpoint/2010/main" val="838912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Footer Placeholder 3"/>
          <p:cNvSpPr>
            <a:spLocks noGrp="1"/>
          </p:cNvSpPr>
          <p:nvPr>
            <p:ph type="ftr" sz="quarter" idx="10"/>
          </p:nvPr>
        </p:nvSpPr>
        <p:spPr/>
        <p:txBody>
          <a:bodyPr/>
          <a:lstStyle/>
          <a:p>
            <a:pPr>
              <a:defRPr/>
            </a:pPr>
            <a:r>
              <a:rPr lang="fr-FR"/>
              <a:t>Oracle Cloud Infrastructure Fundamentals   5 - &lt;#&gt;</a:t>
            </a:r>
            <a:endParaRPr lang="en-US" dirty="0"/>
          </a:p>
        </p:txBody>
      </p:sp>
    </p:spTree>
    <p:extLst>
      <p:ext uri="{BB962C8B-B14F-4D97-AF65-F5344CB8AC3E}">
        <p14:creationId xmlns:p14="http://schemas.microsoft.com/office/powerpoint/2010/main" val="1671364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Footer Placeholder 3"/>
          <p:cNvSpPr>
            <a:spLocks noGrp="1"/>
          </p:cNvSpPr>
          <p:nvPr>
            <p:ph type="ftr" sz="quarter" idx="10"/>
          </p:nvPr>
        </p:nvSpPr>
        <p:spPr/>
        <p:txBody>
          <a:bodyPr/>
          <a:lstStyle/>
          <a:p>
            <a:pPr>
              <a:defRPr/>
            </a:pPr>
            <a:r>
              <a:rPr lang="fr-FR"/>
              <a:t>Oracle Cloud Infrastructure Fundamentals   5 - &lt;#&gt;</a:t>
            </a:r>
            <a:endParaRPr lang="en-US" dirty="0"/>
          </a:p>
        </p:txBody>
      </p:sp>
    </p:spTree>
    <p:extLst>
      <p:ext uri="{BB962C8B-B14F-4D97-AF65-F5344CB8AC3E}">
        <p14:creationId xmlns:p14="http://schemas.microsoft.com/office/powerpoint/2010/main" val="6609368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0" dirty="0"/>
          </a:p>
        </p:txBody>
      </p:sp>
      <p:sp>
        <p:nvSpPr>
          <p:cNvPr id="4" name="Footer Placeholder 3"/>
          <p:cNvSpPr>
            <a:spLocks noGrp="1"/>
          </p:cNvSpPr>
          <p:nvPr>
            <p:ph type="ftr" sz="quarter" idx="10"/>
          </p:nvPr>
        </p:nvSpPr>
        <p:spPr/>
        <p:txBody>
          <a:bodyPr/>
          <a:lstStyle/>
          <a:p>
            <a:pPr>
              <a:defRPr/>
            </a:pPr>
            <a:r>
              <a:rPr lang="fr-FR"/>
              <a:t>Oracle Cloud Infrastructure Fundamentals   5 - &lt;#&gt;</a:t>
            </a:r>
            <a:endParaRPr lang="en-US" dirty="0"/>
          </a:p>
        </p:txBody>
      </p:sp>
    </p:spTree>
    <p:extLst>
      <p:ext uri="{BB962C8B-B14F-4D97-AF65-F5344CB8AC3E}">
        <p14:creationId xmlns:p14="http://schemas.microsoft.com/office/powerpoint/2010/main" val="13772250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8C72D9AE-7182-4680-8F79-479C4181FF08}" type="slidenum">
              <a:rPr kumimoji="0" lang="en-US" sz="120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ct val="0"/>
                </a:spcBef>
                <a:spcAft>
                  <a:spcPct val="0"/>
                </a:spcAft>
                <a:buClrTx/>
                <a:buSzTx/>
                <a:buFontTx/>
                <a:buNone/>
                <a:defRPr/>
              </a:pPr>
              <a:t>27</a:t>
            </a:fld>
            <a:endParaRPr kumimoji="0" lang="en-US" sz="1200" b="0" i="0" u="none" strike="noStrike" kern="1200" cap="none" spc="0" normalizeH="0" baseline="0" noProof="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701199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pPr>
              <a:defRPr/>
            </a:pPr>
            <a:fld id="{6C02B4A0-3039-4B34-A0F3-EC9AFF5B5BE1}" type="datetime1">
              <a:rPr lang="en-US" smtClean="0"/>
              <a:pPr>
                <a:defRPr/>
              </a:pPr>
              <a:t>10/13/2022</a:t>
            </a:fld>
            <a:endParaRPr lang="en-US"/>
          </a:p>
        </p:txBody>
      </p:sp>
      <p:sp>
        <p:nvSpPr>
          <p:cNvPr id="5" name="Footer Placeholder 4"/>
          <p:cNvSpPr>
            <a:spLocks noGrp="1"/>
          </p:cNvSpPr>
          <p:nvPr>
            <p:ph type="ftr" sz="quarter" idx="4"/>
          </p:nvPr>
        </p:nvSpPr>
        <p:spPr/>
        <p:txBody>
          <a:bodyPr/>
          <a:lstStyle/>
          <a:p>
            <a:pPr>
              <a:defRPr/>
            </a:pPr>
            <a:endParaRPr lang="en-US"/>
          </a:p>
        </p:txBody>
      </p:sp>
      <p:sp>
        <p:nvSpPr>
          <p:cNvPr id="6" name="Slide Number Placeholder 5"/>
          <p:cNvSpPr>
            <a:spLocks noGrp="1"/>
          </p:cNvSpPr>
          <p:nvPr>
            <p:ph type="sldNum" sz="quarter" idx="5"/>
          </p:nvPr>
        </p:nvSpPr>
        <p:spPr/>
        <p:txBody>
          <a:bodyPr/>
          <a:lstStyle/>
          <a:p>
            <a:pPr>
              <a:defRPr/>
            </a:pPr>
            <a:fld id="{E7F8B40A-1D3D-45D0-BADF-AB1F895BB3CB}" type="slidenum">
              <a:rPr lang="en-US" smtClean="0"/>
              <a:pPr>
                <a:defRPr/>
              </a:pPr>
              <a:t>3</a:t>
            </a:fld>
            <a:endParaRPr lang="en-US"/>
          </a:p>
        </p:txBody>
      </p:sp>
    </p:spTree>
    <p:extLst>
      <p:ext uri="{BB962C8B-B14F-4D97-AF65-F5344CB8AC3E}">
        <p14:creationId xmlns:p14="http://schemas.microsoft.com/office/powerpoint/2010/main" val="2381044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err="1"/>
              <a:t>FastConnect</a:t>
            </a:r>
            <a:r>
              <a:rPr lang="en-US" baseline="0"/>
              <a:t> comes in three different models:</a:t>
            </a:r>
          </a:p>
          <a:p>
            <a:pPr marL="228600" indent="-228600">
              <a:buFont typeface="+mj-lt"/>
              <a:buAutoNum type="arabicPeriod"/>
            </a:pPr>
            <a:r>
              <a:rPr lang="en-US" baseline="0"/>
              <a:t>The most flexible model is connecting to Oracle through the FastConnect Partner Network</a:t>
            </a:r>
          </a:p>
          <a:p>
            <a:pPr marL="228600" indent="-228600">
              <a:buFont typeface="+mj-lt"/>
              <a:buAutoNum type="arabicPeriod"/>
            </a:pPr>
            <a:r>
              <a:rPr lang="en-US" baseline="0"/>
              <a:t>The direct cross-connect model via colocation is a good answer if your infrastructure and the Oracle Cloud are already in the same facility</a:t>
            </a:r>
          </a:p>
          <a:p>
            <a:pPr marL="228600" indent="-228600">
              <a:buFont typeface="+mj-lt"/>
              <a:buAutoNum type="arabicPeriod"/>
            </a:pPr>
            <a:r>
              <a:rPr lang="en-US" baseline="0"/>
              <a:t>The third model is relevant if neither of the first two models is available, and if your existing network provider isn’t already an Oracle partner</a:t>
            </a:r>
            <a:endParaRPr lang="en-US"/>
          </a:p>
        </p:txBody>
      </p:sp>
      <p:sp>
        <p:nvSpPr>
          <p:cNvPr id="4" name="Slide Number Placeholder 3"/>
          <p:cNvSpPr>
            <a:spLocks noGrp="1"/>
          </p:cNvSpPr>
          <p:nvPr>
            <p:ph type="sldNum" sz="quarter" idx="10"/>
          </p:nvPr>
        </p:nvSpPr>
        <p:spPr>
          <a:xfrm>
            <a:off x="5715000" y="8610600"/>
            <a:ext cx="762000" cy="227013"/>
          </a:xfrm>
          <a:prstGeom prst="rect">
            <a:avLst/>
          </a:prstGeom>
        </p:spPr>
        <p:txBody>
          <a:bodyPr/>
          <a:lstStyle/>
          <a:p>
            <a:fld id="{8C72D9AE-7182-4680-8F79-479C4181FF08}" type="slidenum">
              <a:rPr lang="en-US" smtClean="0"/>
              <a:t>28</a:t>
            </a:fld>
            <a:endParaRPr lang="en-US"/>
          </a:p>
        </p:txBody>
      </p:sp>
    </p:spTree>
    <p:extLst>
      <p:ext uri="{BB962C8B-B14F-4D97-AF65-F5344CB8AC3E}">
        <p14:creationId xmlns:p14="http://schemas.microsoft.com/office/powerpoint/2010/main" val="10170712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3165603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0171861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9252146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176401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fr-FR"/>
              <a:t>Oracle Cloud Infrastructure Fundamentals   5 - &lt;#&gt;</a:t>
            </a:r>
            <a:endParaRPr lang="en-US" dirty="0"/>
          </a:p>
        </p:txBody>
      </p:sp>
    </p:spTree>
    <p:extLst>
      <p:ext uri="{BB962C8B-B14F-4D97-AF65-F5344CB8AC3E}">
        <p14:creationId xmlns:p14="http://schemas.microsoft.com/office/powerpoint/2010/main" val="2496707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fr-FR"/>
              <a:t>Oracle Cloud Infrastructure Fundamentals   5 - &lt;#&gt;</a:t>
            </a:r>
            <a:endParaRPr lang="en-US" dirty="0"/>
          </a:p>
        </p:txBody>
      </p:sp>
    </p:spTree>
    <p:extLst>
      <p:ext uri="{BB962C8B-B14F-4D97-AF65-F5344CB8AC3E}">
        <p14:creationId xmlns:p14="http://schemas.microsoft.com/office/powerpoint/2010/main" val="13306407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fr-FR"/>
              <a:t>Oracle Cloud Infrastructure Fundamentals   5 - &lt;#&gt;</a:t>
            </a:r>
            <a:endParaRPr lang="en-US" dirty="0"/>
          </a:p>
        </p:txBody>
      </p:sp>
    </p:spTree>
    <p:extLst>
      <p:ext uri="{BB962C8B-B14F-4D97-AF65-F5344CB8AC3E}">
        <p14:creationId xmlns:p14="http://schemas.microsoft.com/office/powerpoint/2010/main" val="1134593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fr-FR"/>
              <a:t>Oracle Cloud Infrastructure Fundamentals   5 - &lt;#&gt;</a:t>
            </a:r>
            <a:endParaRPr lang="en-US" dirty="0"/>
          </a:p>
        </p:txBody>
      </p:sp>
    </p:spTree>
    <p:extLst>
      <p:ext uri="{BB962C8B-B14F-4D97-AF65-F5344CB8AC3E}">
        <p14:creationId xmlns:p14="http://schemas.microsoft.com/office/powerpoint/2010/main" val="13281357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fr-FR"/>
              <a:t>Oracle Cloud Infrastructure Fundamentals   5 - &lt;#&gt;</a:t>
            </a:r>
            <a:endParaRPr lang="en-US" dirty="0"/>
          </a:p>
        </p:txBody>
      </p:sp>
    </p:spTree>
    <p:extLst>
      <p:ext uri="{BB962C8B-B14F-4D97-AF65-F5344CB8AC3E}">
        <p14:creationId xmlns:p14="http://schemas.microsoft.com/office/powerpoint/2010/main" val="37333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493" rtl="0" eaLnBrk="0" fontAlgn="base" latinLnBrk="0" hangingPunct="0">
              <a:lnSpc>
                <a:spcPct val="100000"/>
              </a:lnSpc>
              <a:spcBef>
                <a:spcPts val="533"/>
              </a:spcBef>
              <a:spcAft>
                <a:spcPct val="0"/>
              </a:spcAft>
              <a:buClrTx/>
              <a:buSzPct val="100000"/>
              <a:buFont typeface="Arial" charset="0"/>
              <a:buNone/>
              <a:tabLst/>
              <a:defRPr/>
            </a:pPr>
            <a:endParaRPr lang="en-US" b="0" dirty="0"/>
          </a:p>
        </p:txBody>
      </p:sp>
      <p:sp>
        <p:nvSpPr>
          <p:cNvPr id="4" name="Footer Placeholder 3"/>
          <p:cNvSpPr>
            <a:spLocks noGrp="1"/>
          </p:cNvSpPr>
          <p:nvPr>
            <p:ph type="ftr" sz="quarter" idx="10"/>
          </p:nvPr>
        </p:nvSpPr>
        <p:spPr/>
        <p:txBody>
          <a:bodyPr/>
          <a:lstStyle/>
          <a:p>
            <a:pPr>
              <a:defRPr/>
            </a:pPr>
            <a:r>
              <a:rPr lang="fr-FR"/>
              <a:t>Oracle Cloud Infrastructure Fundamentals   5 - &lt;#&gt;</a:t>
            </a:r>
            <a:endParaRPr lang="en-US" dirty="0"/>
          </a:p>
        </p:txBody>
      </p:sp>
    </p:spTree>
    <p:extLst>
      <p:ext uri="{BB962C8B-B14F-4D97-AF65-F5344CB8AC3E}">
        <p14:creationId xmlns:p14="http://schemas.microsoft.com/office/powerpoint/2010/main" val="42491629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fr-FR"/>
              <a:t>Oracle Cloud Infrastructure Fundamentals   5 - &lt;#&gt;</a:t>
            </a:r>
            <a:endParaRPr lang="en-US" dirty="0"/>
          </a:p>
        </p:txBody>
      </p:sp>
    </p:spTree>
    <p:extLst>
      <p:ext uri="{BB962C8B-B14F-4D97-AF65-F5344CB8AC3E}">
        <p14:creationId xmlns:p14="http://schemas.microsoft.com/office/powerpoint/2010/main" val="799835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a:xfrm>
            <a:off x="5715000" y="8610600"/>
            <a:ext cx="762000" cy="227013"/>
          </a:xfrm>
          <a:prstGeom prst="rect">
            <a:avLst/>
          </a:prstGeom>
        </p:spPr>
        <p:txBody>
          <a:bodyPr/>
          <a:lstStyle/>
          <a:p>
            <a:fld id="{8C72D9AE-7182-4680-8F79-479C4181FF08}" type="slidenum">
              <a:rPr lang="en-US" smtClean="0"/>
              <a:t>7</a:t>
            </a:fld>
            <a:endParaRPr lang="en-US" dirty="0"/>
          </a:p>
        </p:txBody>
      </p:sp>
    </p:spTree>
    <p:extLst>
      <p:ext uri="{BB962C8B-B14F-4D97-AF65-F5344CB8AC3E}">
        <p14:creationId xmlns:p14="http://schemas.microsoft.com/office/powerpoint/2010/main" val="3115077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indent="0">
              <a:buFontTx/>
              <a:buNone/>
            </a:pPr>
            <a:endParaRPr lang="en-US" b="0" baseline="0" dirty="0"/>
          </a:p>
          <a:p>
            <a:endParaRPr lang="en-US" b="0" baseline="0" dirty="0"/>
          </a:p>
          <a:p>
            <a:endParaRPr lang="en-US" b="0" baseline="0" dirty="0"/>
          </a:p>
          <a:p>
            <a:endParaRPr lang="en-US" b="0" baseline="0" dirty="0"/>
          </a:p>
        </p:txBody>
      </p:sp>
      <p:sp>
        <p:nvSpPr>
          <p:cNvPr id="4" name="Slide Number Placeholder 3"/>
          <p:cNvSpPr>
            <a:spLocks noGrp="1"/>
          </p:cNvSpPr>
          <p:nvPr>
            <p:ph type="sldNum" sz="quarter" idx="10"/>
          </p:nvPr>
        </p:nvSpPr>
        <p:spPr>
          <a:xfrm>
            <a:off x="5715000" y="8610600"/>
            <a:ext cx="762000" cy="227013"/>
          </a:xfrm>
          <a:prstGeom prst="rect">
            <a:avLst/>
          </a:prstGeom>
        </p:spPr>
        <p:txBody>
          <a:bodyPr/>
          <a:lstStyle/>
          <a:p>
            <a:fld id="{8C72D9AE-7182-4680-8F79-479C4181FF08}" type="slidenum">
              <a:rPr lang="en-US" smtClean="0"/>
              <a:t>8</a:t>
            </a:fld>
            <a:endParaRPr lang="en-US" dirty="0"/>
          </a:p>
        </p:txBody>
      </p:sp>
    </p:spTree>
    <p:extLst>
      <p:ext uri="{BB962C8B-B14F-4D97-AF65-F5344CB8AC3E}">
        <p14:creationId xmlns:p14="http://schemas.microsoft.com/office/powerpoint/2010/main" val="821118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indent="0">
              <a:buFontTx/>
              <a:buNone/>
            </a:pPr>
            <a:endParaRPr lang="en-US" b="0" baseline="0" dirty="0"/>
          </a:p>
          <a:p>
            <a:endParaRPr lang="en-US" b="0" baseline="0" dirty="0"/>
          </a:p>
          <a:p>
            <a:endParaRPr lang="en-US" b="0" baseline="0" dirty="0"/>
          </a:p>
          <a:p>
            <a:endParaRPr lang="en-US" b="0" baseline="0" dirty="0"/>
          </a:p>
        </p:txBody>
      </p:sp>
      <p:sp>
        <p:nvSpPr>
          <p:cNvPr id="4" name="Slide Number Placeholder 3"/>
          <p:cNvSpPr>
            <a:spLocks noGrp="1"/>
          </p:cNvSpPr>
          <p:nvPr>
            <p:ph type="sldNum" sz="quarter" idx="10"/>
          </p:nvPr>
        </p:nvSpPr>
        <p:spPr>
          <a:xfrm>
            <a:off x="5715000" y="8610600"/>
            <a:ext cx="762000" cy="227013"/>
          </a:xfrm>
          <a:prstGeom prst="rect">
            <a:avLst/>
          </a:prstGeom>
        </p:spPr>
        <p:txBody>
          <a:bodyPr/>
          <a:lstStyle/>
          <a:p>
            <a:fld id="{8C72D9AE-7182-4680-8F79-479C4181FF08}" type="slidenum">
              <a:rPr lang="en-US" smtClean="0"/>
              <a:t>9</a:t>
            </a:fld>
            <a:endParaRPr lang="en-US" dirty="0"/>
          </a:p>
        </p:txBody>
      </p:sp>
    </p:spTree>
    <p:extLst>
      <p:ext uri="{BB962C8B-B14F-4D97-AF65-F5344CB8AC3E}">
        <p14:creationId xmlns:p14="http://schemas.microsoft.com/office/powerpoint/2010/main" val="3572178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b="0" baseline="0" dirty="0"/>
          </a:p>
          <a:p>
            <a:endParaRPr lang="en-US" b="0" baseline="0" dirty="0"/>
          </a:p>
          <a:p>
            <a:endParaRPr lang="en-US" b="0" baseline="0" dirty="0"/>
          </a:p>
        </p:txBody>
      </p:sp>
      <p:sp>
        <p:nvSpPr>
          <p:cNvPr id="4" name="Slide Number Placeholder 3"/>
          <p:cNvSpPr>
            <a:spLocks noGrp="1"/>
          </p:cNvSpPr>
          <p:nvPr>
            <p:ph type="sldNum" sz="quarter" idx="10"/>
          </p:nvPr>
        </p:nvSpPr>
        <p:spPr>
          <a:xfrm>
            <a:off x="5715000" y="8610600"/>
            <a:ext cx="762000" cy="227013"/>
          </a:xfrm>
          <a:prstGeom prst="rect">
            <a:avLst/>
          </a:prstGeom>
        </p:spPr>
        <p:txBody>
          <a:bodyPr/>
          <a:lstStyle/>
          <a:p>
            <a:fld id="{8C72D9AE-7182-4680-8F79-479C4181FF08}" type="slidenum">
              <a:rPr lang="en-US" smtClean="0"/>
              <a:t>10</a:t>
            </a:fld>
            <a:endParaRPr lang="en-US" dirty="0"/>
          </a:p>
        </p:txBody>
      </p:sp>
    </p:spTree>
    <p:extLst>
      <p:ext uri="{BB962C8B-B14F-4D97-AF65-F5344CB8AC3E}">
        <p14:creationId xmlns:p14="http://schemas.microsoft.com/office/powerpoint/2010/main" val="3183769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b="0" baseline="0" dirty="0"/>
          </a:p>
          <a:p>
            <a:endParaRPr lang="en-US" b="0" baseline="0" dirty="0"/>
          </a:p>
          <a:p>
            <a:endParaRPr lang="en-US" b="0" baseline="0" dirty="0"/>
          </a:p>
        </p:txBody>
      </p:sp>
      <p:sp>
        <p:nvSpPr>
          <p:cNvPr id="4" name="Slide Number Placeholder 3"/>
          <p:cNvSpPr>
            <a:spLocks noGrp="1"/>
          </p:cNvSpPr>
          <p:nvPr>
            <p:ph type="sldNum" sz="quarter" idx="10"/>
          </p:nvPr>
        </p:nvSpPr>
        <p:spPr>
          <a:xfrm>
            <a:off x="5715000" y="8610600"/>
            <a:ext cx="762000" cy="227013"/>
          </a:xfrm>
          <a:prstGeom prst="rect">
            <a:avLst/>
          </a:prstGeom>
        </p:spPr>
        <p:txBody>
          <a:bodyPr/>
          <a:lstStyle/>
          <a:p>
            <a:fld id="{8C72D9AE-7182-4680-8F79-479C4181FF08}" type="slidenum">
              <a:rPr lang="en-US" smtClean="0"/>
              <a:t>11</a:t>
            </a:fld>
            <a:endParaRPr lang="en-US" dirty="0"/>
          </a:p>
        </p:txBody>
      </p:sp>
    </p:spTree>
    <p:extLst>
      <p:ext uri="{BB962C8B-B14F-4D97-AF65-F5344CB8AC3E}">
        <p14:creationId xmlns:p14="http://schemas.microsoft.com/office/powerpoint/2010/main" val="1764977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a:xfrm>
            <a:off x="5715000" y="8610600"/>
            <a:ext cx="762000" cy="227013"/>
          </a:xfrm>
          <a:prstGeom prst="rect">
            <a:avLst/>
          </a:prstGeom>
        </p:spPr>
        <p:txBody>
          <a:bodyPr/>
          <a:lstStyle/>
          <a:p>
            <a:fld id="{8C72D9AE-7182-4680-8F79-479C4181FF08}" type="slidenum">
              <a:rPr lang="en-US" smtClean="0"/>
              <a:t>12</a:t>
            </a:fld>
            <a:endParaRPr lang="en-US" dirty="0"/>
          </a:p>
        </p:txBody>
      </p:sp>
    </p:spTree>
    <p:extLst>
      <p:ext uri="{BB962C8B-B14F-4D97-AF65-F5344CB8AC3E}">
        <p14:creationId xmlns:p14="http://schemas.microsoft.com/office/powerpoint/2010/main" val="12749667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Master" Target="../slideMasters/slideMaster1.xml"/><Relationship Id="rId18" Type="http://schemas.openxmlformats.org/officeDocument/2006/relationships/image" Target="../media/image16.jpe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15.svg"/><Relationship Id="rId2" Type="http://schemas.openxmlformats.org/officeDocument/2006/relationships/tags" Target="../tags/tag2.xml"/><Relationship Id="rId16" Type="http://schemas.openxmlformats.org/officeDocument/2006/relationships/image" Target="../media/image14.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image" Target="../media/image13.emf"/><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ight Title slide">
    <p:spTree>
      <p:nvGrpSpPr>
        <p:cNvPr id="1" name=""/>
        <p:cNvGrpSpPr/>
        <p:nvPr/>
      </p:nvGrpSpPr>
      <p:grpSpPr>
        <a:xfrm>
          <a:off x="0" y="0"/>
          <a:ext cx="0" cy="0"/>
          <a:chOff x="0" y="0"/>
          <a:chExt cx="0" cy="0"/>
        </a:xfrm>
      </p:grpSpPr>
      <p:pic>
        <p:nvPicPr>
          <p:cNvPr id="5" name="Picture 7" descr="A picture containing container, basket&#10;&#10;Description automatically generated"/>
          <p:cNvPicPr>
            <a:picLocks noChangeAspect="1"/>
          </p:cNvPicPr>
          <p:nvPr/>
        </p:nvPicPr>
        <p:blipFill>
          <a:blip r:embed="rId2">
            <a:extLst>
              <a:ext uri="{28A0092B-C50C-407E-A947-70E740481C1C}">
                <a14:useLocalDpi xmlns:a14="http://schemas.microsoft.com/office/drawing/2010/main" val="0"/>
              </a:ext>
            </a:extLst>
          </a:blip>
          <a:srcRect r="7098"/>
          <a:stretch>
            <a:fillRect/>
          </a:stretch>
        </p:blipFill>
        <p:spPr bwMode="auto">
          <a:xfrm>
            <a:off x="7080250" y="212725"/>
            <a:ext cx="5111750" cy="230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A picture containing music, black&#10;&#10;Description automatically generated"/>
          <p:cNvPicPr>
            <a:picLocks noChangeAspect="1"/>
          </p:cNvPicPr>
          <p:nvPr/>
        </p:nvPicPr>
        <p:blipFill>
          <a:blip r:embed="rId3">
            <a:extLst>
              <a:ext uri="{28A0092B-C50C-407E-A947-70E740481C1C}">
                <a14:useLocalDpi xmlns:a14="http://schemas.microsoft.com/office/drawing/2010/main" val="0"/>
              </a:ext>
            </a:extLst>
          </a:blip>
          <a:srcRect l="35294"/>
          <a:stretch>
            <a:fillRect/>
          </a:stretch>
        </p:blipFill>
        <p:spPr bwMode="auto">
          <a:xfrm>
            <a:off x="9525" y="1125538"/>
            <a:ext cx="2863850" cy="164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B19A174D-36B9-9A49-AD57-EE666A0CE566}"/>
              </a:ext>
            </a:extLst>
          </p:cNvPr>
          <p:cNvSpPr/>
          <p:nvPr/>
        </p:nvSpPr>
        <p:spPr>
          <a:xfrm>
            <a:off x="10418763" y="5037138"/>
            <a:ext cx="260350" cy="52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CEEBAD0F-FE4F-2F4E-95EB-338C4059E78B}"/>
              </a:ext>
            </a:extLst>
          </p:cNvPr>
          <p:cNvSpPr/>
          <p:nvPr/>
        </p:nvSpPr>
        <p:spPr>
          <a:xfrm>
            <a:off x="11503025" y="5645150"/>
            <a:ext cx="100013" cy="571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53E01AE0-191D-0D4F-8D04-33B0884AFE47}"/>
              </a:ext>
            </a:extLst>
          </p:cNvPr>
          <p:cNvSpPr/>
          <p:nvPr/>
        </p:nvSpPr>
        <p:spPr>
          <a:xfrm>
            <a:off x="11007725" y="4791075"/>
            <a:ext cx="644525" cy="571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Rectangle 9">
            <a:extLst>
              <a:ext uri="{FF2B5EF4-FFF2-40B4-BE49-F238E27FC236}">
                <a16:creationId xmlns:a16="http://schemas.microsoft.com/office/drawing/2014/main" id="{E5070C1B-C4CA-9C4C-BBFD-7F9898CE084C}"/>
              </a:ext>
            </a:extLst>
          </p:cNvPr>
          <p:cNvSpPr/>
          <p:nvPr/>
        </p:nvSpPr>
        <p:spPr>
          <a:xfrm>
            <a:off x="10809288" y="5037138"/>
            <a:ext cx="101600" cy="52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85226D1F-36E2-FB4B-94C3-CBD02190671F}"/>
              </a:ext>
            </a:extLst>
          </p:cNvPr>
          <p:cNvSpPr/>
          <p:nvPr/>
        </p:nvSpPr>
        <p:spPr>
          <a:xfrm>
            <a:off x="11509375" y="5646738"/>
            <a:ext cx="101600" cy="539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DD9CD23F-B20E-499B-9C1E-B99F1B32803A}"/>
              </a:ext>
            </a:extLst>
          </p:cNvPr>
          <p:cNvSpPr/>
          <p:nvPr/>
        </p:nvSpPr>
        <p:spPr>
          <a:xfrm>
            <a:off x="11356975" y="5494338"/>
            <a:ext cx="101600" cy="539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3" name="Picture 1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437938" y="6356350"/>
            <a:ext cx="5016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2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35050" y="835025"/>
            <a:ext cx="132556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p:nvPr>
        </p:nvSpPr>
        <p:spPr>
          <a:xfrm>
            <a:off x="1053611" y="3892527"/>
            <a:ext cx="10073301" cy="1830180"/>
          </a:xfrm>
        </p:spPr>
        <p:txBody>
          <a:bodyPr lIns="0" rIns="0">
            <a:noAutofit/>
          </a:bodyPr>
          <a:lstStyle>
            <a:lvl1pPr marL="0" indent="0">
              <a:lnSpc>
                <a:spcPts val="1400"/>
              </a:lnSpc>
              <a:buFont typeface="+mj-lt"/>
              <a:buNone/>
              <a:defRPr lang="en-US" sz="1600" b="0" i="0" kern="1200" dirty="0">
                <a:solidFill>
                  <a:schemeClr val="accent2">
                    <a:lumMod val="50000"/>
                  </a:schemeClr>
                </a:solidFill>
                <a:latin typeface="Oracle Sans" panose="020B0503020204020204" pitchFamily="34" charset="0"/>
                <a:ea typeface="+mn-ea"/>
                <a:cs typeface="Oracle Sans" panose="020B0503020204020204" pitchFamily="34" charset="0"/>
              </a:defRPr>
            </a:lvl1pPr>
            <a:lvl5pPr>
              <a:defRPr/>
            </a:lvl5pPr>
          </a:lstStyle>
          <a:p>
            <a:pPr lvl="0"/>
            <a:r>
              <a:rPr lang="en-US"/>
              <a:t>Edit Master text styles</a:t>
            </a:r>
          </a:p>
          <a:p>
            <a:pPr lvl="1"/>
            <a:r>
              <a:rPr lang="en-US"/>
              <a:t>Second level</a:t>
            </a:r>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Edit Master text styles</a:t>
            </a:r>
          </a:p>
        </p:txBody>
      </p:sp>
      <p:sp>
        <p:nvSpPr>
          <p:cNvPr id="16" name="Slide Number Placeholder 3">
            <a:extLst>
              <a:ext uri="{FF2B5EF4-FFF2-40B4-BE49-F238E27FC236}">
                <a16:creationId xmlns:a16="http://schemas.microsoft.com/office/drawing/2014/main" id="{A47407DA-952F-46A6-BF37-E6B0231DF5B7}"/>
              </a:ext>
            </a:extLst>
          </p:cNvPr>
          <p:cNvSpPr>
            <a:spLocks noGrp="1"/>
          </p:cNvSpPr>
          <p:nvPr>
            <p:ph type="sldNum" sz="quarter" idx="17"/>
          </p:nvPr>
        </p:nvSpPr>
        <p:spPr/>
        <p:txBody>
          <a:bodyPr/>
          <a:lstStyle>
            <a:lvl1pPr>
              <a:defRPr/>
            </a:lvl1pPr>
          </a:lstStyle>
          <a:p>
            <a:pPr>
              <a:defRPr/>
            </a:pPr>
            <a:fld id="{7886DBC2-9CF4-4727-A475-5054A8DA8145}" type="slidenum">
              <a:rPr lang="en-US"/>
              <a:pPr>
                <a:defRPr/>
              </a:pPr>
              <a:t>‹#›</a:t>
            </a:fld>
            <a:endParaRPr lang="en-US" dirty="0"/>
          </a:p>
        </p:txBody>
      </p:sp>
      <p:sp>
        <p:nvSpPr>
          <p:cNvPr id="17" name="Footer Placeholder 4">
            <a:extLst>
              <a:ext uri="{FF2B5EF4-FFF2-40B4-BE49-F238E27FC236}">
                <a16:creationId xmlns:a16="http://schemas.microsoft.com/office/drawing/2014/main" id="{97644D36-C7C9-B443-84F7-032C0AD6405C}"/>
              </a:ext>
            </a:extLst>
          </p:cNvPr>
          <p:cNvSpPr>
            <a:spLocks noGrp="1"/>
          </p:cNvSpPr>
          <p:nvPr>
            <p:ph type="ftr" sz="quarter" idx="11"/>
          </p:nvPr>
        </p:nvSpPr>
        <p:spPr>
          <a:xfrm>
            <a:off x="1145248" y="6356352"/>
            <a:ext cx="4113728" cy="365125"/>
          </a:xfrm>
          <a:prstGeom prst="rect">
            <a:avLst/>
          </a:prstGeom>
        </p:spPr>
        <p:txBody>
          <a:bodyPr/>
          <a:lstStyle/>
          <a:p>
            <a:r>
              <a:rPr lang="en-US" dirty="0"/>
              <a:t>Copyright © 2019, Oracle and/or its affiliates. All rights reserved.</a:t>
            </a:r>
          </a:p>
        </p:txBody>
      </p:sp>
    </p:spTree>
    <p:extLst>
      <p:ext uri="{BB962C8B-B14F-4D97-AF65-F5344CB8AC3E}">
        <p14:creationId xmlns:p14="http://schemas.microsoft.com/office/powerpoint/2010/main" val="2477497009"/>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Light Quadrant for infographic">
    <p:spTree>
      <p:nvGrpSpPr>
        <p:cNvPr id="1" name=""/>
        <p:cNvGrpSpPr/>
        <p:nvPr/>
      </p:nvGrpSpPr>
      <p:grpSpPr>
        <a:xfrm>
          <a:off x="0" y="0"/>
          <a:ext cx="0" cy="0"/>
          <a:chOff x="0" y="0"/>
          <a:chExt cx="0" cy="0"/>
        </a:xfrm>
      </p:grpSpPr>
      <p:pic>
        <p:nvPicPr>
          <p:cNvPr id="7"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37300" y="4508500"/>
            <a:ext cx="585470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437938" y="6356350"/>
            <a:ext cx="5016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itle 1">
            <a:extLst>
              <a:ext uri="{FF2B5EF4-FFF2-40B4-BE49-F238E27FC236}">
                <a16:creationId xmlns:a16="http://schemas.microsoft.com/office/drawing/2014/main" id="{B46B041F-833F-AB4C-9680-F86574375A85}"/>
              </a:ext>
            </a:extLst>
          </p:cNvPr>
          <p:cNvSpPr>
            <a:spLocks noGrp="1"/>
          </p:cNvSpPr>
          <p:nvPr>
            <p:ph type="title"/>
          </p:nvPr>
        </p:nvSpPr>
        <p:spPr>
          <a:xfrm>
            <a:off x="768095" y="783026"/>
            <a:ext cx="10210297" cy="844095"/>
          </a:xfrm>
        </p:spPr>
        <p:txBody>
          <a:bodyPr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lvl="0"/>
            <a:r>
              <a:rPr lang="en-US"/>
              <a:t>Click to edit Master title style</a:t>
            </a:r>
            <a:endParaRPr lang="en-US" dirty="0"/>
          </a:p>
        </p:txBody>
      </p:sp>
      <p:sp>
        <p:nvSpPr>
          <p:cNvPr id="20" name="Text Placeholder 33">
            <a:extLst>
              <a:ext uri="{FF2B5EF4-FFF2-40B4-BE49-F238E27FC236}">
                <a16:creationId xmlns:a16="http://schemas.microsoft.com/office/drawing/2014/main" id="{83F18B1C-2F6B-9349-8DAB-48E7D54A83F1}"/>
              </a:ext>
            </a:extLst>
          </p:cNvPr>
          <p:cNvSpPr>
            <a:spLocks noGrp="1"/>
          </p:cNvSpPr>
          <p:nvPr>
            <p:ph type="body" sz="quarter" idx="18"/>
          </p:nvPr>
        </p:nvSpPr>
        <p:spPr>
          <a:xfrm>
            <a:off x="2204246"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p:txBody>
      </p:sp>
      <p:sp>
        <p:nvSpPr>
          <p:cNvPr id="22" name="Text Placeholder 33">
            <a:extLst>
              <a:ext uri="{FF2B5EF4-FFF2-40B4-BE49-F238E27FC236}">
                <a16:creationId xmlns:a16="http://schemas.microsoft.com/office/drawing/2014/main" id="{0EF89F6D-A8E2-0348-8488-D69D62914376}"/>
              </a:ext>
            </a:extLst>
          </p:cNvPr>
          <p:cNvSpPr>
            <a:spLocks noGrp="1"/>
          </p:cNvSpPr>
          <p:nvPr>
            <p:ph type="body" sz="quarter" idx="19"/>
          </p:nvPr>
        </p:nvSpPr>
        <p:spPr>
          <a:xfrm>
            <a:off x="7404270" y="2271143"/>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p:txBody>
      </p:sp>
      <p:sp>
        <p:nvSpPr>
          <p:cNvPr id="24" name="Text Placeholder 33">
            <a:extLst>
              <a:ext uri="{FF2B5EF4-FFF2-40B4-BE49-F238E27FC236}">
                <a16:creationId xmlns:a16="http://schemas.microsoft.com/office/drawing/2014/main" id="{A0723324-5918-2C42-9A87-949E736CBF15}"/>
              </a:ext>
            </a:extLst>
          </p:cNvPr>
          <p:cNvSpPr>
            <a:spLocks noGrp="1"/>
          </p:cNvSpPr>
          <p:nvPr>
            <p:ph type="body" sz="quarter" idx="20"/>
          </p:nvPr>
        </p:nvSpPr>
        <p:spPr>
          <a:xfrm>
            <a:off x="7404270"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p:txBody>
      </p:sp>
      <p:sp>
        <p:nvSpPr>
          <p:cNvPr id="28" name="Text Placeholder 33">
            <a:extLst>
              <a:ext uri="{FF2B5EF4-FFF2-40B4-BE49-F238E27FC236}">
                <a16:creationId xmlns:a16="http://schemas.microsoft.com/office/drawing/2014/main" id="{B4578909-EA57-4049-8339-75544D89FCD0}"/>
              </a:ext>
            </a:extLst>
          </p:cNvPr>
          <p:cNvSpPr>
            <a:spLocks noGrp="1"/>
          </p:cNvSpPr>
          <p:nvPr>
            <p:ph type="body" sz="quarter" idx="21"/>
          </p:nvPr>
        </p:nvSpPr>
        <p:spPr>
          <a:xfrm>
            <a:off x="2204246" y="2278497"/>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p:txBody>
      </p:sp>
      <p:sp>
        <p:nvSpPr>
          <p:cNvPr id="11" name="Footer Placeholder 1">
            <a:extLst>
              <a:ext uri="{FF2B5EF4-FFF2-40B4-BE49-F238E27FC236}">
                <a16:creationId xmlns:a16="http://schemas.microsoft.com/office/drawing/2014/main" id="{F6AC52EB-2486-4E8F-B076-394C9E4D6BB5}"/>
              </a:ext>
            </a:extLst>
          </p:cNvPr>
          <p:cNvSpPr>
            <a:spLocks noGrp="1"/>
          </p:cNvSpPr>
          <p:nvPr>
            <p:ph type="ftr" sz="quarter" idx="22"/>
          </p:nvPr>
        </p:nvSpPr>
        <p:spPr>
          <a:xfrm>
            <a:off x="1144588" y="6356350"/>
            <a:ext cx="4114800" cy="365125"/>
          </a:xfrm>
          <a:prstGeom prst="rect">
            <a:avLst/>
          </a:prstGeom>
        </p:spPr>
        <p:txBody>
          <a:bodyPr/>
          <a:lstStyle>
            <a:lvl1pPr>
              <a:defRPr/>
            </a:lvl1pPr>
          </a:lstStyle>
          <a:p>
            <a:r>
              <a:rPr lang="en-US" dirty="0"/>
              <a:t>Copyright © 2019, Oracle and/or its affiliates. All rights reserved.</a:t>
            </a:r>
          </a:p>
        </p:txBody>
      </p:sp>
      <p:sp>
        <p:nvSpPr>
          <p:cNvPr id="12" name="Slide Number Placeholder 2">
            <a:extLst>
              <a:ext uri="{FF2B5EF4-FFF2-40B4-BE49-F238E27FC236}">
                <a16:creationId xmlns:a16="http://schemas.microsoft.com/office/drawing/2014/main" id="{1EFE87C6-A422-44C8-ACAF-34E689290F23}"/>
              </a:ext>
            </a:extLst>
          </p:cNvPr>
          <p:cNvSpPr>
            <a:spLocks noGrp="1"/>
          </p:cNvSpPr>
          <p:nvPr>
            <p:ph type="sldNum" sz="quarter" idx="23"/>
          </p:nvPr>
        </p:nvSpPr>
        <p:spPr/>
        <p:txBody>
          <a:bodyPr/>
          <a:lstStyle>
            <a:lvl1pPr>
              <a:defRPr/>
            </a:lvl1pPr>
          </a:lstStyle>
          <a:p>
            <a:pPr>
              <a:defRPr/>
            </a:pPr>
            <a:fld id="{B0202FE4-1F05-4B2B-9129-77E3130D3CED}" type="slidenum">
              <a:rPr lang="en-US"/>
              <a:pPr>
                <a:defRPr/>
              </a:pPr>
              <a:t>‹#›</a:t>
            </a:fld>
            <a:endParaRPr lang="en-US" dirty="0"/>
          </a:p>
        </p:txBody>
      </p:sp>
    </p:spTree>
    <p:extLst>
      <p:ext uri="{BB962C8B-B14F-4D97-AF65-F5344CB8AC3E}">
        <p14:creationId xmlns:p14="http://schemas.microsoft.com/office/powerpoint/2010/main" val="62551998"/>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ight Metric">
    <p:spTree>
      <p:nvGrpSpPr>
        <p:cNvPr id="1" name=""/>
        <p:cNvGrpSpPr/>
        <p:nvPr/>
      </p:nvGrpSpPr>
      <p:grpSpPr>
        <a:xfrm>
          <a:off x="0" y="0"/>
          <a:ext cx="0" cy="0"/>
          <a:chOff x="0" y="0"/>
          <a:chExt cx="0" cy="0"/>
        </a:xfrm>
      </p:grpSpPr>
      <p:pic>
        <p:nvPicPr>
          <p:cNvPr id="4" name="Picture 7"/>
          <p:cNvPicPr>
            <a:picLocks noChangeAspect="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6096000" y="0"/>
            <a:ext cx="609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37938" y="6356350"/>
            <a:ext cx="5016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10">
            <a:extLst>
              <a:ext uri="{FF2B5EF4-FFF2-40B4-BE49-F238E27FC236}">
                <a16:creationId xmlns:a16="http://schemas.microsoft.com/office/drawing/2014/main" id="{6D46810D-06AF-8048-A8FC-EB9C64BA9823}"/>
              </a:ext>
            </a:extLst>
          </p:cNvPr>
          <p:cNvSpPr>
            <a:spLocks noGrp="1"/>
          </p:cNvSpPr>
          <p:nvPr>
            <p:ph type="body" sz="quarter" idx="11"/>
          </p:nvPr>
        </p:nvSpPr>
        <p:spPr>
          <a:xfrm>
            <a:off x="761286" y="2275167"/>
            <a:ext cx="1906500" cy="914400"/>
          </a:xfrm>
        </p:spPr>
        <p:txBody>
          <a:bodyPr lIns="0" rIns="0">
            <a:noAutofit/>
          </a:bodyPr>
          <a:lstStyle>
            <a:lvl1pPr>
              <a:defRPr sz="6000">
                <a:solidFill>
                  <a:schemeClr val="accent2">
                    <a:lumMod val="50000"/>
                  </a:schemeClr>
                </a:solidFill>
                <a:latin typeface="Georgia" panose="02040502050405020303" pitchFamily="18" charset="0"/>
              </a:defRPr>
            </a:lvl1pPr>
          </a:lstStyle>
          <a:p>
            <a:pPr lvl="0"/>
            <a:r>
              <a:rPr lang="en-US"/>
              <a:t>Edit Master text styles</a:t>
            </a:r>
          </a:p>
        </p:txBody>
      </p:sp>
      <p:sp>
        <p:nvSpPr>
          <p:cNvPr id="13" name="Text Placeholder 15">
            <a:extLst>
              <a:ext uri="{FF2B5EF4-FFF2-40B4-BE49-F238E27FC236}">
                <a16:creationId xmlns:a16="http://schemas.microsoft.com/office/drawing/2014/main" id="{4354AFA5-AF57-6040-82D7-328298E6DAEA}"/>
              </a:ext>
            </a:extLst>
          </p:cNvPr>
          <p:cNvSpPr>
            <a:spLocks noGrp="1"/>
          </p:cNvSpPr>
          <p:nvPr>
            <p:ph type="body" sz="quarter" idx="13"/>
          </p:nvPr>
        </p:nvSpPr>
        <p:spPr>
          <a:xfrm>
            <a:off x="761286" y="3231646"/>
            <a:ext cx="4371153" cy="914400"/>
          </a:xfrm>
        </p:spPr>
        <p:txBody>
          <a:bodyPr lIns="0" rIns="0">
            <a:noAutofit/>
          </a:bodyPr>
          <a:lstStyle>
            <a:lvl1pPr>
              <a:lnSpc>
                <a:spcPct val="100000"/>
              </a:lnSpc>
              <a:defRPr sz="1800" b="0" i="0">
                <a:solidFill>
                  <a:srgbClr val="4A362B"/>
                </a:solidFill>
                <a:latin typeface="Oracle Sans" panose="020B0503020204020204" pitchFamily="34" charset="0"/>
                <a:cs typeface="Oracle Sans" panose="020B0503020204020204" pitchFamily="34" charset="0"/>
              </a:defRPr>
            </a:lvl1pPr>
          </a:lstStyle>
          <a:p>
            <a:pPr lvl="0"/>
            <a:r>
              <a:rPr lang="en-US"/>
              <a:t>Edit Master text styles</a:t>
            </a:r>
          </a:p>
        </p:txBody>
      </p:sp>
      <p:sp>
        <p:nvSpPr>
          <p:cNvPr id="6" name="Footer Placeholder 1">
            <a:extLst>
              <a:ext uri="{FF2B5EF4-FFF2-40B4-BE49-F238E27FC236}">
                <a16:creationId xmlns:a16="http://schemas.microsoft.com/office/drawing/2014/main" id="{1D1D0A30-5593-40C9-9453-438629C2E1AF}"/>
              </a:ext>
            </a:extLst>
          </p:cNvPr>
          <p:cNvSpPr>
            <a:spLocks noGrp="1"/>
          </p:cNvSpPr>
          <p:nvPr>
            <p:ph type="ftr" sz="quarter" idx="14"/>
          </p:nvPr>
        </p:nvSpPr>
        <p:spPr>
          <a:xfrm>
            <a:off x="1144588" y="6356350"/>
            <a:ext cx="4114800" cy="365125"/>
          </a:xfrm>
          <a:prstGeom prst="rect">
            <a:avLst/>
          </a:prstGeom>
        </p:spPr>
        <p:txBody>
          <a:bodyPr/>
          <a:lstStyle>
            <a:lvl1pPr>
              <a:defRPr/>
            </a:lvl1pPr>
          </a:lstStyle>
          <a:p>
            <a:r>
              <a:rPr lang="en-US" dirty="0"/>
              <a:t>Copyright © 2019, Oracle and/or its affiliates. All rights reserved.</a:t>
            </a:r>
          </a:p>
        </p:txBody>
      </p:sp>
      <p:sp>
        <p:nvSpPr>
          <p:cNvPr id="7" name="Slide Number Placeholder 2">
            <a:extLst>
              <a:ext uri="{FF2B5EF4-FFF2-40B4-BE49-F238E27FC236}">
                <a16:creationId xmlns:a16="http://schemas.microsoft.com/office/drawing/2014/main" id="{06A02545-480D-4E7B-9346-BAF45A820D19}"/>
              </a:ext>
            </a:extLst>
          </p:cNvPr>
          <p:cNvSpPr>
            <a:spLocks noGrp="1"/>
          </p:cNvSpPr>
          <p:nvPr>
            <p:ph type="sldNum" sz="quarter" idx="15"/>
          </p:nvPr>
        </p:nvSpPr>
        <p:spPr/>
        <p:txBody>
          <a:bodyPr/>
          <a:lstStyle>
            <a:lvl1pPr>
              <a:defRPr/>
            </a:lvl1pPr>
          </a:lstStyle>
          <a:p>
            <a:pPr>
              <a:defRPr/>
            </a:pPr>
            <a:fld id="{85178307-64AC-4BB0-BE72-9037FE0039AD}" type="slidenum">
              <a:rPr lang="en-US"/>
              <a:pPr>
                <a:defRPr/>
              </a:pPr>
              <a:t>‹#›</a:t>
            </a:fld>
            <a:endParaRPr lang="en-US" dirty="0"/>
          </a:p>
        </p:txBody>
      </p:sp>
    </p:spTree>
    <p:extLst>
      <p:ext uri="{BB962C8B-B14F-4D97-AF65-F5344CB8AC3E}">
        <p14:creationId xmlns:p14="http://schemas.microsoft.com/office/powerpoint/2010/main" val="2567413178"/>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Light Thank you ">
    <p:spTree>
      <p:nvGrpSpPr>
        <p:cNvPr id="1" name=""/>
        <p:cNvGrpSpPr/>
        <p:nvPr/>
      </p:nvGrpSpPr>
      <p:grpSpPr>
        <a:xfrm>
          <a:off x="0" y="0"/>
          <a:ext cx="0" cy="0"/>
          <a:chOff x="0" y="0"/>
          <a:chExt cx="0" cy="0"/>
        </a:xfrm>
      </p:grpSpPr>
      <p:pic>
        <p:nvPicPr>
          <p:cNvPr id="6" name="Picture 7" descr="A picture containing building, clothing&#10;&#10;Description automatically generated"/>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0"/>
            <a:ext cx="609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CECAD913-B3D1-D145-A54B-58496F5971A5}"/>
              </a:ext>
            </a:extLst>
          </p:cNvPr>
          <p:cNvSpPr/>
          <p:nvPr/>
        </p:nvSpPr>
        <p:spPr>
          <a:xfrm>
            <a:off x="768350" y="4829175"/>
            <a:ext cx="311150" cy="365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8"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37938" y="6356350"/>
            <a:ext cx="5016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Picture Placeholder 4">
            <a:extLst>
              <a:ext uri="{FF2B5EF4-FFF2-40B4-BE49-F238E27FC236}">
                <a16:creationId xmlns:a16="http://schemas.microsoft.com/office/drawing/2014/main" id="{2A2E959E-F30E-F643-947E-CE66F05DD800}"/>
              </a:ext>
            </a:extLst>
          </p:cNvPr>
          <p:cNvSpPr>
            <a:spLocks noGrp="1"/>
          </p:cNvSpPr>
          <p:nvPr>
            <p:ph type="pic" sz="quarter" idx="10"/>
          </p:nvPr>
        </p:nvSpPr>
        <p:spPr>
          <a:xfrm>
            <a:off x="6096000" y="0"/>
            <a:ext cx="6096000" cy="6858000"/>
          </a:xfrm>
        </p:spPr>
        <p:txBody>
          <a:bodyPr rtlCol="0">
            <a:noAutofit/>
          </a:bodyPr>
          <a:lstStyle/>
          <a:p>
            <a:pPr lvl="0"/>
            <a:r>
              <a:rPr lang="en-US" noProof="0"/>
              <a:t>Click icon to add picture</a:t>
            </a:r>
          </a:p>
        </p:txBody>
      </p:sp>
      <p:sp>
        <p:nvSpPr>
          <p:cNvPr id="19" name="Text Placeholder 26">
            <a:extLst>
              <a:ext uri="{FF2B5EF4-FFF2-40B4-BE49-F238E27FC236}">
                <a16:creationId xmlns:a16="http://schemas.microsoft.com/office/drawing/2014/main" id="{2AFE612B-3DB1-C64D-BD3B-51ECDB8CE46C}"/>
              </a:ext>
            </a:extLst>
          </p:cNvPr>
          <p:cNvSpPr>
            <a:spLocks noGrp="1"/>
          </p:cNvSpPr>
          <p:nvPr>
            <p:ph type="body" sz="quarter" idx="13"/>
          </p:nvPr>
        </p:nvSpPr>
        <p:spPr>
          <a:xfrm>
            <a:off x="768095" y="2346183"/>
            <a:ext cx="4257726" cy="2242890"/>
          </a:xfrm>
        </p:spPr>
        <p:txBody>
          <a:bodyPr lIns="0" anchor="ctr">
            <a:noAutofit/>
          </a:bodyPr>
          <a:lstStyle>
            <a:lvl1pPr algn="l" fontAlgn="t">
              <a:lnSpc>
                <a:spcPct val="100000"/>
              </a:lnSpc>
              <a:spcBef>
                <a:spcPts val="0"/>
              </a:spcBef>
              <a:defRPr sz="4000" b="0" i="0">
                <a:solidFill>
                  <a:srgbClr val="4E3629"/>
                </a:solidFill>
                <a:latin typeface="Georgia" panose="02040502050405020303" pitchFamily="18" charset="0"/>
                <a:cs typeface="Oracle Sans" panose="020B0503020204020204" pitchFamily="34" charset="0"/>
              </a:defRPr>
            </a:lvl1pPr>
          </a:lstStyle>
          <a:p>
            <a:pPr lvl="0"/>
            <a:r>
              <a:rPr lang="en-US"/>
              <a:t>Edit Master text styles</a:t>
            </a:r>
          </a:p>
        </p:txBody>
      </p:sp>
      <p:sp>
        <p:nvSpPr>
          <p:cNvPr id="20" name="Text Placeholder 26">
            <a:extLst>
              <a:ext uri="{FF2B5EF4-FFF2-40B4-BE49-F238E27FC236}">
                <a16:creationId xmlns:a16="http://schemas.microsoft.com/office/drawing/2014/main" id="{7F794D52-5437-F64A-97D5-34BE49EA9B32}"/>
              </a:ext>
            </a:extLst>
          </p:cNvPr>
          <p:cNvSpPr>
            <a:spLocks noGrp="1"/>
          </p:cNvSpPr>
          <p:nvPr>
            <p:ph type="body" sz="quarter" idx="14"/>
          </p:nvPr>
        </p:nvSpPr>
        <p:spPr>
          <a:xfrm>
            <a:off x="768095" y="5239646"/>
            <a:ext cx="425772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a:t>Edit Master text styles</a:t>
            </a:r>
          </a:p>
        </p:txBody>
      </p:sp>
      <p:sp>
        <p:nvSpPr>
          <p:cNvPr id="21" name="Text Placeholder 26">
            <a:extLst>
              <a:ext uri="{FF2B5EF4-FFF2-40B4-BE49-F238E27FC236}">
                <a16:creationId xmlns:a16="http://schemas.microsoft.com/office/drawing/2014/main" id="{1975E737-A6D5-0E4E-AA04-5FECD0BE9683}"/>
              </a:ext>
            </a:extLst>
          </p:cNvPr>
          <p:cNvSpPr>
            <a:spLocks noGrp="1"/>
          </p:cNvSpPr>
          <p:nvPr>
            <p:ph type="body" sz="quarter" idx="12"/>
          </p:nvPr>
        </p:nvSpPr>
        <p:spPr>
          <a:xfrm>
            <a:off x="768095" y="5564669"/>
            <a:ext cx="4257726" cy="528567"/>
          </a:xfrm>
        </p:spPr>
        <p:txBody>
          <a:bodyPr lIns="0">
            <a:noAutofit/>
          </a:bodyPr>
          <a:lstStyle>
            <a:lvl1pPr algn="l" fontAlgn="t">
              <a:lnSpc>
                <a:spcPct val="100000"/>
              </a:lnSpc>
              <a:spcBef>
                <a:spcPts val="0"/>
              </a:spcBef>
              <a:defRPr sz="1400"/>
            </a:lvl1pPr>
          </a:lstStyle>
          <a:p>
            <a:pPr lvl="0"/>
            <a:r>
              <a:rPr lang="en-US"/>
              <a:t>Edit Master text styles</a:t>
            </a:r>
          </a:p>
        </p:txBody>
      </p:sp>
      <p:sp>
        <p:nvSpPr>
          <p:cNvPr id="9" name="Footer Placeholder 1">
            <a:extLst>
              <a:ext uri="{FF2B5EF4-FFF2-40B4-BE49-F238E27FC236}">
                <a16:creationId xmlns:a16="http://schemas.microsoft.com/office/drawing/2014/main" id="{C8411D17-F083-41F6-918B-798D71F778A1}"/>
              </a:ext>
            </a:extLst>
          </p:cNvPr>
          <p:cNvSpPr>
            <a:spLocks noGrp="1"/>
          </p:cNvSpPr>
          <p:nvPr>
            <p:ph type="ftr" sz="quarter" idx="15"/>
          </p:nvPr>
        </p:nvSpPr>
        <p:spPr>
          <a:xfrm>
            <a:off x="1144588" y="6356350"/>
            <a:ext cx="4114800" cy="365125"/>
          </a:xfrm>
          <a:prstGeom prst="rect">
            <a:avLst/>
          </a:prstGeom>
        </p:spPr>
        <p:txBody>
          <a:bodyPr/>
          <a:lstStyle>
            <a:lvl1pPr>
              <a:defRPr/>
            </a:lvl1pPr>
          </a:lstStyle>
          <a:p>
            <a:r>
              <a:rPr lang="en-US" dirty="0"/>
              <a:t>Copyright © 2019, Oracle and/or its affiliates. All rights reserved.</a:t>
            </a:r>
          </a:p>
        </p:txBody>
      </p:sp>
      <p:sp>
        <p:nvSpPr>
          <p:cNvPr id="10" name="Slide Number Placeholder 2">
            <a:extLst>
              <a:ext uri="{FF2B5EF4-FFF2-40B4-BE49-F238E27FC236}">
                <a16:creationId xmlns:a16="http://schemas.microsoft.com/office/drawing/2014/main" id="{EC0E5B1C-BBF2-49B4-9888-69F0DADBBD74}"/>
              </a:ext>
            </a:extLst>
          </p:cNvPr>
          <p:cNvSpPr>
            <a:spLocks noGrp="1"/>
          </p:cNvSpPr>
          <p:nvPr>
            <p:ph type="sldNum" sz="quarter" idx="16"/>
          </p:nvPr>
        </p:nvSpPr>
        <p:spPr/>
        <p:txBody>
          <a:bodyPr/>
          <a:lstStyle>
            <a:lvl1pPr>
              <a:defRPr/>
            </a:lvl1pPr>
          </a:lstStyle>
          <a:p>
            <a:pPr>
              <a:defRPr/>
            </a:pPr>
            <a:fld id="{1185142A-BB65-4072-BDCF-3FC0E3924588}" type="slidenum">
              <a:rPr lang="en-US"/>
              <a:pPr>
                <a:defRPr/>
              </a:pPr>
              <a:t>‹#›</a:t>
            </a:fld>
            <a:endParaRPr lang="en-US" dirty="0"/>
          </a:p>
        </p:txBody>
      </p:sp>
    </p:spTree>
    <p:extLst>
      <p:ext uri="{BB962C8B-B14F-4D97-AF65-F5344CB8AC3E}">
        <p14:creationId xmlns:p14="http://schemas.microsoft.com/office/powerpoint/2010/main" val="3517408824"/>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6E857EF3-8930-BF44-8A1B-2C884CA583F2}"/>
              </a:ext>
            </a:extLst>
          </p:cNvPr>
          <p:cNvSpPr>
            <a:spLocks noGrp="1"/>
          </p:cNvSpPr>
          <p:nvPr>
            <p:ph type="ftr" sz="quarter" idx="11"/>
          </p:nvPr>
        </p:nvSpPr>
        <p:spPr>
          <a:xfrm>
            <a:off x="1144588" y="6356350"/>
            <a:ext cx="4114800" cy="365125"/>
          </a:xfrm>
          <a:prstGeom prst="rect">
            <a:avLst/>
          </a:prstGeom>
        </p:spPr>
        <p:txBody>
          <a:bodyPr/>
          <a:lstStyle>
            <a:lvl1pPr>
              <a:defRPr/>
            </a:lvl1pPr>
          </a:lstStyle>
          <a:p>
            <a:r>
              <a:rPr lang="en-US" dirty="0"/>
              <a:t>Copyright © 2019, Oracle and/or its affiliates. All rights reserved.</a:t>
            </a:r>
          </a:p>
        </p:txBody>
      </p:sp>
      <p:sp>
        <p:nvSpPr>
          <p:cNvPr id="3" name="Slide Number Placeholder 5">
            <a:extLst>
              <a:ext uri="{FF2B5EF4-FFF2-40B4-BE49-F238E27FC236}">
                <a16:creationId xmlns:a16="http://schemas.microsoft.com/office/drawing/2014/main" id="{282B97A2-5D39-BA48-AF82-475E8AFF2CD3}"/>
              </a:ext>
            </a:extLst>
          </p:cNvPr>
          <p:cNvSpPr>
            <a:spLocks noGrp="1"/>
          </p:cNvSpPr>
          <p:nvPr>
            <p:ph type="sldNum" sz="quarter" idx="12"/>
          </p:nvPr>
        </p:nvSpPr>
        <p:spPr>
          <a:xfrm>
            <a:off x="757238" y="6356350"/>
            <a:ext cx="387350" cy="365125"/>
          </a:xfrm>
        </p:spPr>
        <p:txBody>
          <a:bodyPr/>
          <a:lstStyle/>
          <a:p>
            <a:fld id="{C51EAA63-D034-42AE-91FA-B13B9518C7BE}" type="slidenum">
              <a:rPr/>
              <a:t>‹#›</a:t>
            </a:fld>
            <a:endParaRPr/>
          </a:p>
        </p:txBody>
      </p:sp>
    </p:spTree>
    <p:extLst>
      <p:ext uri="{BB962C8B-B14F-4D97-AF65-F5344CB8AC3E}">
        <p14:creationId xmlns:p14="http://schemas.microsoft.com/office/powerpoint/2010/main" val="36905488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4B66DC1-91EB-7847-9870-F6490006EB7A}" type="datetime1">
              <a:t>13/10/2022</a:t>
            </a:fld>
            <a:endParaRPr/>
          </a:p>
        </p:txBody>
      </p:sp>
      <p:sp>
        <p:nvSpPr>
          <p:cNvPr id="4" name="Footer Placeholder 3"/>
          <p:cNvSpPr>
            <a:spLocks noGrp="1"/>
          </p:cNvSpPr>
          <p:nvPr>
            <p:ph type="ftr" sz="quarter" idx="11"/>
          </p:nvPr>
        </p:nvSpPr>
        <p:spPr>
          <a:xfrm>
            <a:off x="1144588" y="6356350"/>
            <a:ext cx="4114800" cy="365125"/>
          </a:xfrm>
          <a:prstGeom prst="rect">
            <a:avLst/>
          </a:prstGeom>
        </p:spPr>
        <p:txBody>
          <a:bodyPr/>
          <a:lstStyle>
            <a:lvl1pPr>
              <a:defRPr/>
            </a:lvl1pPr>
          </a:lstStyle>
          <a:p>
            <a:r>
              <a:rPr lang="en-US" dirty="0"/>
              <a:t>Copyright © 2019, Oracle and/or its affiliates. All rights reserved.</a:t>
            </a: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4271538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5DC53-8C9C-498E-B290-9D8A7BD5A313}"/>
              </a:ext>
            </a:extLst>
          </p:cNvPr>
          <p:cNvSpPr>
            <a:spLocks noGrp="1"/>
          </p:cNvSpPr>
          <p:nvPr>
            <p:ph type="title"/>
          </p:nvPr>
        </p:nvSpPr>
        <p:spPr/>
        <p:txBody>
          <a:bodyPr/>
          <a:lstStyle/>
          <a:p>
            <a:r>
              <a:rPr lang="en-US"/>
              <a:t>Click to edit Master title style</a:t>
            </a:r>
          </a:p>
        </p:txBody>
      </p:sp>
      <p:sp>
        <p:nvSpPr>
          <p:cNvPr id="6" name="Footer Placeholder 5">
            <a:extLst>
              <a:ext uri="{FF2B5EF4-FFF2-40B4-BE49-F238E27FC236}">
                <a16:creationId xmlns:a16="http://schemas.microsoft.com/office/drawing/2014/main" id="{0BF73BAB-90D2-4C1B-A600-591589210854}"/>
              </a:ext>
            </a:extLst>
          </p:cNvPr>
          <p:cNvSpPr>
            <a:spLocks noGrp="1"/>
          </p:cNvSpPr>
          <p:nvPr>
            <p:ph type="ftr" sz="quarter" idx="17"/>
          </p:nvPr>
        </p:nvSpPr>
        <p:spPr>
          <a:xfrm>
            <a:off x="1143958" y="6356352"/>
            <a:ext cx="4114800" cy="365125"/>
          </a:xfrm>
          <a:prstGeom prst="rect">
            <a:avLst/>
          </a:prstGeom>
        </p:spPr>
        <p:txBody>
          <a:bodyPr/>
          <a:lstStyle>
            <a:lvl1pPr>
              <a:defRPr/>
            </a:lvl1pPr>
          </a:lstStyle>
          <a:p>
            <a:r>
              <a:rPr lang="en-US" dirty="0"/>
              <a:t>Copyright © 2019, Oracle and/or its affiliates. All rights reserved.</a:t>
            </a:r>
          </a:p>
        </p:txBody>
      </p:sp>
      <p:sp>
        <p:nvSpPr>
          <p:cNvPr id="8" name="Slide Number Placeholder 6">
            <a:extLst>
              <a:ext uri="{FF2B5EF4-FFF2-40B4-BE49-F238E27FC236}">
                <a16:creationId xmlns:a16="http://schemas.microsoft.com/office/drawing/2014/main" id="{AF7E2808-27FA-45A3-BA8C-447E63305C52}"/>
              </a:ext>
            </a:extLst>
          </p:cNvPr>
          <p:cNvSpPr>
            <a:spLocks noGrp="1"/>
          </p:cNvSpPr>
          <p:nvPr>
            <p:ph type="sldNum" sz="quarter" idx="18"/>
          </p:nvPr>
        </p:nvSpPr>
        <p:spPr>
          <a:xfrm>
            <a:off x="757515" y="6356352"/>
            <a:ext cx="386443" cy="365125"/>
          </a:xfrm>
        </p:spPr>
        <p:txBody>
          <a:bodyPr/>
          <a:lstStyle/>
          <a:p>
            <a:fld id="{C51EAA63-D034-42AE-91FA-B13B9518C7BE}" type="slidenum">
              <a:rPr lang="en-US" smtClean="0"/>
              <a:pPr/>
              <a:t>‹#›</a:t>
            </a:fld>
            <a:endParaRPr lang="en-US" dirty="0"/>
          </a:p>
        </p:txBody>
      </p:sp>
    </p:spTree>
    <p:extLst>
      <p:ext uri="{BB962C8B-B14F-4D97-AF65-F5344CB8AC3E}">
        <p14:creationId xmlns:p14="http://schemas.microsoft.com/office/powerpoint/2010/main" val="879048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Dark - Title">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53E58D20-1E4E-43E2-88A3-52402E9A1B11}"/>
              </a:ext>
              <a:ext uri="{C183D7F6-B498-43B3-948B-1728B52AA6E4}">
                <adec:decorative xmlns:adec="http://schemas.microsoft.com/office/drawing/2017/decorative" val="1"/>
              </a:ext>
            </a:extLst>
          </p:cNvPr>
          <p:cNvPicPr>
            <a:picLocks noChangeAspect="1"/>
          </p:cNvPicPr>
          <p:nvPr>
            <p:custDataLst>
              <p:tags r:id="rId1"/>
            </p:custDataLst>
          </p:nvPr>
        </p:nvPicPr>
        <p:blipFill>
          <a:blip r:embed="rId14">
            <a:extLst>
              <a:ext uri="{28A0092B-C50C-407E-A947-70E740481C1C}">
                <a14:useLocalDpi xmlns:a14="http://schemas.microsoft.com/office/drawing/2010/main"/>
              </a:ext>
            </a:extLst>
          </a:blip>
          <a:stretch>
            <a:fillRect/>
          </a:stretch>
        </p:blipFill>
        <p:spPr bwMode="invGray">
          <a:xfrm>
            <a:off x="7862753" y="25411"/>
            <a:ext cx="4326976" cy="2552429"/>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custDataLst>
              <p:tags r:id="rId2"/>
            </p:custDataLst>
          </p:nvPr>
        </p:nvPicPr>
        <p:blipFill>
          <a:blip r:embed="rId15">
            <a:extLst>
              <a:ext uri="{28A0092B-C50C-407E-A947-70E740481C1C}">
                <a14:useLocalDpi xmlns:a14="http://schemas.microsoft.com/office/drawing/2010/main"/>
              </a:ext>
            </a:extLst>
          </a:blip>
          <a:stretch>
            <a:fillRect/>
          </a:stretch>
        </p:blipFill>
        <p:spPr>
          <a:xfrm>
            <a:off x="11183113"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custDataLst>
              <p:tags r:id="rId3"/>
            </p:custDataLst>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bwMode="invGray">
          <a:xfrm>
            <a:off x="944949" y="1132370"/>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custDataLst>
              <p:tags r:id="rId4"/>
            </p:custDataLst>
          </p:nvPr>
        </p:nvSpPr>
        <p:spPr>
          <a:xfrm>
            <a:off x="1018030" y="2148840"/>
            <a:ext cx="10158984" cy="1280160"/>
          </a:xfrm>
          <a:noFill/>
        </p:spPr>
        <p:txBody>
          <a:bodyPr vert="horz" wrap="square" lIns="0" tIns="0" rIns="0" bIns="91440" rtlCol="0" anchor="b">
            <a:noAutofit/>
          </a:bodyPr>
          <a:lstStyle>
            <a:lvl1pPr>
              <a:defRPr lang="en-US" sz="3999" b="0">
                <a:latin typeface="+mj-lt"/>
              </a:defRPr>
            </a:lvl1pPr>
          </a:lstStyle>
          <a:p>
            <a:pPr lvl="0">
              <a:lnSpc>
                <a:spcPct val="100000"/>
              </a:lnSpc>
            </a:pPr>
            <a:r>
              <a:rPr lang="en-US"/>
              <a:t>Title goes here (up to two lines) </a:t>
            </a:r>
            <a:br>
              <a:rPr lang="en-US"/>
            </a:br>
            <a:r>
              <a:rPr lang="en-US"/>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custDataLst>
              <p:tags r:id="rId5"/>
            </p:custDataLst>
          </p:nvPr>
        </p:nvSpPr>
        <p:spPr>
          <a:xfrm>
            <a:off x="1018030" y="3519555"/>
            <a:ext cx="10158984" cy="341247"/>
          </a:xfrm>
          <a:prstGeom prst="rect">
            <a:avLst/>
          </a:prstGeom>
          <a:noFill/>
        </p:spPr>
        <p:txBody>
          <a:bodyPr>
            <a:noAutofit/>
          </a:bodyPr>
          <a:lstStyle>
            <a:lvl1pPr marL="0" marR="0" indent="0" algn="l" defTabSz="914126" rtl="0" eaLnBrk="1" fontAlgn="auto" latinLnBrk="0" hangingPunct="1">
              <a:lnSpc>
                <a:spcPct val="90000"/>
              </a:lnSpc>
              <a:spcBef>
                <a:spcPts val="1000"/>
              </a:spcBef>
              <a:spcAft>
                <a:spcPct val="0"/>
              </a:spcAft>
              <a:buClrTx/>
              <a:buSzTx/>
              <a:buFont typeface="Arial" panose="020B0604020202020204" pitchFamily="34" charset="0"/>
              <a:buNone/>
              <a:defRPr sz="2399" b="0">
                <a:solidFill>
                  <a:srgbClr val="759C6C"/>
                </a:solidFill>
              </a:defRPr>
            </a:lvl1pPr>
          </a:lstStyle>
          <a:p>
            <a:pPr marL="0" marR="0" lvl="0" indent="0" algn="l" defTabSz="914126" rtl="0" eaLnBrk="1" fontAlgn="auto" latinLnBrk="0" hangingPunct="1">
              <a:lnSpc>
                <a:spcPct val="90000"/>
              </a:lnSpc>
              <a:spcBef>
                <a:spcPts val="1000"/>
              </a:spcBef>
              <a:spcAft>
                <a:spcPct val="0"/>
              </a:spcAft>
              <a:buClrTx/>
              <a:buSzTx/>
              <a:buFont typeface="Arial" panose="020B0604020202020204" pitchFamily="34" charset="0"/>
              <a:buNone/>
              <a:defRPr/>
            </a:pPr>
            <a:r>
              <a:rPr lang="en-US"/>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custDataLst>
              <p:tags r:id="rId6"/>
            </p:custDataLst>
          </p:nvPr>
        </p:nvSpPr>
        <p:spPr>
          <a:xfrm>
            <a:off x="1018030" y="4544570"/>
            <a:ext cx="5077970" cy="266291"/>
          </a:xfrm>
          <a:prstGeom prst="rect">
            <a:avLst/>
          </a:prstGeom>
          <a:noFill/>
        </p:spPr>
        <p:txBody>
          <a:bodyPr>
            <a:noAutofit/>
          </a:bodyPr>
          <a:lstStyle>
            <a:lvl1pPr>
              <a:defRPr b="1"/>
            </a:lvl1pPr>
          </a:lstStyle>
          <a:p>
            <a:pPr lvl="0"/>
            <a:r>
              <a:rPr lang="en-US"/>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custDataLst>
              <p:tags r:id="rId7"/>
            </p:custDataLst>
          </p:nvPr>
        </p:nvSpPr>
        <p:spPr>
          <a:xfrm>
            <a:off x="1018030" y="4882898"/>
            <a:ext cx="5077970" cy="895181"/>
          </a:xfrm>
          <a:prstGeom prst="rect">
            <a:avLst/>
          </a:prstGeom>
          <a:noFill/>
        </p:spPr>
        <p:txBody>
          <a:bodyPr>
            <a:noAutofit/>
          </a:bodyPr>
          <a:lstStyle>
            <a:lvl1pPr>
              <a:defRPr/>
            </a:lvl1pPr>
          </a:lstStyle>
          <a:p>
            <a:pPr lvl="0"/>
            <a:r>
              <a:rPr lang="en-US"/>
              <a:t>Presenter’s Title</a:t>
            </a:r>
          </a:p>
          <a:p>
            <a:pPr lvl="0"/>
            <a:r>
              <a:rPr lang="en-US"/>
              <a:t>Organization, Division or Business Unit</a:t>
            </a:r>
          </a:p>
          <a:p>
            <a:pPr lvl="0"/>
            <a:r>
              <a:rPr lang="en-US"/>
              <a:t>Month 00, 2019</a:t>
            </a:r>
          </a:p>
        </p:txBody>
      </p:sp>
      <p:sp>
        <p:nvSpPr>
          <p:cNvPr id="9" name="object 9">
            <a:extLst>
              <a:ext uri="{FF2B5EF4-FFF2-40B4-BE49-F238E27FC236}">
                <a16:creationId xmlns:a16="http://schemas.microsoft.com/office/drawing/2014/main" id="{3F245C91-10B8-42A5-9343-B8007DFEA4E7}"/>
              </a:ext>
            </a:extLst>
          </p:cNvPr>
          <p:cNvSpPr/>
          <p:nvPr>
            <p:custDataLst>
              <p:tags r:id="rId8"/>
            </p:custDataLst>
          </p:nvPr>
        </p:nvSpPr>
        <p:spPr>
          <a:xfrm>
            <a:off x="0" y="2"/>
            <a:ext cx="190482" cy="6857365"/>
          </a:xfrm>
          <a:prstGeom prst="rect">
            <a:avLst/>
          </a:prstGeom>
          <a:blipFill>
            <a:blip r:embed="rId18">
              <a:extLst>
                <a:ext uri="{28A0092B-C50C-407E-A947-70E740481C1C}">
                  <a14:useLocalDpi xmlns:a14="http://schemas.microsoft.com/office/drawing/2010/main"/>
                </a:ext>
              </a:extLst>
            </a:blip>
            <a:stretch>
              <a:fillRect/>
            </a:stretch>
          </a:blipFill>
        </p:spPr>
        <p:txBody>
          <a:bodyPr wrap="square" lIns="0" tIns="0" rIns="0" bIns="0" rtlCol="0"/>
          <a:lstStyle/>
          <a:p>
            <a:endParaRPr sz="2967"/>
          </a:p>
        </p:txBody>
      </p:sp>
      <p:pic>
        <p:nvPicPr>
          <p:cNvPr id="12" name="Cloud">
            <a:extLst>
              <a:ext uri="{FF2B5EF4-FFF2-40B4-BE49-F238E27FC236}">
                <a16:creationId xmlns:a16="http://schemas.microsoft.com/office/drawing/2014/main" id="{BD4DDF1E-8967-6D4B-9798-BA670B812C72}"/>
              </a:ext>
              <a:ext uri="{C183D7F6-B498-43B3-948B-1728B52AA6E4}">
                <adec:decorative xmlns:adec="http://schemas.microsoft.com/office/drawing/2017/decorative" val="1"/>
              </a:ext>
            </a:extLst>
          </p:cNvPr>
          <p:cNvPicPr>
            <a:picLocks noChangeAspect="1"/>
          </p:cNvPicPr>
          <p:nvPr userDrawn="1">
            <p:custDataLst>
              <p:tags r:id="rId9"/>
            </p:custDataLst>
          </p:nvPr>
        </p:nvPicPr>
        <p:blipFill>
          <a:blip r:embed="rId14">
            <a:extLst>
              <a:ext uri="{28A0092B-C50C-407E-A947-70E740481C1C}">
                <a14:useLocalDpi xmlns:a14="http://schemas.microsoft.com/office/drawing/2010/main"/>
              </a:ext>
            </a:extLst>
          </a:blip>
          <a:stretch>
            <a:fillRect/>
          </a:stretch>
        </p:blipFill>
        <p:spPr bwMode="invGray">
          <a:xfrm>
            <a:off x="7862753" y="25411"/>
            <a:ext cx="4326976" cy="2552429"/>
          </a:xfrm>
          <a:prstGeom prst="rect">
            <a:avLst/>
          </a:prstGeom>
        </p:spPr>
      </p:pic>
      <p:pic>
        <p:nvPicPr>
          <p:cNvPr id="13" name="OTag">
            <a:extLst>
              <a:ext uri="{FF2B5EF4-FFF2-40B4-BE49-F238E27FC236}">
                <a16:creationId xmlns:a16="http://schemas.microsoft.com/office/drawing/2014/main" id="{EF91C249-B20D-3F4A-B1EE-C88F4D030338}"/>
              </a:ext>
              <a:ext uri="{C183D7F6-B498-43B3-948B-1728B52AA6E4}">
                <adec:decorative xmlns:adec="http://schemas.microsoft.com/office/drawing/2017/decorative" val="1"/>
              </a:ext>
            </a:extLst>
          </p:cNvPr>
          <p:cNvPicPr>
            <a:picLocks noChangeAspect="1"/>
          </p:cNvPicPr>
          <p:nvPr userDrawn="1">
            <p:custDataLst>
              <p:tags r:id="rId10"/>
            </p:custDataLst>
          </p:nvPr>
        </p:nvPicPr>
        <p:blipFill>
          <a:blip r:embed="rId15">
            <a:extLst>
              <a:ext uri="{28A0092B-C50C-407E-A947-70E740481C1C}">
                <a14:useLocalDpi xmlns:a14="http://schemas.microsoft.com/office/drawing/2010/main"/>
              </a:ext>
            </a:extLst>
          </a:blip>
          <a:stretch>
            <a:fillRect/>
          </a:stretch>
        </p:blipFill>
        <p:spPr>
          <a:xfrm>
            <a:off x="11183113" y="6355080"/>
            <a:ext cx="502920" cy="502920"/>
          </a:xfrm>
          <a:prstGeom prst="rect">
            <a:avLst/>
          </a:prstGeom>
        </p:spPr>
      </p:pic>
      <p:pic>
        <p:nvPicPr>
          <p:cNvPr id="16" name="Oracle Logo" descr="Oracle Logo">
            <a:extLst>
              <a:ext uri="{FF2B5EF4-FFF2-40B4-BE49-F238E27FC236}">
                <a16:creationId xmlns:a16="http://schemas.microsoft.com/office/drawing/2014/main" id="{D8F81615-CF24-244D-8747-9E82AB9E985F}"/>
              </a:ext>
            </a:extLst>
          </p:cNvPr>
          <p:cNvPicPr>
            <a:picLocks noChangeAspect="1"/>
          </p:cNvPicPr>
          <p:nvPr userDrawn="1">
            <p:custDataLst>
              <p:tags r:id="rId11"/>
            </p:custDataLst>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bwMode="invGray">
          <a:xfrm>
            <a:off x="944949" y="1132370"/>
            <a:ext cx="1524893" cy="320039"/>
          </a:xfrm>
          <a:prstGeom prst="rect">
            <a:avLst/>
          </a:prstGeom>
        </p:spPr>
      </p:pic>
      <p:sp>
        <p:nvSpPr>
          <p:cNvPr id="17" name="object 9">
            <a:extLst>
              <a:ext uri="{FF2B5EF4-FFF2-40B4-BE49-F238E27FC236}">
                <a16:creationId xmlns:a16="http://schemas.microsoft.com/office/drawing/2014/main" id="{E49A28B5-DB8A-664E-BC36-7325805816CB}"/>
              </a:ext>
            </a:extLst>
          </p:cNvPr>
          <p:cNvSpPr/>
          <p:nvPr userDrawn="1">
            <p:custDataLst>
              <p:tags r:id="rId12"/>
            </p:custDataLst>
          </p:nvPr>
        </p:nvSpPr>
        <p:spPr>
          <a:xfrm>
            <a:off x="0" y="2"/>
            <a:ext cx="190482" cy="6857365"/>
          </a:xfrm>
          <a:prstGeom prst="rect">
            <a:avLst/>
          </a:prstGeom>
          <a:blipFill>
            <a:blip r:embed="rId18">
              <a:extLst>
                <a:ext uri="{28A0092B-C50C-407E-A947-70E740481C1C}">
                  <a14:useLocalDpi xmlns:a14="http://schemas.microsoft.com/office/drawing/2010/main"/>
                </a:ext>
              </a:extLst>
            </a:blip>
            <a:stretch>
              <a:fillRect/>
            </a:stretch>
          </a:blipFill>
        </p:spPr>
        <p:txBody>
          <a:bodyPr wrap="square" lIns="0" tIns="0" rIns="0" bIns="0" rtlCol="0"/>
          <a:lstStyle/>
          <a:p>
            <a:endParaRPr sz="2967"/>
          </a:p>
        </p:txBody>
      </p:sp>
    </p:spTree>
    <p:extLst>
      <p:ext uri="{BB962C8B-B14F-4D97-AF65-F5344CB8AC3E}">
        <p14:creationId xmlns:p14="http://schemas.microsoft.com/office/powerpoint/2010/main" val="653277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95817-C269-41DC-98C3-383216D99B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A67554-86D0-436B-A607-1B04B40495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2A99044-A7DB-4F54-ACB0-4E665A13DE8F}"/>
              </a:ext>
            </a:extLst>
          </p:cNvPr>
          <p:cNvSpPr>
            <a:spLocks noGrp="1"/>
          </p:cNvSpPr>
          <p:nvPr>
            <p:ph type="ftr" sz="quarter" idx="11"/>
          </p:nvPr>
        </p:nvSpPr>
        <p:spPr/>
        <p:txBody>
          <a:bodyPr/>
          <a:lstStyle>
            <a:lvl1pPr>
              <a:defRPr/>
            </a:lvl1pPr>
          </a:lstStyle>
          <a:p>
            <a:r>
              <a:rPr lang="en-US" dirty="0">
                <a:solidFill>
                  <a:srgbClr val="58595B"/>
                </a:solidFill>
              </a:rPr>
              <a:t>Confidential – Oracle Internal/Restricted/Highly Restricted</a:t>
            </a:r>
          </a:p>
        </p:txBody>
      </p:sp>
    </p:spTree>
    <p:extLst>
      <p:ext uri="{BB962C8B-B14F-4D97-AF65-F5344CB8AC3E}">
        <p14:creationId xmlns:p14="http://schemas.microsoft.com/office/powerpoint/2010/main" val="3911114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Light - Title Only">
    <p:bg>
      <p:bgPr>
        <a:solidFill>
          <a:schemeClr val="bg2"/>
        </a:solidFill>
        <a:effectLst/>
      </p:bgPr>
    </p:bg>
    <p:spTree>
      <p:nvGrpSpPr>
        <p:cNvPr id="1" name=""/>
        <p:cNvGrpSpPr/>
        <p:nvPr/>
      </p:nvGrpSpPr>
      <p:grpSpPr>
        <a:xfrm>
          <a:off x="0" y="0"/>
          <a:ext cx="0" cy="0"/>
          <a:chOff x="0" y="0"/>
          <a:chExt cx="0" cy="0"/>
        </a:xfrm>
      </p:grpSpPr>
      <p:pic>
        <p:nvPicPr>
          <p:cNvPr id="20" name="Data Texture Cloud">
            <a:extLst>
              <a:ext uri="{FF2B5EF4-FFF2-40B4-BE49-F238E27FC236}">
                <a16:creationId xmlns:a16="http://schemas.microsoft.com/office/drawing/2014/main" id="{9450FB77-997D-6A45-B0F4-D18F7B9C7A4E}"/>
              </a:ext>
            </a:extLst>
          </p:cNvPr>
          <p:cNvPicPr>
            <a:picLocks noChangeAspect="1"/>
          </p:cNvPicPr>
          <p:nvPr userDrawn="1"/>
        </p:nvPicPr>
        <p:blipFill>
          <a:blip r:embed="rId2">
            <a:alphaModFix amt="80000"/>
            <a:extLst>
              <a:ext uri="{28A0092B-C50C-407E-A947-70E740481C1C}">
                <a14:useLocalDpi xmlns:a14="http://schemas.microsoft.com/office/drawing/2010/main" val="0"/>
              </a:ext>
            </a:extLst>
          </a:blip>
          <a:srcRect r="48609"/>
          <a:stretch>
            <a:fillRect/>
          </a:stretch>
        </p:blipFill>
        <p:spPr>
          <a:xfrm>
            <a:off x="9881412" y="521208"/>
            <a:ext cx="2310589" cy="1700784"/>
          </a:xfrm>
          <a:prstGeom prst="rect">
            <a:avLst/>
          </a:prstGeom>
        </p:spPr>
      </p:pic>
      <p:pic>
        <p:nvPicPr>
          <p:cNvPr id="17" name="OTag">
            <a:extLst>
              <a:ext uri="{FF2B5EF4-FFF2-40B4-BE49-F238E27FC236}">
                <a16:creationId xmlns:a16="http://schemas.microsoft.com/office/drawing/2014/main" id="{E92E3AB4-CA2B-2947-A479-6006EC506B3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3" y="6355080"/>
            <a:ext cx="502920" cy="502920"/>
          </a:xfrm>
          <a:prstGeom prst="rect">
            <a:avLst/>
          </a:prstGeom>
        </p:spPr>
      </p:pic>
      <p:sp>
        <p:nvSpPr>
          <p:cNvPr id="12" name="Footer">
            <a:extLst>
              <a:ext uri="{FF2B5EF4-FFF2-40B4-BE49-F238E27FC236}">
                <a16:creationId xmlns:a16="http://schemas.microsoft.com/office/drawing/2014/main" id="{094BB478-39FC-BC45-B020-64CE083CBD80}"/>
              </a:ext>
            </a:extLst>
          </p:cNvPr>
          <p:cNvSpPr>
            <a:spLocks noGrp="1"/>
          </p:cNvSpPr>
          <p:nvPr>
            <p:ph type="ftr" sz="quarter" idx="3"/>
          </p:nvPr>
        </p:nvSpPr>
        <p:spPr>
          <a:xfrm>
            <a:off x="1127760" y="6423980"/>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t>‹#›</a:t>
            </a:fld>
            <a:endParaRPr lang="en-US"/>
          </a:p>
        </p:txBody>
      </p:sp>
      <p:cxnSp>
        <p:nvCxnSpPr>
          <p:cNvPr id="14" name="Accent Mark">
            <a:extLst>
              <a:ext uri="{FF2B5EF4-FFF2-40B4-BE49-F238E27FC236}">
                <a16:creationId xmlns:a16="http://schemas.microsoft.com/office/drawing/2014/main" id="{034E11FD-0B1E-6B44-8BDF-4C70FAA7BAAB}"/>
              </a:ext>
            </a:extLst>
          </p:cNvPr>
          <p:cNvCxnSpPr/>
          <p:nvPr userDrawn="1"/>
        </p:nvCxnSpPr>
        <p:spPr>
          <a:xfrm flipH="1">
            <a:off x="768096"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4" name="Title">
            <a:extLst>
              <a:ext uri="{FF2B5EF4-FFF2-40B4-BE49-F238E27FC236}">
                <a16:creationId xmlns:a16="http://schemas.microsoft.com/office/drawing/2014/main" id="{8CF093CC-9165-2740-A9A1-C2DF5C8D69CB}"/>
              </a:ext>
            </a:extLst>
          </p:cNvPr>
          <p:cNvSpPr>
            <a:spLocks noGrp="1"/>
          </p:cNvSpPr>
          <p:nvPr>
            <p:ph type="body" sz="quarter" idx="10" hasCustomPrompt="1"/>
          </p:nvPr>
        </p:nvSpPr>
        <p:spPr>
          <a:xfrm>
            <a:off x="762001" y="508000"/>
            <a:ext cx="10671048" cy="822960"/>
          </a:xfrm>
        </p:spPr>
        <p:txBody>
          <a:bodyPr anchor="b" anchorCtr="0"/>
          <a:lstStyle>
            <a:lvl1pPr>
              <a:defRPr sz="2399" b="1"/>
            </a:lvl1pPr>
          </a:lstStyle>
          <a:p>
            <a:pPr lvl="0"/>
            <a:r>
              <a:rPr lang="en-US"/>
              <a:t>Title</a:t>
            </a:r>
          </a:p>
        </p:txBody>
      </p:sp>
      <p:pic>
        <p:nvPicPr>
          <p:cNvPr id="10" name="Abstract Pattern Strip">
            <a:extLst>
              <a:ext uri="{FF2B5EF4-FFF2-40B4-BE49-F238E27FC236}">
                <a16:creationId xmlns:a16="http://schemas.microsoft.com/office/drawing/2014/main" id="{F8EAAC4E-E42A-FD43-B6C4-901DD6D0497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12192000" cy="254000"/>
          </a:xfrm>
          <a:prstGeom prst="rect">
            <a:avLst/>
          </a:prstGeom>
        </p:spPr>
      </p:pic>
    </p:spTree>
    <p:extLst>
      <p:ext uri="{BB962C8B-B14F-4D97-AF65-F5344CB8AC3E}">
        <p14:creationId xmlns:p14="http://schemas.microsoft.com/office/powerpoint/2010/main" val="1287065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Light - Title 3 Column">
    <p:bg>
      <p:bgPr>
        <a:solidFill>
          <a:schemeClr val="bg2"/>
        </a:solidFill>
        <a:effectLst/>
      </p:bgPr>
    </p:bg>
    <p:spTree>
      <p:nvGrpSpPr>
        <p:cNvPr id="1" name=""/>
        <p:cNvGrpSpPr/>
        <p:nvPr/>
      </p:nvGrpSpPr>
      <p:grpSpPr>
        <a:xfrm>
          <a:off x="0" y="0"/>
          <a:ext cx="0" cy="0"/>
          <a:chOff x="0" y="0"/>
          <a:chExt cx="0" cy="0"/>
        </a:xfrm>
      </p:grpSpPr>
      <p:pic>
        <p:nvPicPr>
          <p:cNvPr id="21" name="Data Texture Cloud">
            <a:extLst>
              <a:ext uri="{FF2B5EF4-FFF2-40B4-BE49-F238E27FC236}">
                <a16:creationId xmlns:a16="http://schemas.microsoft.com/office/drawing/2014/main" id="{6B9192B5-0A20-764D-9C90-A22272603329}"/>
              </a:ext>
            </a:extLst>
          </p:cNvPr>
          <p:cNvPicPr>
            <a:picLocks noChangeAspect="1"/>
          </p:cNvPicPr>
          <p:nvPr userDrawn="1"/>
        </p:nvPicPr>
        <p:blipFill>
          <a:blip r:embed="rId2">
            <a:alphaModFix amt="80000"/>
            <a:extLst>
              <a:ext uri="{28A0092B-C50C-407E-A947-70E740481C1C}">
                <a14:useLocalDpi xmlns:a14="http://schemas.microsoft.com/office/drawing/2010/main" val="0"/>
              </a:ext>
            </a:extLst>
          </a:blip>
          <a:srcRect r="48609"/>
          <a:stretch>
            <a:fillRect/>
          </a:stretch>
        </p:blipFill>
        <p:spPr>
          <a:xfrm>
            <a:off x="9881412" y="521208"/>
            <a:ext cx="2310589" cy="1700784"/>
          </a:xfrm>
          <a:prstGeom prst="rect">
            <a:avLst/>
          </a:prstGeom>
        </p:spPr>
      </p:pic>
      <p:pic>
        <p:nvPicPr>
          <p:cNvPr id="23" name="OTag">
            <a:extLst>
              <a:ext uri="{FF2B5EF4-FFF2-40B4-BE49-F238E27FC236}">
                <a16:creationId xmlns:a16="http://schemas.microsoft.com/office/drawing/2014/main" id="{EBAE077C-DB09-ED47-8D39-D0B8EC31F8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3" y="6355080"/>
            <a:ext cx="502920" cy="502920"/>
          </a:xfrm>
          <a:prstGeom prst="rect">
            <a:avLst/>
          </a:prstGeom>
        </p:spPr>
      </p:pic>
      <p:sp>
        <p:nvSpPr>
          <p:cNvPr id="14" name="Footer">
            <a:extLst>
              <a:ext uri="{FF2B5EF4-FFF2-40B4-BE49-F238E27FC236}">
                <a16:creationId xmlns:a16="http://schemas.microsoft.com/office/drawing/2014/main" id="{04ED8D0D-9633-5F4D-A28C-1584C0DFFEE2}"/>
              </a:ext>
            </a:extLst>
          </p:cNvPr>
          <p:cNvSpPr>
            <a:spLocks noGrp="1"/>
          </p:cNvSpPr>
          <p:nvPr>
            <p:ph type="ftr" sz="quarter" idx="3"/>
          </p:nvPr>
        </p:nvSpPr>
        <p:spPr>
          <a:xfrm>
            <a:off x="1127760" y="6423980"/>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p>
        </p:txBody>
      </p:sp>
      <p:sp>
        <p:nvSpPr>
          <p:cNvPr id="16" name="Slide Number">
            <a:extLst>
              <a:ext uri="{FF2B5EF4-FFF2-40B4-BE49-F238E27FC236}">
                <a16:creationId xmlns:a16="http://schemas.microsoft.com/office/drawing/2014/main" id="{3415ABCF-F4E1-8F45-97C7-BB3BBB93D523}"/>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t>‹#›</a:t>
            </a:fld>
            <a:endParaRPr lang="en-US"/>
          </a:p>
        </p:txBody>
      </p:sp>
      <p:sp>
        <p:nvSpPr>
          <p:cNvPr id="18" name="Text Field">
            <a:extLst>
              <a:ext uri="{FF2B5EF4-FFF2-40B4-BE49-F238E27FC236}">
                <a16:creationId xmlns:a16="http://schemas.microsoft.com/office/drawing/2014/main" id="{F99B7BFF-D980-2D4A-B1AC-7510DE0D9D1C}"/>
              </a:ext>
            </a:extLst>
          </p:cNvPr>
          <p:cNvSpPr>
            <a:spLocks noGrp="1"/>
          </p:cNvSpPr>
          <p:nvPr>
            <p:ph type="body" sz="quarter" idx="14"/>
          </p:nvPr>
        </p:nvSpPr>
        <p:spPr>
          <a:xfrm>
            <a:off x="8128000" y="1837944"/>
            <a:ext cx="3300984" cy="4261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4" name="Column Divider">
            <a:extLst>
              <a:ext uri="{FF2B5EF4-FFF2-40B4-BE49-F238E27FC236}">
                <a16:creationId xmlns:a16="http://schemas.microsoft.com/office/drawing/2014/main" id="{AFE66E1B-CB9E-AD43-8F62-B5F7E5962235}"/>
              </a:ext>
            </a:extLst>
          </p:cNvPr>
          <p:cNvCxnSpPr/>
          <p:nvPr userDrawn="1"/>
        </p:nvCxnSpPr>
        <p:spPr>
          <a:xfrm flipH="1">
            <a:off x="7937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9" name="Text Field">
            <a:extLst>
              <a:ext uri="{FF2B5EF4-FFF2-40B4-BE49-F238E27FC236}">
                <a16:creationId xmlns:a16="http://schemas.microsoft.com/office/drawing/2014/main" id="{A701984C-34A6-1346-A2AA-2794191C0405}"/>
              </a:ext>
            </a:extLst>
          </p:cNvPr>
          <p:cNvSpPr>
            <a:spLocks noGrp="1"/>
          </p:cNvSpPr>
          <p:nvPr>
            <p:ph type="body" sz="quarter" idx="15"/>
          </p:nvPr>
        </p:nvSpPr>
        <p:spPr>
          <a:xfrm>
            <a:off x="4445000" y="1837944"/>
            <a:ext cx="3300984" cy="4261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3" name="Column Divider">
            <a:extLst>
              <a:ext uri="{FF2B5EF4-FFF2-40B4-BE49-F238E27FC236}">
                <a16:creationId xmlns:a16="http://schemas.microsoft.com/office/drawing/2014/main" id="{96487311-07DE-BA4A-B675-135E5473D5A5}"/>
              </a:ext>
            </a:extLst>
          </p:cNvPr>
          <p:cNvCxnSpPr/>
          <p:nvPr userDrawn="1"/>
        </p:nvCxnSpPr>
        <p:spPr>
          <a:xfrm flipH="1">
            <a:off x="4254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Text Field">
            <a:extLst>
              <a:ext uri="{FF2B5EF4-FFF2-40B4-BE49-F238E27FC236}">
                <a16:creationId xmlns:a16="http://schemas.microsoft.com/office/drawing/2014/main" id="{31E9FA52-D320-6043-8DA5-2A295E356128}"/>
              </a:ext>
            </a:extLst>
          </p:cNvPr>
          <p:cNvSpPr>
            <a:spLocks noGrp="1"/>
          </p:cNvSpPr>
          <p:nvPr>
            <p:ph type="body" sz="quarter" idx="13"/>
          </p:nvPr>
        </p:nvSpPr>
        <p:spPr>
          <a:xfrm>
            <a:off x="758951" y="1837944"/>
            <a:ext cx="3300984" cy="4261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2" name="Accent Mark">
            <a:extLst>
              <a:ext uri="{FF2B5EF4-FFF2-40B4-BE49-F238E27FC236}">
                <a16:creationId xmlns:a16="http://schemas.microsoft.com/office/drawing/2014/main" id="{4E732D89-C34A-F248-94A1-01F258A23E11}"/>
              </a:ext>
            </a:extLst>
          </p:cNvPr>
          <p:cNvCxnSpPr/>
          <p:nvPr userDrawn="1"/>
        </p:nvCxnSpPr>
        <p:spPr>
          <a:xfrm flipH="1">
            <a:off x="768096"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5" name="Title">
            <a:extLst>
              <a:ext uri="{FF2B5EF4-FFF2-40B4-BE49-F238E27FC236}">
                <a16:creationId xmlns:a16="http://schemas.microsoft.com/office/drawing/2014/main" id="{F4A9A468-00C1-2342-A578-C97FF9884A1A}"/>
              </a:ext>
            </a:extLst>
          </p:cNvPr>
          <p:cNvSpPr>
            <a:spLocks noGrp="1"/>
          </p:cNvSpPr>
          <p:nvPr userDrawn="1">
            <p:ph type="title" hasCustomPrompt="1"/>
          </p:nvPr>
        </p:nvSpPr>
        <p:spPr>
          <a:xfrm>
            <a:off x="762001" y="508000"/>
            <a:ext cx="10671048" cy="822960"/>
          </a:xfrm>
        </p:spPr>
        <p:txBody>
          <a:bodyPr vert="horz" lIns="0" tIns="0" rIns="0" bIns="0" rtlCol="0" anchor="b">
            <a:noAutofit/>
          </a:bodyPr>
          <a:lstStyle>
            <a:lvl1pPr>
              <a:defRPr lang="en-US" sz="2399"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a:t>Title</a:t>
            </a:r>
          </a:p>
        </p:txBody>
      </p:sp>
      <p:pic>
        <p:nvPicPr>
          <p:cNvPr id="13" name="Abstract Pattern Strip">
            <a:extLst>
              <a:ext uri="{FF2B5EF4-FFF2-40B4-BE49-F238E27FC236}">
                <a16:creationId xmlns:a16="http://schemas.microsoft.com/office/drawing/2014/main" id="{86CFE0F6-D0AB-E843-A2CE-635D3678C9D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12192000" cy="254000"/>
          </a:xfrm>
          <a:prstGeom prst="rect">
            <a:avLst/>
          </a:prstGeom>
        </p:spPr>
      </p:pic>
    </p:spTree>
    <p:extLst>
      <p:ext uri="{BB962C8B-B14F-4D97-AF65-F5344CB8AC3E}">
        <p14:creationId xmlns:p14="http://schemas.microsoft.com/office/powerpoint/2010/main" val="1671930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extLst>
    <p:ext uri="{DCECCB84-F9BA-43D5-87BE-67443E8EF086}">
      <p15:sldGuideLst xmlns:p15="http://schemas.microsoft.com/office/powerpoint/2012/main">
        <p15:guide id="11" pos="2664">
          <p15:clr>
            <a:srgbClr val="FBAE40"/>
          </p15:clr>
        </p15:guide>
        <p15:guide id="12" pos="4848">
          <p15:clr>
            <a:srgbClr val="FBAE40"/>
          </p15:clr>
        </p15:guide>
        <p15:guide id="13" pos="2544">
          <p15:clr>
            <a:srgbClr val="FBAE40"/>
          </p15:clr>
        </p15:guide>
        <p15:guide id="14" pos="4728">
          <p15:clr>
            <a:srgbClr val="FBAE40"/>
          </p15:clr>
        </p15:guide>
        <p15:guide id="15" pos="691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Light Title slide 2">
    <p:spTree>
      <p:nvGrpSpPr>
        <p:cNvPr id="1" name=""/>
        <p:cNvGrpSpPr/>
        <p:nvPr/>
      </p:nvGrpSpPr>
      <p:grpSpPr>
        <a:xfrm>
          <a:off x="0" y="0"/>
          <a:ext cx="0" cy="0"/>
          <a:chOff x="0" y="0"/>
          <a:chExt cx="0" cy="0"/>
        </a:xfrm>
      </p:grpSpPr>
      <p:pic>
        <p:nvPicPr>
          <p:cNvPr id="4" name="Graphic 1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5050" y="835025"/>
            <a:ext cx="132556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A picture containing container, basket&#10;&#10;Description automatically generated"/>
          <p:cNvPicPr>
            <a:picLocks noChangeAspect="1"/>
          </p:cNvPicPr>
          <p:nvPr/>
        </p:nvPicPr>
        <p:blipFill>
          <a:blip r:embed="rId3">
            <a:extLst>
              <a:ext uri="{28A0092B-C50C-407E-A947-70E740481C1C}">
                <a14:useLocalDpi xmlns:a14="http://schemas.microsoft.com/office/drawing/2010/main" val="0"/>
              </a:ext>
            </a:extLst>
          </a:blip>
          <a:srcRect r="21133"/>
          <a:stretch>
            <a:fillRect/>
          </a:stretch>
        </p:blipFill>
        <p:spPr bwMode="auto">
          <a:xfrm>
            <a:off x="7262813" y="223838"/>
            <a:ext cx="4929187" cy="261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descr="A picture containing music, black&#10;&#10;Description automatically generated"/>
          <p:cNvPicPr>
            <a:picLocks noChangeAspect="1"/>
          </p:cNvPicPr>
          <p:nvPr/>
        </p:nvPicPr>
        <p:blipFill>
          <a:blip r:embed="rId4">
            <a:extLst>
              <a:ext uri="{28A0092B-C50C-407E-A947-70E740481C1C}">
                <a14:useLocalDpi xmlns:a14="http://schemas.microsoft.com/office/drawing/2010/main" val="0"/>
              </a:ext>
            </a:extLst>
          </a:blip>
          <a:srcRect l="14005" b="27844"/>
          <a:stretch>
            <a:fillRect/>
          </a:stretch>
        </p:blipFill>
        <p:spPr bwMode="auto">
          <a:xfrm>
            <a:off x="0" y="5667375"/>
            <a:ext cx="38068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DD9CD23F-B20E-499B-9C1E-B99F1B32803A}"/>
              </a:ext>
            </a:extLst>
          </p:cNvPr>
          <p:cNvSpPr/>
          <p:nvPr/>
        </p:nvSpPr>
        <p:spPr>
          <a:xfrm>
            <a:off x="11356975" y="5494338"/>
            <a:ext cx="101600" cy="539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8" name="Picture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437938" y="6356350"/>
            <a:ext cx="5016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Edit Master text styles</a:t>
            </a:r>
          </a:p>
        </p:txBody>
      </p:sp>
      <p:sp>
        <p:nvSpPr>
          <p:cNvPr id="9" name="Footer Placeholder 2">
            <a:extLst>
              <a:ext uri="{FF2B5EF4-FFF2-40B4-BE49-F238E27FC236}">
                <a16:creationId xmlns:a16="http://schemas.microsoft.com/office/drawing/2014/main" id="{958DF406-0086-41A3-9977-669EBDA12141}"/>
              </a:ext>
            </a:extLst>
          </p:cNvPr>
          <p:cNvSpPr>
            <a:spLocks noGrp="1"/>
          </p:cNvSpPr>
          <p:nvPr>
            <p:ph type="ftr" sz="quarter" idx="16"/>
          </p:nvPr>
        </p:nvSpPr>
        <p:spPr>
          <a:xfrm>
            <a:off x="1144588" y="6356350"/>
            <a:ext cx="4114800" cy="365125"/>
          </a:xfrm>
          <a:prstGeom prst="rect">
            <a:avLst/>
          </a:prstGeom>
        </p:spPr>
        <p:txBody>
          <a:bodyPr/>
          <a:lstStyle>
            <a:lvl1pPr>
              <a:defRPr/>
            </a:lvl1pPr>
          </a:lstStyle>
          <a:p>
            <a:r>
              <a:rPr lang="en-US" dirty="0"/>
              <a:t>Copyright © 2019, Oracle and/or its affiliates. All rights reserved.</a:t>
            </a:r>
          </a:p>
        </p:txBody>
      </p:sp>
      <p:sp>
        <p:nvSpPr>
          <p:cNvPr id="10" name="Slide Number Placeholder 3">
            <a:extLst>
              <a:ext uri="{FF2B5EF4-FFF2-40B4-BE49-F238E27FC236}">
                <a16:creationId xmlns:a16="http://schemas.microsoft.com/office/drawing/2014/main" id="{E8453E6C-3F22-4EB7-A2A6-4B93AD63B5EB}"/>
              </a:ext>
            </a:extLst>
          </p:cNvPr>
          <p:cNvSpPr>
            <a:spLocks noGrp="1"/>
          </p:cNvSpPr>
          <p:nvPr>
            <p:ph type="sldNum" sz="quarter" idx="17"/>
          </p:nvPr>
        </p:nvSpPr>
        <p:spPr/>
        <p:txBody>
          <a:bodyPr/>
          <a:lstStyle>
            <a:lvl1pPr>
              <a:defRPr/>
            </a:lvl1pPr>
          </a:lstStyle>
          <a:p>
            <a:pPr>
              <a:defRPr/>
            </a:pPr>
            <a:fld id="{E512E067-8BE2-45A0-8DDB-F42273211E6F}" type="slidenum">
              <a:rPr lang="en-US"/>
              <a:pPr>
                <a:defRPr/>
              </a:pPr>
              <a:t>‹#›</a:t>
            </a:fld>
            <a:endParaRPr lang="en-US" dirty="0"/>
          </a:p>
        </p:txBody>
      </p:sp>
    </p:spTree>
    <p:extLst>
      <p:ext uri="{BB962C8B-B14F-4D97-AF65-F5344CB8AC3E}">
        <p14:creationId xmlns:p14="http://schemas.microsoft.com/office/powerpoint/2010/main" val="3428706012"/>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Light - Blank">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8BD8F955-3E3E-4E6E-A650-C4E0C80495A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B6E29D2F-E9BE-442D-8048-30D82B0FA2D2}"/>
              </a:ext>
            </a:extLst>
          </p:cNvPr>
          <p:cNvSpPr>
            <a:spLocks noGrp="1"/>
          </p:cNvSpPr>
          <p:nvPr>
            <p:ph type="dt" sz="half" idx="10"/>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4249E66D-873C-4E3D-B665-952DA3AD6CCF}"/>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5" name="Slide Number Placeholder 4">
            <a:extLst>
              <a:ext uri="{FF2B5EF4-FFF2-40B4-BE49-F238E27FC236}">
                <a16:creationId xmlns:a16="http://schemas.microsoft.com/office/drawing/2014/main" id="{B52D4C26-D77F-4F76-BA95-32055FEC61F8}"/>
              </a:ext>
            </a:extLst>
          </p:cNvPr>
          <p:cNvSpPr>
            <a:spLocks noGrp="1"/>
          </p:cNvSpPr>
          <p:nvPr>
            <p:ph type="sldNum" sz="quarter" idx="12"/>
          </p:nvPr>
        </p:nvSpPr>
        <p:spPr/>
        <p:txBody>
          <a:bodyPr/>
          <a:lstStyle/>
          <a:p>
            <a:fld id="{345D60D9-5372-5F40-9443-0F9AE5BDC3C8}" type="slidenum">
              <a:rPr lang="en-US" smtClean="0"/>
              <a:pPr/>
              <a:t>‹#›</a:t>
            </a:fld>
            <a:endParaRPr lang="en-US" dirty="0"/>
          </a:p>
        </p:txBody>
      </p:sp>
      <p:pic>
        <p:nvPicPr>
          <p:cNvPr id="9" name="Picture 8">
            <a:extLst>
              <a:ext uri="{FF2B5EF4-FFF2-40B4-BE49-F238E27FC236}">
                <a16:creationId xmlns:a16="http://schemas.microsoft.com/office/drawing/2014/main" id="{FDF326C3-1859-DF4F-A355-85133A767744}"/>
              </a:ext>
            </a:extLst>
          </p:cNvPr>
          <p:cNvPicPr preferRelativeResize="0">
            <a:picLocks/>
          </p:cNvPicPr>
          <p:nvPr userDrawn="1"/>
        </p:nvPicPr>
        <p:blipFill>
          <a:blip r:embed="rId4">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2785313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Light Title and content">
    <p:spTree>
      <p:nvGrpSpPr>
        <p:cNvPr id="1" name=""/>
        <p:cNvGrpSpPr/>
        <p:nvPr/>
      </p:nvGrpSpPr>
      <p:grpSpPr>
        <a:xfrm>
          <a:off x="0" y="0"/>
          <a:ext cx="0" cy="0"/>
          <a:chOff x="0" y="0"/>
          <a:chExt cx="0" cy="0"/>
        </a:xfrm>
      </p:grpSpPr>
      <p:pic>
        <p:nvPicPr>
          <p:cNvPr id="4"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37300" y="4508500"/>
            <a:ext cx="585470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437938" y="6356350"/>
            <a:ext cx="5016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607B599F-269A-4E45-BB4E-31A49D2385EB}"/>
              </a:ext>
            </a:extLst>
          </p:cNvPr>
          <p:cNvSpPr>
            <a:spLocks noGrp="1"/>
          </p:cNvSpPr>
          <p:nvPr>
            <p:ph type="title"/>
          </p:nvPr>
        </p:nvSpPr>
        <p:spPr>
          <a:xfrm>
            <a:off x="768096" y="783026"/>
            <a:ext cx="9887834" cy="844095"/>
          </a:xfrm>
        </p:spPr>
        <p:txBody>
          <a:bodyPr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lvl="0"/>
            <a:r>
              <a:rPr lang="en-US"/>
              <a:t>Click to edit Master title style</a:t>
            </a:r>
            <a:endParaRPr lang="en-US" dirty="0"/>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8" name="Footer Placeholder 5">
            <a:extLst>
              <a:ext uri="{FF2B5EF4-FFF2-40B4-BE49-F238E27FC236}">
                <a16:creationId xmlns:a16="http://schemas.microsoft.com/office/drawing/2014/main" id="{B2F03394-9473-4450-8FF2-944DA47113B4}"/>
              </a:ext>
            </a:extLst>
          </p:cNvPr>
          <p:cNvSpPr>
            <a:spLocks noGrp="1"/>
          </p:cNvSpPr>
          <p:nvPr>
            <p:ph type="ftr" sz="quarter" idx="10"/>
          </p:nvPr>
        </p:nvSpPr>
        <p:spPr>
          <a:xfrm>
            <a:off x="1144588" y="6356350"/>
            <a:ext cx="4114800" cy="365125"/>
          </a:xfrm>
          <a:prstGeom prst="rect">
            <a:avLst/>
          </a:prstGeom>
        </p:spPr>
        <p:txBody>
          <a:bodyPr/>
          <a:lstStyle>
            <a:lvl1pPr>
              <a:defRPr/>
            </a:lvl1pPr>
          </a:lstStyle>
          <a:p>
            <a:r>
              <a:rPr lang="en-US" dirty="0"/>
              <a:t>Copyright © 2019, Oracle and/or its affiliates. All rights reserved.</a:t>
            </a:r>
          </a:p>
        </p:txBody>
      </p:sp>
      <p:sp>
        <p:nvSpPr>
          <p:cNvPr id="9" name="Slide Number Placeholder 6">
            <a:extLst>
              <a:ext uri="{FF2B5EF4-FFF2-40B4-BE49-F238E27FC236}">
                <a16:creationId xmlns:a16="http://schemas.microsoft.com/office/drawing/2014/main" id="{9109A7D7-1838-4598-8915-BF0739FE03A8}"/>
              </a:ext>
            </a:extLst>
          </p:cNvPr>
          <p:cNvSpPr>
            <a:spLocks noGrp="1"/>
          </p:cNvSpPr>
          <p:nvPr>
            <p:ph type="sldNum" sz="quarter" idx="11"/>
          </p:nvPr>
        </p:nvSpPr>
        <p:spPr/>
        <p:txBody>
          <a:bodyPr/>
          <a:lstStyle>
            <a:lvl1pPr>
              <a:defRPr/>
            </a:lvl1pPr>
          </a:lstStyle>
          <a:p>
            <a:pPr>
              <a:defRPr/>
            </a:pPr>
            <a:fld id="{BA1E797E-3AC2-4582-A1A5-57655A870182}" type="slidenum">
              <a:rPr lang="en-US"/>
              <a:pPr>
                <a:defRPr/>
              </a:pPr>
              <a:t>‹#›</a:t>
            </a:fld>
            <a:endParaRPr lang="en-US" dirty="0"/>
          </a:p>
        </p:txBody>
      </p:sp>
    </p:spTree>
    <p:extLst>
      <p:ext uri="{BB962C8B-B14F-4D97-AF65-F5344CB8AC3E}">
        <p14:creationId xmlns:p14="http://schemas.microsoft.com/office/powerpoint/2010/main" val="3961048100"/>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Light Title and numbered list">
    <p:spTree>
      <p:nvGrpSpPr>
        <p:cNvPr id="1" name=""/>
        <p:cNvGrpSpPr/>
        <p:nvPr/>
      </p:nvGrpSpPr>
      <p:grpSpPr>
        <a:xfrm>
          <a:off x="0" y="0"/>
          <a:ext cx="0" cy="0"/>
          <a:chOff x="0" y="0"/>
          <a:chExt cx="0" cy="0"/>
        </a:xfrm>
      </p:grpSpPr>
      <p:pic>
        <p:nvPicPr>
          <p:cNvPr id="14"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37300" y="565150"/>
            <a:ext cx="5854700" cy="317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437938" y="6356350"/>
            <a:ext cx="5016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p:nvPr>
        </p:nvSpPr>
        <p:spPr>
          <a:xfrm>
            <a:off x="2064470" y="2302901"/>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0" name="Title 1">
            <a:extLst>
              <a:ext uri="{FF2B5EF4-FFF2-40B4-BE49-F238E27FC236}">
                <a16:creationId xmlns:a16="http://schemas.microsoft.com/office/drawing/2014/main" id="{99AFAB69-F72F-B44B-BB67-D4480049D826}"/>
              </a:ext>
            </a:extLst>
          </p:cNvPr>
          <p:cNvSpPr>
            <a:spLocks noGrp="1"/>
          </p:cNvSpPr>
          <p:nvPr>
            <p:ph type="title"/>
          </p:nvPr>
        </p:nvSpPr>
        <p:spPr>
          <a:xfrm>
            <a:off x="768096" y="783026"/>
            <a:ext cx="10110436" cy="844095"/>
          </a:xfrm>
        </p:spPr>
        <p:txBody>
          <a:bodyPr rtlCol="0" anchor="b">
            <a:normAutofit/>
          </a:bodyPr>
          <a:lstStyle>
            <a:lvl1pPr>
              <a:defRPr lang="en-US" sz="2400" b="1" i="0" baseline="0">
                <a:latin typeface="Oracle Sans" panose="020B0503020204020204" pitchFamily="34" charset="0"/>
                <a:ea typeface="+mn-ea"/>
                <a:cs typeface="Oracle Sans" panose="020B0503020204020204" pitchFamily="34" charset="0"/>
              </a:defRPr>
            </a:lvl1pPr>
          </a:lstStyle>
          <a:p>
            <a:pPr lvl="0"/>
            <a:r>
              <a:rPr lang="en-US"/>
              <a:t>Click to edit Master title style</a:t>
            </a:r>
            <a:endParaRPr lang="en-US" dirty="0"/>
          </a:p>
        </p:txBody>
      </p:sp>
      <p:sp>
        <p:nvSpPr>
          <p:cNvPr id="13" name="Text Placeholder 5">
            <a:extLst>
              <a:ext uri="{FF2B5EF4-FFF2-40B4-BE49-F238E27FC236}">
                <a16:creationId xmlns:a16="http://schemas.microsoft.com/office/drawing/2014/main" id="{85B432C7-6194-C04D-8607-A1DFBA3219E4}"/>
              </a:ext>
            </a:extLst>
          </p:cNvPr>
          <p:cNvSpPr>
            <a:spLocks noGrp="1"/>
          </p:cNvSpPr>
          <p:nvPr>
            <p:ph type="body" sz="quarter" idx="10"/>
          </p:nvPr>
        </p:nvSpPr>
        <p:spPr>
          <a:xfrm>
            <a:off x="1461153" y="2302995"/>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a:t>Edit Master text styles</a:t>
            </a:r>
          </a:p>
        </p:txBody>
      </p:sp>
      <p:sp>
        <p:nvSpPr>
          <p:cNvPr id="15" name="Text Placeholder 5">
            <a:extLst>
              <a:ext uri="{FF2B5EF4-FFF2-40B4-BE49-F238E27FC236}">
                <a16:creationId xmlns:a16="http://schemas.microsoft.com/office/drawing/2014/main" id="{06493D53-065B-674D-B762-76404273F0D9}"/>
              </a:ext>
            </a:extLst>
          </p:cNvPr>
          <p:cNvSpPr>
            <a:spLocks noGrp="1"/>
          </p:cNvSpPr>
          <p:nvPr>
            <p:ph type="body" sz="quarter" idx="11"/>
          </p:nvPr>
        </p:nvSpPr>
        <p:spPr>
          <a:xfrm>
            <a:off x="1461153" y="2822169"/>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a:t>Edit Master text styles</a:t>
            </a:r>
          </a:p>
        </p:txBody>
      </p:sp>
      <p:sp>
        <p:nvSpPr>
          <p:cNvPr id="16" name="Text Placeholder 5">
            <a:extLst>
              <a:ext uri="{FF2B5EF4-FFF2-40B4-BE49-F238E27FC236}">
                <a16:creationId xmlns:a16="http://schemas.microsoft.com/office/drawing/2014/main" id="{DD2FB6D0-D95C-6242-A795-CCD93D8A20FE}"/>
              </a:ext>
            </a:extLst>
          </p:cNvPr>
          <p:cNvSpPr>
            <a:spLocks noGrp="1"/>
          </p:cNvSpPr>
          <p:nvPr>
            <p:ph type="body" sz="quarter" idx="12"/>
          </p:nvPr>
        </p:nvSpPr>
        <p:spPr>
          <a:xfrm>
            <a:off x="1461153" y="3341343"/>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a:t>Edit Master text styles</a:t>
            </a:r>
          </a:p>
        </p:txBody>
      </p:sp>
      <p:sp>
        <p:nvSpPr>
          <p:cNvPr id="17" name="Text Placeholder 5">
            <a:extLst>
              <a:ext uri="{FF2B5EF4-FFF2-40B4-BE49-F238E27FC236}">
                <a16:creationId xmlns:a16="http://schemas.microsoft.com/office/drawing/2014/main" id="{D25DA43B-4E3A-394F-B8B3-16A0A25D880E}"/>
              </a:ext>
            </a:extLst>
          </p:cNvPr>
          <p:cNvSpPr>
            <a:spLocks noGrp="1"/>
          </p:cNvSpPr>
          <p:nvPr>
            <p:ph type="body" sz="quarter" idx="13"/>
          </p:nvPr>
        </p:nvSpPr>
        <p:spPr>
          <a:xfrm>
            <a:off x="1461153" y="3860517"/>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a:t>Edit Master text styles</a:t>
            </a:r>
          </a:p>
        </p:txBody>
      </p:sp>
      <p:sp>
        <p:nvSpPr>
          <p:cNvPr id="18" name="Text Placeholder 5">
            <a:extLst>
              <a:ext uri="{FF2B5EF4-FFF2-40B4-BE49-F238E27FC236}">
                <a16:creationId xmlns:a16="http://schemas.microsoft.com/office/drawing/2014/main" id="{0EC907BF-0F79-AE40-A0E1-10EDEEBBAE51}"/>
              </a:ext>
            </a:extLst>
          </p:cNvPr>
          <p:cNvSpPr>
            <a:spLocks noGrp="1"/>
          </p:cNvSpPr>
          <p:nvPr>
            <p:ph type="body" sz="quarter" idx="14"/>
          </p:nvPr>
        </p:nvSpPr>
        <p:spPr>
          <a:xfrm>
            <a:off x="1461153" y="4379689"/>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a:t>Edit Master text styles</a:t>
            </a:r>
          </a:p>
        </p:txBody>
      </p:sp>
      <p:sp>
        <p:nvSpPr>
          <p:cNvPr id="19" name="Text Placeholder 2">
            <a:extLst>
              <a:ext uri="{FF2B5EF4-FFF2-40B4-BE49-F238E27FC236}">
                <a16:creationId xmlns:a16="http://schemas.microsoft.com/office/drawing/2014/main" id="{53E966DA-E5B9-074E-B0AA-F5451AF51BAE}"/>
              </a:ext>
            </a:extLst>
          </p:cNvPr>
          <p:cNvSpPr>
            <a:spLocks noGrp="1"/>
          </p:cNvSpPr>
          <p:nvPr>
            <p:ph type="body" idx="16"/>
          </p:nvPr>
        </p:nvSpPr>
        <p:spPr>
          <a:xfrm>
            <a:off x="2064470" y="2822098"/>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a:p>
            <a:pPr lvl="1"/>
            <a:r>
              <a:rPr lang="en-US"/>
              <a:t>Second level</a:t>
            </a:r>
          </a:p>
        </p:txBody>
      </p:sp>
      <p:sp>
        <p:nvSpPr>
          <p:cNvPr id="20" name="Text Placeholder 2">
            <a:extLst>
              <a:ext uri="{FF2B5EF4-FFF2-40B4-BE49-F238E27FC236}">
                <a16:creationId xmlns:a16="http://schemas.microsoft.com/office/drawing/2014/main" id="{35FDD008-E0E6-4746-AB5B-78D012E92B2E}"/>
              </a:ext>
            </a:extLst>
          </p:cNvPr>
          <p:cNvSpPr>
            <a:spLocks noGrp="1"/>
          </p:cNvSpPr>
          <p:nvPr>
            <p:ph type="body" idx="17"/>
          </p:nvPr>
        </p:nvSpPr>
        <p:spPr>
          <a:xfrm>
            <a:off x="2064470" y="3341295"/>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2" name="Text Placeholder 2">
            <a:extLst>
              <a:ext uri="{FF2B5EF4-FFF2-40B4-BE49-F238E27FC236}">
                <a16:creationId xmlns:a16="http://schemas.microsoft.com/office/drawing/2014/main" id="{A5DE72B7-8353-7C47-A8C2-69DED713D179}"/>
              </a:ext>
            </a:extLst>
          </p:cNvPr>
          <p:cNvSpPr>
            <a:spLocks noGrp="1"/>
          </p:cNvSpPr>
          <p:nvPr>
            <p:ph type="body" idx="18"/>
          </p:nvPr>
        </p:nvSpPr>
        <p:spPr>
          <a:xfrm>
            <a:off x="2064470" y="3860492"/>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3" name="Text Placeholder 2">
            <a:extLst>
              <a:ext uri="{FF2B5EF4-FFF2-40B4-BE49-F238E27FC236}">
                <a16:creationId xmlns:a16="http://schemas.microsoft.com/office/drawing/2014/main" id="{6D1BD307-5E4B-9647-A402-54CF30BEC3C6}"/>
              </a:ext>
            </a:extLst>
          </p:cNvPr>
          <p:cNvSpPr>
            <a:spLocks noGrp="1"/>
          </p:cNvSpPr>
          <p:nvPr>
            <p:ph type="body" idx="19"/>
          </p:nvPr>
        </p:nvSpPr>
        <p:spPr>
          <a:xfrm>
            <a:off x="2064470" y="4379689"/>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6" name="Footer Placeholder 3">
            <a:extLst>
              <a:ext uri="{FF2B5EF4-FFF2-40B4-BE49-F238E27FC236}">
                <a16:creationId xmlns:a16="http://schemas.microsoft.com/office/drawing/2014/main" id="{BFEAAAFB-2FCD-498D-B547-AC9CE371CCC4}"/>
              </a:ext>
            </a:extLst>
          </p:cNvPr>
          <p:cNvSpPr>
            <a:spLocks noGrp="1"/>
          </p:cNvSpPr>
          <p:nvPr>
            <p:ph type="ftr" sz="quarter" idx="20"/>
          </p:nvPr>
        </p:nvSpPr>
        <p:spPr>
          <a:xfrm>
            <a:off x="1144588" y="6356350"/>
            <a:ext cx="4114800" cy="365125"/>
          </a:xfrm>
          <a:prstGeom prst="rect">
            <a:avLst/>
          </a:prstGeom>
        </p:spPr>
        <p:txBody>
          <a:bodyPr/>
          <a:lstStyle>
            <a:lvl1pPr>
              <a:defRPr/>
            </a:lvl1pPr>
          </a:lstStyle>
          <a:p>
            <a:r>
              <a:rPr lang="en-US" dirty="0"/>
              <a:t>Copyright © 2019, Oracle and/or its affiliates. All rights reserved.</a:t>
            </a:r>
          </a:p>
        </p:txBody>
      </p:sp>
      <p:sp>
        <p:nvSpPr>
          <p:cNvPr id="27" name="Slide Number Placeholder 5">
            <a:extLst>
              <a:ext uri="{FF2B5EF4-FFF2-40B4-BE49-F238E27FC236}">
                <a16:creationId xmlns:a16="http://schemas.microsoft.com/office/drawing/2014/main" id="{9EF62BB0-137B-434F-A197-25B5626B0347}"/>
              </a:ext>
            </a:extLst>
          </p:cNvPr>
          <p:cNvSpPr>
            <a:spLocks noGrp="1"/>
          </p:cNvSpPr>
          <p:nvPr>
            <p:ph type="sldNum" sz="quarter" idx="21"/>
          </p:nvPr>
        </p:nvSpPr>
        <p:spPr/>
        <p:txBody>
          <a:bodyPr/>
          <a:lstStyle>
            <a:lvl1pPr>
              <a:defRPr/>
            </a:lvl1pPr>
          </a:lstStyle>
          <a:p>
            <a:pPr>
              <a:defRPr/>
            </a:pPr>
            <a:fld id="{00B95695-6BA2-452F-B18D-5D94351D22E2}" type="slidenum">
              <a:rPr lang="en-US"/>
              <a:pPr>
                <a:defRPr/>
              </a:pPr>
              <a:t>‹#›</a:t>
            </a:fld>
            <a:endParaRPr lang="en-US" dirty="0"/>
          </a:p>
        </p:txBody>
      </p:sp>
    </p:spTree>
    <p:extLst>
      <p:ext uri="{BB962C8B-B14F-4D97-AF65-F5344CB8AC3E}">
        <p14:creationId xmlns:p14="http://schemas.microsoft.com/office/powerpoint/2010/main" val="4253974037"/>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Light Quote with log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2BE6D0-0FF7-4E98-A703-CF3F097A674F}"/>
              </a:ext>
            </a:extLst>
          </p:cNvPr>
          <p:cNvSpPr/>
          <p:nvPr/>
        </p:nvSpPr>
        <p:spPr>
          <a:xfrm>
            <a:off x="0" y="0"/>
            <a:ext cx="12192000" cy="6858000"/>
          </a:xfrm>
          <a:prstGeom prst="rect">
            <a:avLst/>
          </a:prstGeom>
          <a:blipFill dpi="0" rotWithShape="1">
            <a:blip r:embed="rId2" cstate="email">
              <a:alphaModFix amt="1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7"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a:extLst>
              <a:ext uri="{FF2B5EF4-FFF2-40B4-BE49-F238E27FC236}">
                <a16:creationId xmlns:a16="http://schemas.microsoft.com/office/drawing/2014/main" id="{554B90B0-B853-6F47-ACDA-C26DB60F0F3D}"/>
              </a:ext>
            </a:extLst>
          </p:cNvPr>
          <p:cNvSpPr txBox="1">
            <a:spLocks/>
          </p:cNvSpPr>
          <p:nvPr/>
        </p:nvSpPr>
        <p:spPr>
          <a:xfrm>
            <a:off x="874713" y="5535613"/>
            <a:ext cx="9983787" cy="720725"/>
          </a:xfrm>
          <a:prstGeom prst="rect">
            <a:avLst/>
          </a:prstGeom>
        </p:spPr>
        <p:txBody>
          <a:bodyPr lIns="0" rIns="0"/>
          <a:lstStyle>
            <a:lvl1pPr algn="l" defTabSz="914400" rtl="0" eaLnBrk="1" latinLnBrk="0" hangingPunct="1">
              <a:lnSpc>
                <a:spcPts val="1800"/>
              </a:lnSpc>
              <a:spcBef>
                <a:spcPts val="0"/>
              </a:spcBef>
              <a:buNone/>
              <a:defRPr lang="en-US" sz="1400" b="1" i="0" kern="1200">
                <a:solidFill>
                  <a:schemeClr val="bg1"/>
                </a:solidFill>
                <a:latin typeface="Oracle Sans" panose="020B0503020204020204" pitchFamily="34" charset="0"/>
                <a:ea typeface="+mn-ea"/>
                <a:cs typeface="Oracle Sans" panose="020B0503020204020204" pitchFamily="34" charset="0"/>
              </a:defRPr>
            </a:lvl1pPr>
          </a:lstStyle>
          <a:p>
            <a:pPr fontAlgn="auto">
              <a:spcAft>
                <a:spcPts val="0"/>
              </a:spcAft>
              <a:defRPr/>
            </a:pPr>
            <a:endParaRPr b="0" dirty="0"/>
          </a:p>
        </p:txBody>
      </p:sp>
      <p:sp>
        <p:nvSpPr>
          <p:cNvPr id="9" name="Rectangle 8">
            <a:extLst>
              <a:ext uri="{FF2B5EF4-FFF2-40B4-BE49-F238E27FC236}">
                <a16:creationId xmlns:a16="http://schemas.microsoft.com/office/drawing/2014/main" id="{C565B80A-580D-054A-A47B-A7433DB02574}"/>
              </a:ext>
            </a:extLst>
          </p:cNvPr>
          <p:cNvSpPr/>
          <p:nvPr/>
        </p:nvSpPr>
        <p:spPr>
          <a:xfrm>
            <a:off x="768350" y="4829175"/>
            <a:ext cx="311150" cy="365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0" name="Picture 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437938" y="6356350"/>
            <a:ext cx="5016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 Placeholder 26">
            <a:extLst>
              <a:ext uri="{FF2B5EF4-FFF2-40B4-BE49-F238E27FC236}">
                <a16:creationId xmlns:a16="http://schemas.microsoft.com/office/drawing/2014/main" id="{90252080-E2D5-6447-93EB-F3E1BDF7CD7B}"/>
              </a:ext>
            </a:extLst>
          </p:cNvPr>
          <p:cNvSpPr>
            <a:spLocks noGrp="1"/>
          </p:cNvSpPr>
          <p:nvPr>
            <p:ph type="body" sz="quarter" idx="13"/>
          </p:nvPr>
        </p:nvSpPr>
        <p:spPr>
          <a:xfrm>
            <a:off x="768096" y="2346183"/>
            <a:ext cx="9983786" cy="2242890"/>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a:t>Edit Master text styles</a:t>
            </a:r>
          </a:p>
        </p:txBody>
      </p:sp>
      <p:sp>
        <p:nvSpPr>
          <p:cNvPr id="32" name="Text Placeholder 26">
            <a:extLst>
              <a:ext uri="{FF2B5EF4-FFF2-40B4-BE49-F238E27FC236}">
                <a16:creationId xmlns:a16="http://schemas.microsoft.com/office/drawing/2014/main" id="{C9068F71-E098-E049-81D3-5491AAF8DE57}"/>
              </a:ext>
            </a:extLst>
          </p:cNvPr>
          <p:cNvSpPr>
            <a:spLocks noGrp="1"/>
          </p:cNvSpPr>
          <p:nvPr>
            <p:ph type="body" sz="quarter" idx="14"/>
          </p:nvPr>
        </p:nvSpPr>
        <p:spPr>
          <a:xfrm>
            <a:off x="768096" y="5239646"/>
            <a:ext cx="998378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a:t>Edit Master text styles</a:t>
            </a:r>
          </a:p>
        </p:txBody>
      </p:sp>
      <p:sp>
        <p:nvSpPr>
          <p:cNvPr id="33" name="Text Placeholder 26">
            <a:extLst>
              <a:ext uri="{FF2B5EF4-FFF2-40B4-BE49-F238E27FC236}">
                <a16:creationId xmlns:a16="http://schemas.microsoft.com/office/drawing/2014/main" id="{87089DAA-9281-6045-B621-B0A829511738}"/>
              </a:ext>
            </a:extLst>
          </p:cNvPr>
          <p:cNvSpPr>
            <a:spLocks noGrp="1"/>
          </p:cNvSpPr>
          <p:nvPr>
            <p:ph type="body" sz="quarter" idx="12"/>
          </p:nvPr>
        </p:nvSpPr>
        <p:spPr>
          <a:xfrm>
            <a:off x="768096" y="5564669"/>
            <a:ext cx="9983786" cy="528567"/>
          </a:xfrm>
        </p:spPr>
        <p:txBody>
          <a:bodyPr lIns="0">
            <a:noAutofit/>
          </a:bodyPr>
          <a:lstStyle>
            <a:lvl1pPr algn="l" fontAlgn="t">
              <a:lnSpc>
                <a:spcPct val="100000"/>
              </a:lnSpc>
              <a:spcBef>
                <a:spcPts val="0"/>
              </a:spcBef>
              <a:defRPr sz="1300"/>
            </a:lvl1pPr>
          </a:lstStyle>
          <a:p>
            <a:pPr lvl="0"/>
            <a:r>
              <a:rPr lang="en-US"/>
              <a:t>Edit Master text styles</a:t>
            </a:r>
          </a:p>
        </p:txBody>
      </p:sp>
      <p:sp>
        <p:nvSpPr>
          <p:cNvPr id="34" name="Picture Placeholder 19">
            <a:extLst>
              <a:ext uri="{FF2B5EF4-FFF2-40B4-BE49-F238E27FC236}">
                <a16:creationId xmlns:a16="http://schemas.microsoft.com/office/drawing/2014/main" id="{806BB0D3-072D-8D47-8C70-E1851CE928BD}"/>
              </a:ext>
            </a:extLst>
          </p:cNvPr>
          <p:cNvSpPr>
            <a:spLocks noGrp="1"/>
          </p:cNvSpPr>
          <p:nvPr>
            <p:ph type="pic" sz="quarter" idx="10"/>
          </p:nvPr>
        </p:nvSpPr>
        <p:spPr>
          <a:xfrm>
            <a:off x="768096" y="955256"/>
            <a:ext cx="2589212" cy="1106907"/>
          </a:xfrm>
        </p:spPr>
        <p:txBody>
          <a:bodyPr rtlCol="0">
            <a:noAutofit/>
          </a:bodyPr>
          <a:lstStyle/>
          <a:p>
            <a:pPr lvl="0"/>
            <a:r>
              <a:rPr lang="en-US" noProof="0"/>
              <a:t>Click icon to add picture</a:t>
            </a:r>
            <a:endParaRPr lang="en-US" noProof="0" dirty="0"/>
          </a:p>
        </p:txBody>
      </p:sp>
      <p:sp>
        <p:nvSpPr>
          <p:cNvPr id="11" name="Footer Placeholder 1">
            <a:extLst>
              <a:ext uri="{FF2B5EF4-FFF2-40B4-BE49-F238E27FC236}">
                <a16:creationId xmlns:a16="http://schemas.microsoft.com/office/drawing/2014/main" id="{07C95176-6832-4D14-B8AA-9CF49288F5D7}"/>
              </a:ext>
            </a:extLst>
          </p:cNvPr>
          <p:cNvSpPr>
            <a:spLocks noGrp="1"/>
          </p:cNvSpPr>
          <p:nvPr>
            <p:ph type="ftr" sz="quarter" idx="15"/>
          </p:nvPr>
        </p:nvSpPr>
        <p:spPr>
          <a:xfrm>
            <a:off x="1144588" y="6356350"/>
            <a:ext cx="4114800" cy="365125"/>
          </a:xfrm>
          <a:prstGeom prst="rect">
            <a:avLst/>
          </a:prstGeom>
        </p:spPr>
        <p:txBody>
          <a:bodyPr/>
          <a:lstStyle>
            <a:lvl1pPr>
              <a:defRPr/>
            </a:lvl1pPr>
          </a:lstStyle>
          <a:p>
            <a:r>
              <a:rPr lang="en-US" dirty="0"/>
              <a:t>Copyright © 2019, Oracle and/or its affiliates. All rights reserved.</a:t>
            </a:r>
          </a:p>
        </p:txBody>
      </p:sp>
      <p:sp>
        <p:nvSpPr>
          <p:cNvPr id="12" name="Slide Number Placeholder 2">
            <a:extLst>
              <a:ext uri="{FF2B5EF4-FFF2-40B4-BE49-F238E27FC236}">
                <a16:creationId xmlns:a16="http://schemas.microsoft.com/office/drawing/2014/main" id="{866E2F52-3B6A-46A0-AAA4-214A1F01ED2B}"/>
              </a:ext>
            </a:extLst>
          </p:cNvPr>
          <p:cNvSpPr>
            <a:spLocks noGrp="1"/>
          </p:cNvSpPr>
          <p:nvPr>
            <p:ph type="sldNum" sz="quarter" idx="16"/>
          </p:nvPr>
        </p:nvSpPr>
        <p:spPr/>
        <p:txBody>
          <a:bodyPr/>
          <a:lstStyle>
            <a:lvl1pPr>
              <a:defRPr/>
            </a:lvl1pPr>
          </a:lstStyle>
          <a:p>
            <a:pPr>
              <a:defRPr/>
            </a:pPr>
            <a:fld id="{219C58FC-F960-459B-B3B1-EA33BA643CDE}" type="slidenum">
              <a:rPr lang="en-US"/>
              <a:pPr>
                <a:defRPr/>
              </a:pPr>
              <a:t>‹#›</a:t>
            </a:fld>
            <a:endParaRPr lang="en-US" dirty="0"/>
          </a:p>
        </p:txBody>
      </p:sp>
    </p:spTree>
    <p:extLst>
      <p:ext uri="{BB962C8B-B14F-4D97-AF65-F5344CB8AC3E}">
        <p14:creationId xmlns:p14="http://schemas.microsoft.com/office/powerpoint/2010/main" val="169226978"/>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Light Title-only ">
    <p:spTree>
      <p:nvGrpSpPr>
        <p:cNvPr id="1" name=""/>
        <p:cNvGrpSpPr/>
        <p:nvPr/>
      </p:nvGrpSpPr>
      <p:grpSpPr>
        <a:xfrm>
          <a:off x="0" y="0"/>
          <a:ext cx="0" cy="0"/>
          <a:chOff x="0" y="0"/>
          <a:chExt cx="0" cy="0"/>
        </a:xfrm>
      </p:grpSpPr>
      <p:pic>
        <p:nvPicPr>
          <p:cNvPr id="3"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37300" y="4508500"/>
            <a:ext cx="585470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437938" y="6356350"/>
            <a:ext cx="5016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607B599F-269A-4E45-BB4E-31A49D2385EB}"/>
              </a:ext>
            </a:extLst>
          </p:cNvPr>
          <p:cNvSpPr>
            <a:spLocks noGrp="1"/>
          </p:cNvSpPr>
          <p:nvPr>
            <p:ph type="title"/>
          </p:nvPr>
        </p:nvSpPr>
        <p:spPr>
          <a:xfrm>
            <a:off x="768096" y="783026"/>
            <a:ext cx="9887834" cy="844095"/>
          </a:xfrm>
        </p:spPr>
        <p:txBody>
          <a:bodyPr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lvl="0"/>
            <a:r>
              <a:rPr lang="en-US"/>
              <a:t>Click to edit Master title style</a:t>
            </a:r>
            <a:endParaRPr lang="en-US" dirty="0"/>
          </a:p>
        </p:txBody>
      </p:sp>
      <p:sp>
        <p:nvSpPr>
          <p:cNvPr id="7" name="Footer Placeholder 2">
            <a:extLst>
              <a:ext uri="{FF2B5EF4-FFF2-40B4-BE49-F238E27FC236}">
                <a16:creationId xmlns:a16="http://schemas.microsoft.com/office/drawing/2014/main" id="{01AD6C94-D81A-4373-BA17-63D490F7AB75}"/>
              </a:ext>
            </a:extLst>
          </p:cNvPr>
          <p:cNvSpPr>
            <a:spLocks noGrp="1"/>
          </p:cNvSpPr>
          <p:nvPr>
            <p:ph type="ftr" sz="quarter" idx="10"/>
          </p:nvPr>
        </p:nvSpPr>
        <p:spPr>
          <a:xfrm>
            <a:off x="1144588" y="6356350"/>
            <a:ext cx="4114800" cy="365125"/>
          </a:xfrm>
          <a:prstGeom prst="rect">
            <a:avLst/>
          </a:prstGeom>
        </p:spPr>
        <p:txBody>
          <a:bodyPr/>
          <a:lstStyle>
            <a:lvl1pPr>
              <a:defRPr/>
            </a:lvl1pPr>
          </a:lstStyle>
          <a:p>
            <a:r>
              <a:rPr lang="en-US" dirty="0"/>
              <a:t>Copyright © 2019, Oracle and/or its affiliates. All rights reserved.</a:t>
            </a:r>
          </a:p>
        </p:txBody>
      </p:sp>
      <p:sp>
        <p:nvSpPr>
          <p:cNvPr id="8" name="Slide Number Placeholder 3">
            <a:extLst>
              <a:ext uri="{FF2B5EF4-FFF2-40B4-BE49-F238E27FC236}">
                <a16:creationId xmlns:a16="http://schemas.microsoft.com/office/drawing/2014/main" id="{9D2233A9-8B36-4159-8975-F1366CB54CDE}"/>
              </a:ext>
            </a:extLst>
          </p:cNvPr>
          <p:cNvSpPr>
            <a:spLocks noGrp="1"/>
          </p:cNvSpPr>
          <p:nvPr>
            <p:ph type="sldNum" sz="quarter" idx="11"/>
          </p:nvPr>
        </p:nvSpPr>
        <p:spPr/>
        <p:txBody>
          <a:bodyPr/>
          <a:lstStyle>
            <a:lvl1pPr>
              <a:defRPr/>
            </a:lvl1pPr>
          </a:lstStyle>
          <a:p>
            <a:pPr>
              <a:defRPr/>
            </a:pPr>
            <a:fld id="{4101A51E-3D55-4352-B448-79A3FCE6B961}" type="slidenum">
              <a:rPr lang="en-US"/>
              <a:pPr>
                <a:defRPr/>
              </a:pPr>
              <a:t>‹#›</a:t>
            </a:fld>
            <a:endParaRPr lang="en-US" dirty="0"/>
          </a:p>
        </p:txBody>
      </p:sp>
    </p:spTree>
    <p:extLst>
      <p:ext uri="{BB962C8B-B14F-4D97-AF65-F5344CB8AC3E}">
        <p14:creationId xmlns:p14="http://schemas.microsoft.com/office/powerpoint/2010/main" val="2048179761"/>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Light Title and single column">
    <p:spTree>
      <p:nvGrpSpPr>
        <p:cNvPr id="1" name=""/>
        <p:cNvGrpSpPr/>
        <p:nvPr/>
      </p:nvGrpSpPr>
      <p:grpSpPr>
        <a:xfrm>
          <a:off x="0" y="0"/>
          <a:ext cx="0" cy="0"/>
          <a:chOff x="0" y="0"/>
          <a:chExt cx="0" cy="0"/>
        </a:xfrm>
      </p:grpSpPr>
      <p:pic>
        <p:nvPicPr>
          <p:cNvPr id="4"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37300" y="4508500"/>
            <a:ext cx="585470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437938" y="6356350"/>
            <a:ext cx="5016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607B599F-269A-4E45-BB4E-31A49D2385EB}"/>
              </a:ext>
            </a:extLst>
          </p:cNvPr>
          <p:cNvSpPr>
            <a:spLocks noGrp="1"/>
          </p:cNvSpPr>
          <p:nvPr>
            <p:ph type="title"/>
          </p:nvPr>
        </p:nvSpPr>
        <p:spPr>
          <a:xfrm>
            <a:off x="768096" y="783026"/>
            <a:ext cx="9887834" cy="844095"/>
          </a:xfrm>
        </p:spPr>
        <p:txBody>
          <a:bodyPr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lvl="0"/>
            <a:r>
              <a:rPr lang="en-US"/>
              <a:t>Click to edit Master title style</a:t>
            </a:r>
            <a:endParaRPr lang="en-US" dirty="0"/>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rgbClr val="4A362B"/>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8" name="Footer Placeholder 3">
            <a:extLst>
              <a:ext uri="{FF2B5EF4-FFF2-40B4-BE49-F238E27FC236}">
                <a16:creationId xmlns:a16="http://schemas.microsoft.com/office/drawing/2014/main" id="{73307A0B-BD36-4925-BB53-F5C39932C524}"/>
              </a:ext>
            </a:extLst>
          </p:cNvPr>
          <p:cNvSpPr>
            <a:spLocks noGrp="1"/>
          </p:cNvSpPr>
          <p:nvPr>
            <p:ph type="ftr" sz="quarter" idx="10"/>
          </p:nvPr>
        </p:nvSpPr>
        <p:spPr>
          <a:xfrm>
            <a:off x="1144588" y="6356350"/>
            <a:ext cx="4114800" cy="365125"/>
          </a:xfrm>
          <a:prstGeom prst="rect">
            <a:avLst/>
          </a:prstGeom>
        </p:spPr>
        <p:txBody>
          <a:bodyPr/>
          <a:lstStyle>
            <a:lvl1pPr>
              <a:defRPr/>
            </a:lvl1pPr>
          </a:lstStyle>
          <a:p>
            <a:r>
              <a:rPr lang="en-US" dirty="0"/>
              <a:t>Copyright © 2019, Oracle and/or its affiliates. All rights reserved.</a:t>
            </a:r>
          </a:p>
        </p:txBody>
      </p:sp>
      <p:sp>
        <p:nvSpPr>
          <p:cNvPr id="9" name="Slide Number Placeholder 5">
            <a:extLst>
              <a:ext uri="{FF2B5EF4-FFF2-40B4-BE49-F238E27FC236}">
                <a16:creationId xmlns:a16="http://schemas.microsoft.com/office/drawing/2014/main" id="{199B5254-C1BE-4BD7-AEA0-11CA078C9892}"/>
              </a:ext>
            </a:extLst>
          </p:cNvPr>
          <p:cNvSpPr>
            <a:spLocks noGrp="1"/>
          </p:cNvSpPr>
          <p:nvPr>
            <p:ph type="sldNum" sz="quarter" idx="11"/>
          </p:nvPr>
        </p:nvSpPr>
        <p:spPr/>
        <p:txBody>
          <a:bodyPr/>
          <a:lstStyle>
            <a:lvl1pPr>
              <a:defRPr/>
            </a:lvl1pPr>
          </a:lstStyle>
          <a:p>
            <a:pPr>
              <a:defRPr/>
            </a:pPr>
            <a:fld id="{C830E5FD-6648-4DD4-8A7D-9074872BAC2D}" type="slidenum">
              <a:rPr lang="en-US"/>
              <a:pPr>
                <a:defRPr/>
              </a:pPr>
              <a:t>‹#›</a:t>
            </a:fld>
            <a:endParaRPr lang="en-US" dirty="0"/>
          </a:p>
        </p:txBody>
      </p:sp>
    </p:spTree>
    <p:extLst>
      <p:ext uri="{BB962C8B-B14F-4D97-AF65-F5344CB8AC3E}">
        <p14:creationId xmlns:p14="http://schemas.microsoft.com/office/powerpoint/2010/main" val="3574345964"/>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ight Title with two column ">
    <p:spTree>
      <p:nvGrpSpPr>
        <p:cNvPr id="1" name=""/>
        <p:cNvGrpSpPr/>
        <p:nvPr/>
      </p:nvGrpSpPr>
      <p:grpSpPr>
        <a:xfrm>
          <a:off x="0" y="0"/>
          <a:ext cx="0" cy="0"/>
          <a:chOff x="0" y="0"/>
          <a:chExt cx="0" cy="0"/>
        </a:xfrm>
      </p:grpSpPr>
      <p:pic>
        <p:nvPicPr>
          <p:cNvPr id="5"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37300" y="4508500"/>
            <a:ext cx="585470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437938" y="6356350"/>
            <a:ext cx="5016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itle 1">
            <a:extLst>
              <a:ext uri="{FF2B5EF4-FFF2-40B4-BE49-F238E27FC236}">
                <a16:creationId xmlns:a16="http://schemas.microsoft.com/office/drawing/2014/main" id="{B46B041F-833F-AB4C-9680-F86574375A85}"/>
              </a:ext>
            </a:extLst>
          </p:cNvPr>
          <p:cNvSpPr>
            <a:spLocks noGrp="1"/>
          </p:cNvSpPr>
          <p:nvPr>
            <p:ph type="title"/>
          </p:nvPr>
        </p:nvSpPr>
        <p:spPr>
          <a:xfrm>
            <a:off x="768095" y="783026"/>
            <a:ext cx="10210297" cy="844095"/>
          </a:xfrm>
        </p:spPr>
        <p:txBody>
          <a:bodyPr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lvl="0"/>
            <a:r>
              <a:rPr lang="en-US"/>
              <a:t>Click to edit Master title style</a:t>
            </a:r>
            <a:endParaRPr lang="en-US" dirty="0"/>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Text Placeholder 33">
            <a:extLst>
              <a:ext uri="{FF2B5EF4-FFF2-40B4-BE49-F238E27FC236}">
                <a16:creationId xmlns:a16="http://schemas.microsoft.com/office/drawing/2014/main" id="{0A188CAD-EDD5-0B4B-ACA6-7BB921B67304}"/>
              </a:ext>
            </a:extLst>
          </p:cNvPr>
          <p:cNvSpPr>
            <a:spLocks noGrp="1"/>
          </p:cNvSpPr>
          <p:nvPr>
            <p:ph type="body" sz="quarter" idx="18"/>
          </p:nvPr>
        </p:nvSpPr>
        <p:spPr>
          <a:xfrm>
            <a:off x="5949192"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1">
            <a:extLst>
              <a:ext uri="{FF2B5EF4-FFF2-40B4-BE49-F238E27FC236}">
                <a16:creationId xmlns:a16="http://schemas.microsoft.com/office/drawing/2014/main" id="{47BE2BE7-A786-40D1-899E-BA0BC0A30623}"/>
              </a:ext>
            </a:extLst>
          </p:cNvPr>
          <p:cNvSpPr>
            <a:spLocks noGrp="1"/>
          </p:cNvSpPr>
          <p:nvPr>
            <p:ph type="ftr" sz="quarter" idx="19"/>
          </p:nvPr>
        </p:nvSpPr>
        <p:spPr>
          <a:xfrm>
            <a:off x="1144588" y="6356350"/>
            <a:ext cx="4114800" cy="365125"/>
          </a:xfrm>
          <a:prstGeom prst="rect">
            <a:avLst/>
          </a:prstGeom>
        </p:spPr>
        <p:txBody>
          <a:bodyPr/>
          <a:lstStyle>
            <a:lvl1pPr>
              <a:defRPr/>
            </a:lvl1pPr>
          </a:lstStyle>
          <a:p>
            <a:r>
              <a:rPr lang="en-US" dirty="0"/>
              <a:t>Copyright © 2019, Oracle and/or its affiliates. All rights reserved.</a:t>
            </a:r>
          </a:p>
        </p:txBody>
      </p:sp>
      <p:sp>
        <p:nvSpPr>
          <p:cNvPr id="10" name="Slide Number Placeholder 2">
            <a:extLst>
              <a:ext uri="{FF2B5EF4-FFF2-40B4-BE49-F238E27FC236}">
                <a16:creationId xmlns:a16="http://schemas.microsoft.com/office/drawing/2014/main" id="{A3BFAA5D-3D6F-42A2-BC58-445E0F3D6336}"/>
              </a:ext>
            </a:extLst>
          </p:cNvPr>
          <p:cNvSpPr>
            <a:spLocks noGrp="1"/>
          </p:cNvSpPr>
          <p:nvPr>
            <p:ph type="sldNum" sz="quarter" idx="20"/>
          </p:nvPr>
        </p:nvSpPr>
        <p:spPr/>
        <p:txBody>
          <a:bodyPr/>
          <a:lstStyle>
            <a:lvl1pPr>
              <a:defRPr/>
            </a:lvl1pPr>
          </a:lstStyle>
          <a:p>
            <a:pPr>
              <a:defRPr/>
            </a:pPr>
            <a:fld id="{1480076E-3156-44EA-AEE5-0F1B911837F1}" type="slidenum">
              <a:rPr lang="en-US"/>
              <a:pPr>
                <a:defRPr/>
              </a:pPr>
              <a:t>‹#›</a:t>
            </a:fld>
            <a:endParaRPr lang="en-US" dirty="0"/>
          </a:p>
        </p:txBody>
      </p:sp>
    </p:spTree>
    <p:extLst>
      <p:ext uri="{BB962C8B-B14F-4D97-AF65-F5344CB8AC3E}">
        <p14:creationId xmlns:p14="http://schemas.microsoft.com/office/powerpoint/2010/main" val="2053116696"/>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ght Title with three column">
    <p:spTree>
      <p:nvGrpSpPr>
        <p:cNvPr id="1" name=""/>
        <p:cNvGrpSpPr/>
        <p:nvPr/>
      </p:nvGrpSpPr>
      <p:grpSpPr>
        <a:xfrm>
          <a:off x="0" y="0"/>
          <a:ext cx="0" cy="0"/>
          <a:chOff x="0" y="0"/>
          <a:chExt cx="0" cy="0"/>
        </a:xfrm>
      </p:grpSpPr>
      <p:pic>
        <p:nvPicPr>
          <p:cNvPr id="6"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37300" y="4508500"/>
            <a:ext cx="585470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437938" y="6356350"/>
            <a:ext cx="5016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itle 1">
            <a:extLst>
              <a:ext uri="{FF2B5EF4-FFF2-40B4-BE49-F238E27FC236}">
                <a16:creationId xmlns:a16="http://schemas.microsoft.com/office/drawing/2014/main" id="{B46B041F-833F-AB4C-9680-F86574375A85}"/>
              </a:ext>
            </a:extLst>
          </p:cNvPr>
          <p:cNvSpPr>
            <a:spLocks noGrp="1"/>
          </p:cNvSpPr>
          <p:nvPr>
            <p:ph type="title"/>
          </p:nvPr>
        </p:nvSpPr>
        <p:spPr>
          <a:xfrm>
            <a:off x="768095" y="783026"/>
            <a:ext cx="10210297" cy="844095"/>
          </a:xfrm>
        </p:spPr>
        <p:txBody>
          <a:bodyPr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lvl="0"/>
            <a:r>
              <a:rPr lang="en-US"/>
              <a:t>Click to edit Master title style</a:t>
            </a:r>
            <a:endParaRPr lang="en-US" dirty="0"/>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3">
            <a:extLst>
              <a:ext uri="{FF2B5EF4-FFF2-40B4-BE49-F238E27FC236}">
                <a16:creationId xmlns:a16="http://schemas.microsoft.com/office/drawing/2014/main" id="{8BB1C4CD-239E-1A45-BED4-F5593A57A275}"/>
              </a:ext>
            </a:extLst>
          </p:cNvPr>
          <p:cNvSpPr>
            <a:spLocks noGrp="1"/>
          </p:cNvSpPr>
          <p:nvPr>
            <p:ph type="body" sz="quarter" idx="18"/>
          </p:nvPr>
        </p:nvSpPr>
        <p:spPr>
          <a:xfrm>
            <a:off x="4237508"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33">
            <a:extLst>
              <a:ext uri="{FF2B5EF4-FFF2-40B4-BE49-F238E27FC236}">
                <a16:creationId xmlns:a16="http://schemas.microsoft.com/office/drawing/2014/main" id="{C944C2F4-C444-E840-AF85-154A3F44C6F0}"/>
              </a:ext>
            </a:extLst>
          </p:cNvPr>
          <p:cNvSpPr>
            <a:spLocks noGrp="1"/>
          </p:cNvSpPr>
          <p:nvPr>
            <p:ph type="body" sz="quarter" idx="19"/>
          </p:nvPr>
        </p:nvSpPr>
        <p:spPr>
          <a:xfrm>
            <a:off x="7706922"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1">
            <a:extLst>
              <a:ext uri="{FF2B5EF4-FFF2-40B4-BE49-F238E27FC236}">
                <a16:creationId xmlns:a16="http://schemas.microsoft.com/office/drawing/2014/main" id="{44C75FCB-2F08-4218-8648-A3F1B1E55A70}"/>
              </a:ext>
            </a:extLst>
          </p:cNvPr>
          <p:cNvSpPr>
            <a:spLocks noGrp="1"/>
          </p:cNvSpPr>
          <p:nvPr>
            <p:ph type="ftr" sz="quarter" idx="20"/>
          </p:nvPr>
        </p:nvSpPr>
        <p:spPr>
          <a:xfrm>
            <a:off x="1144588" y="6356350"/>
            <a:ext cx="4114800" cy="365125"/>
          </a:xfrm>
          <a:prstGeom prst="rect">
            <a:avLst/>
          </a:prstGeom>
        </p:spPr>
        <p:txBody>
          <a:bodyPr/>
          <a:lstStyle>
            <a:lvl1pPr>
              <a:defRPr/>
            </a:lvl1pPr>
          </a:lstStyle>
          <a:p>
            <a:r>
              <a:rPr lang="en-US" dirty="0"/>
              <a:t>Copyright © 2019, Oracle and/or its affiliates. All rights reserved.</a:t>
            </a:r>
          </a:p>
        </p:txBody>
      </p:sp>
      <p:sp>
        <p:nvSpPr>
          <p:cNvPr id="13" name="Slide Number Placeholder 2">
            <a:extLst>
              <a:ext uri="{FF2B5EF4-FFF2-40B4-BE49-F238E27FC236}">
                <a16:creationId xmlns:a16="http://schemas.microsoft.com/office/drawing/2014/main" id="{43DDCF91-9764-4404-A8F5-D333B2B56FE3}"/>
              </a:ext>
            </a:extLst>
          </p:cNvPr>
          <p:cNvSpPr>
            <a:spLocks noGrp="1"/>
          </p:cNvSpPr>
          <p:nvPr>
            <p:ph type="sldNum" sz="quarter" idx="21"/>
          </p:nvPr>
        </p:nvSpPr>
        <p:spPr/>
        <p:txBody>
          <a:bodyPr/>
          <a:lstStyle>
            <a:lvl1pPr>
              <a:defRPr/>
            </a:lvl1pPr>
          </a:lstStyle>
          <a:p>
            <a:pPr>
              <a:defRPr/>
            </a:pPr>
            <a:fld id="{7506188D-3B86-464B-A6A5-4C9DA9350F17}" type="slidenum">
              <a:rPr lang="en-US"/>
              <a:pPr>
                <a:defRPr/>
              </a:pPr>
              <a:t>‹#›</a:t>
            </a:fld>
            <a:endParaRPr lang="en-US" dirty="0"/>
          </a:p>
        </p:txBody>
      </p:sp>
    </p:spTree>
    <p:extLst>
      <p:ext uri="{BB962C8B-B14F-4D97-AF65-F5344CB8AC3E}">
        <p14:creationId xmlns:p14="http://schemas.microsoft.com/office/powerpoint/2010/main" val="1887776377"/>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ctr" anchorCtr="0" compatLnSpc="1">
            <a:prstTxWarp prst="textNoShape">
              <a:avLst/>
            </a:prstTxWarp>
          </a:bodyPr>
          <a:lstStyle/>
          <a:p>
            <a:pPr lvl="0"/>
            <a:r>
              <a:rPr lang="en-US" altLang="en-US"/>
              <a:t>Headline</a:t>
            </a:r>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28" name="Picture 13"/>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0" y="0"/>
            <a:ext cx="121920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lide Number Placeholder 9">
            <a:extLst>
              <a:ext uri="{FF2B5EF4-FFF2-40B4-BE49-F238E27FC236}">
                <a16:creationId xmlns:a16="http://schemas.microsoft.com/office/drawing/2014/main" id="{E446C395-84D2-B842-A7E3-2D0A40669127}"/>
              </a:ext>
            </a:extLst>
          </p:cNvPr>
          <p:cNvSpPr>
            <a:spLocks noGrp="1"/>
          </p:cNvSpPr>
          <p:nvPr>
            <p:ph type="sldNum" sz="quarter" idx="4"/>
          </p:nvPr>
        </p:nvSpPr>
        <p:spPr>
          <a:xfrm>
            <a:off x="757238" y="6356350"/>
            <a:ext cx="387350" cy="365125"/>
          </a:xfrm>
          <a:prstGeom prst="rect">
            <a:avLst/>
          </a:prstGeom>
        </p:spPr>
        <p:txBody>
          <a:bodyPr vert="horz" lIns="91440" tIns="45720" rIns="91440" bIns="45720" rtlCol="0" anchor="ctr"/>
          <a:lstStyle>
            <a:lvl1pPr algn="l" eaLnBrk="1" fontAlgn="auto" hangingPunct="1">
              <a:spcBef>
                <a:spcPts val="0"/>
              </a:spcBef>
              <a:spcAft>
                <a:spcPts val="0"/>
              </a:spcAft>
              <a:defRPr sz="1000" smtClean="0">
                <a:solidFill>
                  <a:srgbClr val="8B8078"/>
                </a:solidFill>
                <a:latin typeface="+mn-lt"/>
                <a:cs typeface="Oracle Sans" panose="020B0503020204020204" pitchFamily="34" charset="0"/>
              </a:defRPr>
            </a:lvl1pPr>
          </a:lstStyle>
          <a:p>
            <a:pPr>
              <a:defRPr/>
            </a:pPr>
            <a:fld id="{A43107CE-5F31-4A31-802D-3CF94FE58497}" type="slidenum">
              <a:rPr lang="en-US"/>
              <a:pPr>
                <a:defRPr/>
              </a:pPr>
              <a:t>‹#›</a:t>
            </a:fld>
            <a:endParaRPr lang="en-US" dirty="0"/>
          </a:p>
        </p:txBody>
      </p:sp>
      <p:pic>
        <p:nvPicPr>
          <p:cNvPr id="1030" name="Picture 10"/>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11437938" y="6356350"/>
            <a:ext cx="5016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a:extLst>
              <a:ext uri="{FF2B5EF4-FFF2-40B4-BE49-F238E27FC236}">
                <a16:creationId xmlns:a16="http://schemas.microsoft.com/office/drawing/2014/main" id="{F7C585BC-CCE3-468E-BD8A-AE9B6B3165BD}"/>
              </a:ext>
            </a:extLst>
          </p:cNvPr>
          <p:cNvSpPr>
            <a:spLocks noGrp="1"/>
          </p:cNvSpPr>
          <p:nvPr>
            <p:ph type="ftr" sz="quarter" idx="3"/>
          </p:nvPr>
        </p:nvSpPr>
        <p:spPr>
          <a:xfrm>
            <a:off x="1144588" y="6356350"/>
            <a:ext cx="4114800" cy="365125"/>
          </a:xfrm>
          <a:prstGeom prst="rect">
            <a:avLst/>
          </a:prstGeom>
        </p:spPr>
        <p:txBody>
          <a:bodyPr vert="horz" lIns="91440" tIns="45720" rIns="91440" bIns="45720" rtlCol="0" anchor="ctr"/>
          <a:lstStyle>
            <a:lvl1pPr algn="l" eaLnBrk="1" fontAlgn="auto" hangingPunct="1">
              <a:spcBef>
                <a:spcPts val="0"/>
              </a:spcBef>
              <a:spcAft>
                <a:spcPts val="0"/>
              </a:spcAft>
              <a:defRPr sz="1000" dirty="0" smtClean="0">
                <a:solidFill>
                  <a:srgbClr val="8B8078"/>
                </a:solidFill>
                <a:latin typeface="+mn-lt"/>
                <a:cs typeface="Oracle Sans" panose="020B0503020204020204" pitchFamily="34" charset="0"/>
              </a:defRPr>
            </a:lvl1pPr>
          </a:lstStyle>
          <a:p>
            <a:r>
              <a:rPr lang="en-US" dirty="0"/>
              <a:t>Copyright © 2019, Oracle and/or its affiliates. All rights reserved.</a:t>
            </a:r>
          </a:p>
        </p:txBody>
      </p:sp>
    </p:spTree>
  </p:cSld>
  <p:clrMap bg1="lt1" tx1="dk1" bg2="lt2" tx2="dk2" accent1="accent1" accent2="accent2" accent3="accent3" accent4="accent4" accent5="accent5" accent6="accent6" hlink="hlink" folHlink="folHlink"/>
  <p:sldLayoutIdLst>
    <p:sldLayoutId id="2147483802"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8" r:id="rId13"/>
    <p:sldLayoutId id="2147483820" r:id="rId14"/>
    <p:sldLayoutId id="2147483821" r:id="rId15"/>
    <p:sldLayoutId id="2147483830" r:id="rId16"/>
    <p:sldLayoutId id="2147483831" r:id="rId17"/>
    <p:sldLayoutId id="2147483832" r:id="rId18"/>
    <p:sldLayoutId id="2147483833" r:id="rId19"/>
    <p:sldLayoutId id="2147483834" r:id="rId20"/>
  </p:sldLayoutIdLst>
  <p:transition spd="med">
    <p:fade/>
  </p:transition>
  <p:hf hdr="0" dt="0"/>
  <p:txStyles>
    <p:titleStyle>
      <a:lvl1pPr algn="l" rtl="0" eaLnBrk="1" fontAlgn="base" hangingPunct="1">
        <a:lnSpc>
          <a:spcPct val="90000"/>
        </a:lnSpc>
        <a:spcBef>
          <a:spcPct val="0"/>
        </a:spcBef>
        <a:spcAft>
          <a:spcPct val="0"/>
        </a:spcAft>
        <a:defRPr sz="4400" kern="1200">
          <a:solidFill>
            <a:schemeClr val="tx1"/>
          </a:solidFill>
          <a:latin typeface="Georgia" panose="02040502050405020303" pitchFamily="18" charset="0"/>
          <a:ea typeface="Oracle Sans" panose="020B0503020204020204" pitchFamily="34" charset="0"/>
          <a:cs typeface="Oracle Sans" panose="020B0503020204020204" pitchFamily="34" charset="0"/>
        </a:defRPr>
      </a:lvl1pPr>
      <a:lvl2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2pPr>
      <a:lvl3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3pPr>
      <a:lvl4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4pPr>
      <a:lvl5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5pPr>
      <a:lvl6pPr marL="4572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6pPr>
      <a:lvl7pPr marL="9144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7pPr>
      <a:lvl8pPr marL="13716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8pPr>
      <a:lvl9pPr marL="18288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9pPr>
    </p:titleStyle>
    <p:bodyStyle>
      <a:lvl1pPr algn="l" rtl="0" eaLnBrk="1" fontAlgn="base" hangingPunct="1">
        <a:lnSpc>
          <a:spcPct val="90000"/>
        </a:lnSpc>
        <a:spcBef>
          <a:spcPts val="1000"/>
        </a:spcBef>
        <a:spcAft>
          <a:spcPct val="0"/>
        </a:spcAft>
        <a:buFont typeface="Arial" panose="020B0604020202020204" pitchFamily="34" charset="0"/>
        <a:defRPr sz="2800" kern="1200">
          <a:solidFill>
            <a:schemeClr val="tx1"/>
          </a:solidFill>
          <a:latin typeface="Oracle Sans Light" panose="020B0403020204020204" pitchFamily="34" charset="0"/>
          <a:ea typeface="Oracle Sans Light" panose="020B0403020204020204" pitchFamily="34" charset="0"/>
          <a:cs typeface="Oracle Sans Light" panose="020B0403020204020204" pitchFamily="34" charset="0"/>
        </a:defRPr>
      </a:lvl1pPr>
      <a:lvl2pPr marL="457200" algn="l" rtl="0" eaLnBrk="1" fontAlgn="base" hangingPunct="1">
        <a:lnSpc>
          <a:spcPct val="90000"/>
        </a:lnSpc>
        <a:spcBef>
          <a:spcPts val="500"/>
        </a:spcBef>
        <a:spcAft>
          <a:spcPct val="0"/>
        </a:spcAft>
        <a:buFont typeface="Arial" panose="020B0604020202020204" pitchFamily="34" charset="0"/>
        <a:defRPr sz="2400" kern="1200">
          <a:solidFill>
            <a:schemeClr val="tx1"/>
          </a:solidFill>
          <a:latin typeface="Oracle Sans Light" panose="020B0403020204020204" pitchFamily="34" charset="0"/>
          <a:ea typeface="Oracle Sans Light" panose="020B0403020204020204" pitchFamily="34" charset="0"/>
          <a:cs typeface="Oracle Sans Light" panose="020B0403020204020204" pitchFamily="34" charset="0"/>
        </a:defRPr>
      </a:lvl2pPr>
      <a:lvl3pPr marL="914400" algn="l" rtl="0" eaLnBrk="1" fontAlgn="base" hangingPunct="1">
        <a:lnSpc>
          <a:spcPct val="90000"/>
        </a:lnSpc>
        <a:spcBef>
          <a:spcPts val="500"/>
        </a:spcBef>
        <a:spcAft>
          <a:spcPct val="0"/>
        </a:spcAft>
        <a:buFont typeface="Arial" panose="020B0604020202020204" pitchFamily="34" charset="0"/>
        <a:defRPr sz="2000" kern="1200">
          <a:solidFill>
            <a:schemeClr val="tx1"/>
          </a:solidFill>
          <a:latin typeface="Oracle Sans Light" panose="020B0403020204020204" pitchFamily="34" charset="0"/>
          <a:ea typeface="Oracle Sans Light" panose="020B0403020204020204" pitchFamily="34" charset="0"/>
          <a:cs typeface="Oracle Sans Light" panose="020B0403020204020204" pitchFamily="34" charset="0"/>
        </a:defRPr>
      </a:lvl3pPr>
      <a:lvl4pPr marL="1371600" algn="l" rtl="0" eaLnBrk="1" fontAlgn="base" hangingPunct="1">
        <a:lnSpc>
          <a:spcPct val="90000"/>
        </a:lnSpc>
        <a:spcBef>
          <a:spcPts val="500"/>
        </a:spcBef>
        <a:spcAft>
          <a:spcPct val="0"/>
        </a:spcAft>
        <a:buFont typeface="Arial" panose="020B0604020202020204" pitchFamily="34" charset="0"/>
        <a:defRPr kern="1200">
          <a:solidFill>
            <a:schemeClr val="tx1"/>
          </a:solidFill>
          <a:latin typeface="Oracle Sans Light" panose="020B0403020204020204" pitchFamily="34" charset="0"/>
          <a:ea typeface="Oracle Sans Light" panose="020B0403020204020204" pitchFamily="34" charset="0"/>
          <a:cs typeface="Oracle Sans Light" panose="020B0403020204020204" pitchFamily="34" charset="0"/>
        </a:defRPr>
      </a:lvl4pPr>
      <a:lvl5pPr marL="1828800" algn="l" rtl="0" eaLnBrk="1" fontAlgn="base" hangingPunct="1">
        <a:lnSpc>
          <a:spcPct val="90000"/>
        </a:lnSpc>
        <a:spcBef>
          <a:spcPts val="500"/>
        </a:spcBef>
        <a:spcAft>
          <a:spcPct val="0"/>
        </a:spcAft>
        <a:buFont typeface="Arial" panose="020B0604020202020204" pitchFamily="34" charset="0"/>
        <a:defRPr kern="1200">
          <a:solidFill>
            <a:schemeClr val="tx1"/>
          </a:solidFill>
          <a:latin typeface="Oracle Sans Light" panose="020B0403020204020204" pitchFamily="34" charset="0"/>
          <a:ea typeface="Oracle Sans Light" panose="020B0403020204020204" pitchFamily="34" charset="0"/>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notesSlide" Target="../notesSlides/notesSlide1.xml"/><Relationship Id="rId4"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image" Target="../media/image23.png"/><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8.tif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7.xml"/><Relationship Id="rId1" Type="http://schemas.openxmlformats.org/officeDocument/2006/relationships/tags" Target="../tags/tag19.xml"/><Relationship Id="rId6" Type="http://schemas.openxmlformats.org/officeDocument/2006/relationships/image" Target="../media/image42.tiff"/><Relationship Id="rId5" Type="http://schemas.openxmlformats.org/officeDocument/2006/relationships/image" Target="../media/image41.tiff"/><Relationship Id="rId4" Type="http://schemas.openxmlformats.org/officeDocument/2006/relationships/image" Target="../media/image40.tiff"/></Relationships>
</file>

<file path=ppt/slides/_rels/slide34.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notesSlide" Target="../notesSlides/notesSlide22.xml"/><Relationship Id="rId7" Type="http://schemas.openxmlformats.org/officeDocument/2006/relationships/image" Target="../media/image46.png"/><Relationship Id="rId2" Type="http://schemas.openxmlformats.org/officeDocument/2006/relationships/slideLayout" Target="../slideLayouts/slideLayout17.xml"/><Relationship Id="rId1" Type="http://schemas.openxmlformats.org/officeDocument/2006/relationships/tags" Target="../tags/tag20.xml"/><Relationship Id="rId6" Type="http://schemas.openxmlformats.org/officeDocument/2006/relationships/image" Target="../media/image45.png"/><Relationship Id="rId5" Type="http://schemas.openxmlformats.org/officeDocument/2006/relationships/image" Target="../media/image44.jpe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0.xml"/><Relationship Id="rId5" Type="http://schemas.openxmlformats.org/officeDocument/2006/relationships/image" Target="../media/image51.tiff"/><Relationship Id="rId4" Type="http://schemas.openxmlformats.org/officeDocument/2006/relationships/image" Target="../media/image50.sv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7.xml"/><Relationship Id="rId1" Type="http://schemas.openxmlformats.org/officeDocument/2006/relationships/tags" Target="../tags/tag21.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svg"/><Relationship Id="rId3" Type="http://schemas.openxmlformats.org/officeDocument/2006/relationships/image" Target="../media/image55.svg"/><Relationship Id="rId7" Type="http://schemas.openxmlformats.org/officeDocument/2006/relationships/image" Target="../media/image59.svg"/><Relationship Id="rId12" Type="http://schemas.openxmlformats.org/officeDocument/2006/relationships/image" Target="../media/image64.png"/><Relationship Id="rId2" Type="http://schemas.openxmlformats.org/officeDocument/2006/relationships/image" Target="../media/image54.png"/><Relationship Id="rId1" Type="http://schemas.openxmlformats.org/officeDocument/2006/relationships/slideLayout" Target="../slideLayouts/slideLayout20.xml"/><Relationship Id="rId6" Type="http://schemas.openxmlformats.org/officeDocument/2006/relationships/image" Target="../media/image58.png"/><Relationship Id="rId11" Type="http://schemas.openxmlformats.org/officeDocument/2006/relationships/image" Target="../media/image63.svg"/><Relationship Id="rId5" Type="http://schemas.openxmlformats.org/officeDocument/2006/relationships/image" Target="../media/image57.svg"/><Relationship Id="rId15" Type="http://schemas.openxmlformats.org/officeDocument/2006/relationships/image" Target="../media/image67.sv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svg"/><Relationship Id="rId14" Type="http://schemas.openxmlformats.org/officeDocument/2006/relationships/image" Target="../media/image6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hyperlink" Target="https://www.oracle.com/cloud/iaas/training/certification.html" TargetMode="External"/><Relationship Id="rId2" Type="http://schemas.openxmlformats.org/officeDocument/2006/relationships/hyperlink" Target="http://oracle.com/cloud/free/" TargetMode="External"/><Relationship Id="rId1" Type="http://schemas.openxmlformats.org/officeDocument/2006/relationships/slideLayout" Target="../slideLayouts/slideLayout2.xml"/><Relationship Id="rId5" Type="http://schemas.openxmlformats.org/officeDocument/2006/relationships/hyperlink" Target="http://youtube.com/user/OracleLearning" TargetMode="External"/><Relationship Id="rId4" Type="http://schemas.openxmlformats.org/officeDocument/2006/relationships/hyperlink" Target="http://ocitraining.qloudable.com/provider/oracle"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custDataLst>
              <p:tags r:id="rId1"/>
            </p:custDataLst>
          </p:nvPr>
        </p:nvSpPr>
        <p:spPr>
          <a:prstGeom prst="rect">
            <a:avLst/>
          </a:prstGeom>
        </p:spPr>
        <p:txBody>
          <a:bodyPr anchor="b">
            <a:noAutofit/>
          </a:bodyPr>
          <a:lstStyle/>
          <a:p>
            <a:r>
              <a:rPr lang="en-US" sz="3600" dirty="0">
                <a:ea typeface="Calibri" charset="0"/>
                <a:cs typeface="Calibri" charset="0"/>
              </a:rPr>
              <a:t>Oracle Cloud Infrastructure</a:t>
            </a:r>
            <a:endParaRPr lang="en-US" sz="2800" dirty="0">
              <a:ea typeface="Calibri" charset="0"/>
              <a:cs typeface="Calibri"/>
            </a:endParaRPr>
          </a:p>
        </p:txBody>
      </p:sp>
      <p:sp>
        <p:nvSpPr>
          <p:cNvPr id="6" name="Text Placeholder 5">
            <a:extLst>
              <a:ext uri="{FF2B5EF4-FFF2-40B4-BE49-F238E27FC236}">
                <a16:creationId xmlns:a16="http://schemas.microsoft.com/office/drawing/2014/main" id="{EB8008CF-9A1B-8645-9582-2F37A5BA3103}"/>
              </a:ext>
            </a:extLst>
          </p:cNvPr>
          <p:cNvSpPr>
            <a:spLocks noGrp="1"/>
          </p:cNvSpPr>
          <p:nvPr>
            <p:ph type="body" sz="quarter" idx="33"/>
            <p:custDataLst>
              <p:tags r:id="rId2"/>
            </p:custDataLst>
          </p:nvPr>
        </p:nvSpPr>
        <p:spPr/>
        <p:txBody>
          <a:bodyPr/>
          <a:lstStyle/>
          <a:p>
            <a:r>
              <a:rPr lang="en-US" dirty="0"/>
              <a:t>Oracle Public Cloud Network</a:t>
            </a:r>
          </a:p>
        </p:txBody>
      </p:sp>
      <p:sp>
        <p:nvSpPr>
          <p:cNvPr id="2" name="TextBox 1">
            <a:extLst>
              <a:ext uri="{FF2B5EF4-FFF2-40B4-BE49-F238E27FC236}">
                <a16:creationId xmlns:a16="http://schemas.microsoft.com/office/drawing/2014/main" id="{DBA64AFB-6F61-FB4B-B9DD-0F9B87A6B308}"/>
              </a:ext>
            </a:extLst>
          </p:cNvPr>
          <p:cNvSpPr txBox="1"/>
          <p:nvPr>
            <p:custDataLst>
              <p:tags r:id="rId3"/>
            </p:custDataLst>
          </p:nvPr>
        </p:nvSpPr>
        <p:spPr>
          <a:xfrm flipH="1">
            <a:off x="6665999" y="2907957"/>
            <a:ext cx="0" cy="0"/>
          </a:xfrm>
          <a:prstGeom prst="rect">
            <a:avLst/>
          </a:prstGeom>
          <a:noFill/>
        </p:spPr>
        <p:txBody>
          <a:bodyPr wrap="none" lIns="0" tIns="0" rIns="0" bIns="0" rtlCol="0">
            <a:noAutofit/>
          </a:bodyPr>
          <a:lstStyle/>
          <a:p>
            <a:pPr>
              <a:lnSpc>
                <a:spcPct val="90000"/>
              </a:lnSpc>
            </a:pPr>
            <a:endParaRPr lang="en-US">
              <a:solidFill>
                <a:srgbClr val="58595B"/>
              </a:solidFill>
            </a:endParaRPr>
          </a:p>
        </p:txBody>
      </p:sp>
      <p:sp>
        <p:nvSpPr>
          <p:cNvPr id="7" name="Text Placeholder 6">
            <a:extLst>
              <a:ext uri="{FF2B5EF4-FFF2-40B4-BE49-F238E27FC236}">
                <a16:creationId xmlns:a16="http://schemas.microsoft.com/office/drawing/2014/main" id="{17AA8DD2-8AED-4FE8-8902-3E2CF4B7F65C}"/>
              </a:ext>
            </a:extLst>
          </p:cNvPr>
          <p:cNvSpPr>
            <a:spLocks noGrp="1"/>
          </p:cNvSpPr>
          <p:nvPr>
            <p:ph type="body" sz="quarter" idx="35"/>
          </p:nvPr>
        </p:nvSpPr>
        <p:spPr/>
        <p:txBody>
          <a:bodyPr/>
          <a:lstStyle/>
          <a:p>
            <a:endParaRPr lang="it-IT"/>
          </a:p>
        </p:txBody>
      </p:sp>
      <p:sp>
        <p:nvSpPr>
          <p:cNvPr id="8" name="Text Placeholder 7">
            <a:extLst>
              <a:ext uri="{FF2B5EF4-FFF2-40B4-BE49-F238E27FC236}">
                <a16:creationId xmlns:a16="http://schemas.microsoft.com/office/drawing/2014/main" id="{1A3959FD-9B7D-4F13-AC98-961AB4EF4A87}"/>
              </a:ext>
            </a:extLst>
          </p:cNvPr>
          <p:cNvSpPr>
            <a:spLocks noGrp="1"/>
          </p:cNvSpPr>
          <p:nvPr>
            <p:ph type="body" sz="quarter" idx="34"/>
          </p:nvPr>
        </p:nvSpPr>
        <p:spPr/>
        <p:txBody>
          <a:bodyPr/>
          <a:lstStyle/>
          <a:p>
            <a:endParaRPr lang="it-IT"/>
          </a:p>
        </p:txBody>
      </p:sp>
    </p:spTree>
    <p:extLst>
      <p:ext uri="{BB962C8B-B14F-4D97-AF65-F5344CB8AC3E}">
        <p14:creationId xmlns:p14="http://schemas.microsoft.com/office/powerpoint/2010/main" val="71512515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609601" y="1219200"/>
            <a:ext cx="6172199" cy="4114800"/>
          </a:xfrm>
          <a:prstGeom prst="rect">
            <a:avLst/>
          </a:prstGeom>
          <a:solidFill>
            <a:schemeClr val="bg1"/>
          </a:solidFill>
          <a:ln w="28575">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t"/>
          <a:lstStyle/>
          <a:p>
            <a:pPr algn="r">
              <a:lnSpc>
                <a:spcPct val="90000"/>
              </a:lnSpc>
            </a:pPr>
            <a:endParaRPr lang="en-US" sz="1200" dirty="0">
              <a:solidFill>
                <a:schemeClr val="tx1"/>
              </a:solidFill>
            </a:endParaRPr>
          </a:p>
          <a:p>
            <a:pPr algn="r">
              <a:lnSpc>
                <a:spcPct val="90000"/>
              </a:lnSpc>
            </a:pPr>
            <a:r>
              <a:rPr lang="en-US" sz="1200" dirty="0">
                <a:solidFill>
                  <a:schemeClr val="tx1"/>
                </a:solidFill>
              </a:rPr>
              <a:t>ORACLE CLOUD DATA CENTER REGION</a:t>
            </a:r>
          </a:p>
        </p:txBody>
      </p:sp>
      <p:sp>
        <p:nvSpPr>
          <p:cNvPr id="37" name="Rectangle 36"/>
          <p:cNvSpPr/>
          <p:nvPr/>
        </p:nvSpPr>
        <p:spPr>
          <a:xfrm>
            <a:off x="1264846" y="1828961"/>
            <a:ext cx="4450155" cy="3108960"/>
          </a:xfrm>
          <a:prstGeom prst="rect">
            <a:avLst/>
          </a:prstGeom>
          <a:solidFill>
            <a:schemeClr val="bg1"/>
          </a:solid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t"/>
          <a:lstStyle/>
          <a:p>
            <a:pPr algn="ctr"/>
            <a:r>
              <a:rPr lang="en-US" sz="1200" dirty="0">
                <a:solidFill>
                  <a:schemeClr val="tx1"/>
                </a:solidFill>
                <a:ea typeface="Calibri" charset="0"/>
                <a:cs typeface="Arial" panose="020B0604020202020204" pitchFamily="34" charset="0"/>
              </a:rPr>
              <a:t>Availability Domains </a:t>
            </a:r>
            <a:r>
              <a:rPr lang="mr-IN" sz="1200" dirty="0">
                <a:solidFill>
                  <a:schemeClr val="tx1"/>
                </a:solidFill>
                <a:ea typeface="Calibri" charset="0"/>
                <a:cs typeface="Arial" panose="020B0604020202020204" pitchFamily="34" charset="0"/>
              </a:rPr>
              <a:t>–</a:t>
            </a:r>
            <a:r>
              <a:rPr lang="en-US" sz="1200" dirty="0">
                <a:solidFill>
                  <a:schemeClr val="tx1"/>
                </a:solidFill>
                <a:ea typeface="Calibri" charset="0"/>
                <a:cs typeface="Arial" panose="020B0604020202020204" pitchFamily="34" charset="0"/>
              </a:rPr>
              <a:t> AD1</a:t>
            </a:r>
          </a:p>
        </p:txBody>
      </p:sp>
      <p:sp>
        <p:nvSpPr>
          <p:cNvPr id="64" name="Rectangle 63"/>
          <p:cNvSpPr/>
          <p:nvPr/>
        </p:nvSpPr>
        <p:spPr>
          <a:xfrm>
            <a:off x="1895410" y="3742214"/>
            <a:ext cx="639069" cy="695710"/>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65" name="Rectangle 64"/>
          <p:cNvSpPr/>
          <p:nvPr/>
        </p:nvSpPr>
        <p:spPr>
          <a:xfrm>
            <a:off x="1143000" y="2209801"/>
            <a:ext cx="4932575" cy="2387501"/>
          </a:xfrm>
          <a:prstGeom prst="rect">
            <a:avLst/>
          </a:prstGeom>
          <a:noFill/>
          <a:ln w="19050">
            <a:solidFill>
              <a:schemeClr val="accent3"/>
            </a:solidFill>
            <a:prstDash val="sysDash"/>
          </a:ln>
          <a:effectLst/>
        </p:spPr>
        <p:style>
          <a:lnRef idx="1">
            <a:schemeClr val="accent1"/>
          </a:lnRef>
          <a:fillRef idx="3">
            <a:schemeClr val="accent1"/>
          </a:fillRef>
          <a:effectRef idx="2">
            <a:schemeClr val="accent1"/>
          </a:effectRef>
          <a:fontRef idx="minor">
            <a:schemeClr val="lt1"/>
          </a:fontRef>
        </p:style>
        <p:txBody>
          <a:bodyPr anchor="b"/>
          <a:lstStyle/>
          <a:p>
            <a:pPr fontAlgn="auto">
              <a:spcBef>
                <a:spcPts val="0"/>
              </a:spcBef>
              <a:spcAft>
                <a:spcPts val="0"/>
              </a:spcAft>
              <a:defRPr/>
            </a:pPr>
            <a:endParaRPr lang="en-US" sz="1200" dirty="0">
              <a:solidFill>
                <a:schemeClr val="tx1"/>
              </a:solidFill>
              <a:latin typeface="Arial" panose="020B0604020202020204" pitchFamily="34" charset="0"/>
              <a:ea typeface="Calibri" charset="0"/>
              <a:cs typeface="Arial" panose="020B0604020202020204" pitchFamily="34" charset="0"/>
            </a:endParaRPr>
          </a:p>
        </p:txBody>
      </p:sp>
      <p:sp>
        <p:nvSpPr>
          <p:cNvPr id="66" name="Rectangle 65"/>
          <p:cNvSpPr/>
          <p:nvPr/>
        </p:nvSpPr>
        <p:spPr>
          <a:xfrm>
            <a:off x="3948850" y="2771856"/>
            <a:ext cx="1308950" cy="1142347"/>
          </a:xfrm>
          <a:prstGeom prst="rect">
            <a:avLst/>
          </a:prstGeom>
          <a:noFill/>
          <a:ln w="19050">
            <a:solidFill>
              <a:schemeClr val="accent3"/>
            </a:solidFill>
            <a:prstDash val="sysDash"/>
          </a:ln>
          <a:effectLst/>
        </p:spPr>
        <p:style>
          <a:lnRef idx="1">
            <a:schemeClr val="accent1"/>
          </a:lnRef>
          <a:fillRef idx="3">
            <a:schemeClr val="accent1"/>
          </a:fillRef>
          <a:effectRef idx="2">
            <a:schemeClr val="accent1"/>
          </a:effectRef>
          <a:fontRef idx="minor">
            <a:schemeClr val="lt1"/>
          </a:fontRef>
        </p:style>
        <p:txBody>
          <a:bodyPr anchor="b"/>
          <a:lstStyle/>
          <a:p>
            <a:pPr fontAlgn="auto">
              <a:spcBef>
                <a:spcPts val="0"/>
              </a:spcBef>
              <a:spcAft>
                <a:spcPts val="0"/>
              </a:spcAft>
              <a:defRPr/>
            </a:pPr>
            <a:r>
              <a:rPr lang="en-US" sz="1000" dirty="0">
                <a:solidFill>
                  <a:schemeClr val="tx1"/>
                </a:solidFill>
                <a:latin typeface="Arial" panose="020B0604020202020204" pitchFamily="34" charset="0"/>
                <a:ea typeface="Calibri" charset="0"/>
                <a:cs typeface="Arial" panose="020B0604020202020204" pitchFamily="34" charset="0"/>
              </a:rPr>
              <a:t>SUBNET A, 10.0.1.0/24</a:t>
            </a:r>
          </a:p>
        </p:txBody>
      </p:sp>
      <p:pic>
        <p:nvPicPr>
          <p:cNvPr id="67" name="Picture 66"/>
          <p:cNvPicPr>
            <a:picLocks noChangeAspect="1"/>
          </p:cNvPicPr>
          <p:nvPr/>
        </p:nvPicPr>
        <p:blipFill>
          <a:blip r:embed="rId3"/>
          <a:stretch>
            <a:fillRect/>
          </a:stretch>
        </p:blipFill>
        <p:spPr>
          <a:xfrm>
            <a:off x="4371527" y="3079677"/>
            <a:ext cx="463597" cy="469392"/>
          </a:xfrm>
          <a:prstGeom prst="rect">
            <a:avLst/>
          </a:prstGeom>
        </p:spPr>
      </p:pic>
      <p:sp>
        <p:nvSpPr>
          <p:cNvPr id="68" name="Rectangle 67"/>
          <p:cNvSpPr/>
          <p:nvPr/>
        </p:nvSpPr>
        <p:spPr bwMode="auto">
          <a:xfrm>
            <a:off x="1173853" y="4319692"/>
            <a:ext cx="2125944" cy="253901"/>
          </a:xfrm>
          <a:prstGeom prst="rect">
            <a:avLst/>
          </a:prstGeom>
          <a:solidFill>
            <a:schemeClr val="bg1"/>
          </a:solidFill>
          <a:ln w="28575"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defTabSz="228600" eaLnBrk="1" hangingPunct="1">
              <a:spcBef>
                <a:spcPct val="20000"/>
              </a:spcBef>
              <a:buClr>
                <a:srgbClr val="FF0000"/>
              </a:buClr>
            </a:pPr>
            <a:r>
              <a:rPr lang="en-US" sz="1200" dirty="0">
                <a:latin typeface="Arial" pitchFamily="34" charset="0"/>
              </a:rPr>
              <a:t>VCN, 10.0.0.0/16</a:t>
            </a:r>
          </a:p>
        </p:txBody>
      </p:sp>
      <p:sp>
        <p:nvSpPr>
          <p:cNvPr id="69" name="Rectangle 68"/>
          <p:cNvSpPr/>
          <p:nvPr/>
        </p:nvSpPr>
        <p:spPr>
          <a:xfrm>
            <a:off x="1895410" y="3742214"/>
            <a:ext cx="639069" cy="695710"/>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nvGrpSpPr>
          <p:cNvPr id="78" name="Group 77"/>
          <p:cNvGrpSpPr/>
          <p:nvPr/>
        </p:nvGrpSpPr>
        <p:grpSpPr>
          <a:xfrm>
            <a:off x="5865355" y="4437430"/>
            <a:ext cx="420438" cy="420438"/>
            <a:chOff x="10489255" y="2324746"/>
            <a:chExt cx="669094" cy="669094"/>
          </a:xfrm>
        </p:grpSpPr>
        <p:sp>
          <p:nvSpPr>
            <p:cNvPr id="79" name="Oval 78"/>
            <p:cNvSpPr/>
            <p:nvPr/>
          </p:nvSpPr>
          <p:spPr>
            <a:xfrm>
              <a:off x="10489255" y="2324746"/>
              <a:ext cx="669094" cy="669094"/>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grpSp>
          <p:nvGrpSpPr>
            <p:cNvPr id="80" name="Group 79"/>
            <p:cNvGrpSpPr/>
            <p:nvPr/>
          </p:nvGrpSpPr>
          <p:grpSpPr>
            <a:xfrm>
              <a:off x="10530128" y="2367936"/>
              <a:ext cx="585564" cy="585564"/>
              <a:chOff x="7046913" y="4090988"/>
              <a:chExt cx="327025" cy="327025"/>
            </a:xfrm>
            <a:solidFill>
              <a:schemeClr val="tx1"/>
            </a:solidFill>
          </p:grpSpPr>
          <p:sp>
            <p:nvSpPr>
              <p:cNvPr id="81" name="Freeform 32"/>
              <p:cNvSpPr>
                <a:spLocks noChangeArrowheads="1"/>
              </p:cNvSpPr>
              <p:nvPr/>
            </p:nvSpPr>
            <p:spPr bwMode="auto">
              <a:xfrm>
                <a:off x="7204075" y="4281488"/>
                <a:ext cx="68263" cy="53975"/>
              </a:xfrm>
              <a:custGeom>
                <a:avLst/>
                <a:gdLst>
                  <a:gd name="T0" fmla="*/ 11 w 190"/>
                  <a:gd name="T1" fmla="*/ 0 h 148"/>
                  <a:gd name="T2" fmla="*/ 186 w 190"/>
                  <a:gd name="T3" fmla="*/ 20 h 148"/>
                  <a:gd name="T4" fmla="*/ 189 w 190"/>
                  <a:gd name="T5" fmla="*/ 31 h 148"/>
                  <a:gd name="T6" fmla="*/ 70 w 190"/>
                  <a:gd name="T7" fmla="*/ 147 h 148"/>
                  <a:gd name="T8" fmla="*/ 50 w 190"/>
                  <a:gd name="T9" fmla="*/ 141 h 148"/>
                  <a:gd name="T10" fmla="*/ 48 w 190"/>
                  <a:gd name="T11" fmla="*/ 141 h 148"/>
                  <a:gd name="T12" fmla="*/ 0 w 190"/>
                  <a:gd name="T13" fmla="*/ 17 h 148"/>
                  <a:gd name="T14" fmla="*/ 11 w 190"/>
                  <a:gd name="T15" fmla="*/ 0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48">
                    <a:moveTo>
                      <a:pt x="11" y="0"/>
                    </a:moveTo>
                    <a:lnTo>
                      <a:pt x="186" y="20"/>
                    </a:lnTo>
                    <a:cubicBezTo>
                      <a:pt x="186" y="25"/>
                      <a:pt x="186" y="28"/>
                      <a:pt x="189" y="31"/>
                    </a:cubicBezTo>
                    <a:lnTo>
                      <a:pt x="70" y="147"/>
                    </a:lnTo>
                    <a:cubicBezTo>
                      <a:pt x="65" y="144"/>
                      <a:pt x="59" y="141"/>
                      <a:pt x="50" y="141"/>
                    </a:cubicBezTo>
                    <a:lnTo>
                      <a:pt x="48" y="141"/>
                    </a:lnTo>
                    <a:lnTo>
                      <a:pt x="0" y="17"/>
                    </a:lnTo>
                    <a:cubicBezTo>
                      <a:pt x="2" y="11"/>
                      <a:pt x="8" y="6"/>
                      <a:pt x="11" y="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2" name="Freeform 33"/>
              <p:cNvSpPr>
                <a:spLocks noChangeArrowheads="1"/>
              </p:cNvSpPr>
              <p:nvPr/>
            </p:nvSpPr>
            <p:spPr bwMode="auto">
              <a:xfrm>
                <a:off x="7148513" y="4283075"/>
                <a:ext cx="63500" cy="52388"/>
              </a:xfrm>
              <a:custGeom>
                <a:avLst/>
                <a:gdLst>
                  <a:gd name="T0" fmla="*/ 125 w 176"/>
                  <a:gd name="T1" fmla="*/ 25 h 145"/>
                  <a:gd name="T2" fmla="*/ 175 w 176"/>
                  <a:gd name="T3" fmla="*/ 144 h 145"/>
                  <a:gd name="T4" fmla="*/ 0 w 176"/>
                  <a:gd name="T5" fmla="*/ 20 h 145"/>
                  <a:gd name="T6" fmla="*/ 3 w 176"/>
                  <a:gd name="T7" fmla="*/ 14 h 145"/>
                  <a:gd name="T8" fmla="*/ 85 w 176"/>
                  <a:gd name="T9" fmla="*/ 0 h 145"/>
                  <a:gd name="T10" fmla="*/ 125 w 176"/>
                  <a:gd name="T11" fmla="*/ 25 h 145"/>
                </a:gdLst>
                <a:ahLst/>
                <a:cxnLst>
                  <a:cxn ang="0">
                    <a:pos x="T0" y="T1"/>
                  </a:cxn>
                  <a:cxn ang="0">
                    <a:pos x="T2" y="T3"/>
                  </a:cxn>
                  <a:cxn ang="0">
                    <a:pos x="T4" y="T5"/>
                  </a:cxn>
                  <a:cxn ang="0">
                    <a:pos x="T6" y="T7"/>
                  </a:cxn>
                  <a:cxn ang="0">
                    <a:pos x="T8" y="T9"/>
                  </a:cxn>
                  <a:cxn ang="0">
                    <a:pos x="T10" y="T11"/>
                  </a:cxn>
                </a:cxnLst>
                <a:rect l="0" t="0" r="r" b="b"/>
                <a:pathLst>
                  <a:path w="176" h="145">
                    <a:moveTo>
                      <a:pt x="125" y="25"/>
                    </a:moveTo>
                    <a:cubicBezTo>
                      <a:pt x="127" y="25"/>
                      <a:pt x="175" y="144"/>
                      <a:pt x="175" y="144"/>
                    </a:cubicBezTo>
                    <a:lnTo>
                      <a:pt x="0" y="20"/>
                    </a:lnTo>
                    <a:cubicBezTo>
                      <a:pt x="3" y="20"/>
                      <a:pt x="3" y="17"/>
                      <a:pt x="3" y="14"/>
                    </a:cubicBezTo>
                    <a:lnTo>
                      <a:pt x="85" y="0"/>
                    </a:lnTo>
                    <a:cubicBezTo>
                      <a:pt x="91" y="14"/>
                      <a:pt x="108" y="25"/>
                      <a:pt x="125" y="25"/>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3" name="Freeform 34"/>
              <p:cNvSpPr>
                <a:spLocks noChangeArrowheads="1"/>
              </p:cNvSpPr>
              <p:nvPr/>
            </p:nvSpPr>
            <p:spPr bwMode="auto">
              <a:xfrm>
                <a:off x="7140575" y="4210050"/>
                <a:ext cx="42863" cy="68263"/>
              </a:xfrm>
              <a:custGeom>
                <a:avLst/>
                <a:gdLst>
                  <a:gd name="T0" fmla="*/ 116 w 117"/>
                  <a:gd name="T1" fmla="*/ 149 h 190"/>
                  <a:gd name="T2" fmla="*/ 99 w 117"/>
                  <a:gd name="T3" fmla="*/ 175 h 190"/>
                  <a:gd name="T4" fmla="*/ 17 w 117"/>
                  <a:gd name="T5" fmla="*/ 189 h 190"/>
                  <a:gd name="T6" fmla="*/ 0 w 117"/>
                  <a:gd name="T7" fmla="*/ 172 h 190"/>
                  <a:gd name="T8" fmla="*/ 42 w 117"/>
                  <a:gd name="T9" fmla="*/ 0 h 190"/>
                  <a:gd name="T10" fmla="*/ 45 w 117"/>
                  <a:gd name="T11" fmla="*/ 0 h 190"/>
                  <a:gd name="T12" fmla="*/ 116 w 117"/>
                  <a:gd name="T13" fmla="*/ 149 h 190"/>
                </a:gdLst>
                <a:ahLst/>
                <a:cxnLst>
                  <a:cxn ang="0">
                    <a:pos x="T0" y="T1"/>
                  </a:cxn>
                  <a:cxn ang="0">
                    <a:pos x="T2" y="T3"/>
                  </a:cxn>
                  <a:cxn ang="0">
                    <a:pos x="T4" y="T5"/>
                  </a:cxn>
                  <a:cxn ang="0">
                    <a:pos x="T6" y="T7"/>
                  </a:cxn>
                  <a:cxn ang="0">
                    <a:pos x="T8" y="T9"/>
                  </a:cxn>
                  <a:cxn ang="0">
                    <a:pos x="T10" y="T11"/>
                  </a:cxn>
                  <a:cxn ang="0">
                    <a:pos x="T12" y="T13"/>
                  </a:cxn>
                </a:cxnLst>
                <a:rect l="0" t="0" r="r" b="b"/>
                <a:pathLst>
                  <a:path w="117" h="190">
                    <a:moveTo>
                      <a:pt x="116" y="149"/>
                    </a:moveTo>
                    <a:cubicBezTo>
                      <a:pt x="110" y="155"/>
                      <a:pt x="104" y="166"/>
                      <a:pt x="99" y="175"/>
                    </a:cubicBezTo>
                    <a:lnTo>
                      <a:pt x="17" y="189"/>
                    </a:lnTo>
                    <a:cubicBezTo>
                      <a:pt x="11" y="183"/>
                      <a:pt x="5" y="177"/>
                      <a:pt x="0" y="172"/>
                    </a:cubicBezTo>
                    <a:lnTo>
                      <a:pt x="42" y="0"/>
                    </a:lnTo>
                    <a:cubicBezTo>
                      <a:pt x="45" y="0"/>
                      <a:pt x="45" y="0"/>
                      <a:pt x="45" y="0"/>
                    </a:cubicBezTo>
                    <a:lnTo>
                      <a:pt x="116" y="14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4" name="Freeform 35"/>
              <p:cNvSpPr>
                <a:spLocks noChangeArrowheads="1"/>
              </p:cNvSpPr>
              <p:nvPr/>
            </p:nvSpPr>
            <p:spPr bwMode="auto">
              <a:xfrm>
                <a:off x="7165975" y="4198938"/>
                <a:ext cx="92075" cy="63500"/>
              </a:xfrm>
              <a:custGeom>
                <a:avLst/>
                <a:gdLst>
                  <a:gd name="T0" fmla="*/ 74 w 255"/>
                  <a:gd name="T1" fmla="*/ 169 h 176"/>
                  <a:gd name="T2" fmla="*/ 71 w 255"/>
                  <a:gd name="T3" fmla="*/ 166 h 176"/>
                  <a:gd name="T4" fmla="*/ 0 w 255"/>
                  <a:gd name="T5" fmla="*/ 17 h 176"/>
                  <a:gd name="T6" fmla="*/ 11 w 255"/>
                  <a:gd name="T7" fmla="*/ 0 h 176"/>
                  <a:gd name="T8" fmla="*/ 251 w 255"/>
                  <a:gd name="T9" fmla="*/ 5 h 176"/>
                  <a:gd name="T10" fmla="*/ 254 w 255"/>
                  <a:gd name="T11" fmla="*/ 14 h 176"/>
                  <a:gd name="T12" fmla="*/ 93 w 255"/>
                  <a:gd name="T13" fmla="*/ 175 h 176"/>
                  <a:gd name="T14" fmla="*/ 74 w 255"/>
                  <a:gd name="T15" fmla="*/ 169 h 1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176">
                    <a:moveTo>
                      <a:pt x="74" y="169"/>
                    </a:moveTo>
                    <a:cubicBezTo>
                      <a:pt x="74" y="169"/>
                      <a:pt x="71" y="169"/>
                      <a:pt x="71" y="166"/>
                    </a:cubicBezTo>
                    <a:lnTo>
                      <a:pt x="0" y="17"/>
                    </a:lnTo>
                    <a:cubicBezTo>
                      <a:pt x="6" y="14"/>
                      <a:pt x="9" y="5"/>
                      <a:pt x="11" y="0"/>
                    </a:cubicBezTo>
                    <a:lnTo>
                      <a:pt x="251" y="5"/>
                    </a:lnTo>
                    <a:cubicBezTo>
                      <a:pt x="251" y="8"/>
                      <a:pt x="254" y="11"/>
                      <a:pt x="254" y="14"/>
                    </a:cubicBezTo>
                    <a:lnTo>
                      <a:pt x="93" y="175"/>
                    </a:lnTo>
                    <a:cubicBezTo>
                      <a:pt x="88" y="172"/>
                      <a:pt x="82" y="169"/>
                      <a:pt x="74" y="169"/>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6" name="Freeform 36"/>
              <p:cNvSpPr>
                <a:spLocks noChangeArrowheads="1"/>
              </p:cNvSpPr>
              <p:nvPr/>
            </p:nvSpPr>
            <p:spPr bwMode="auto">
              <a:xfrm>
                <a:off x="7207250" y="4210050"/>
                <a:ext cx="71438" cy="69850"/>
              </a:xfrm>
              <a:custGeom>
                <a:avLst/>
                <a:gdLst>
                  <a:gd name="T0" fmla="*/ 161 w 198"/>
                  <a:gd name="T1" fmla="*/ 0 h 193"/>
                  <a:gd name="T2" fmla="*/ 172 w 198"/>
                  <a:gd name="T3" fmla="*/ 5 h 193"/>
                  <a:gd name="T4" fmla="*/ 197 w 198"/>
                  <a:gd name="T5" fmla="*/ 169 h 193"/>
                  <a:gd name="T6" fmla="*/ 178 w 198"/>
                  <a:gd name="T7" fmla="*/ 192 h 193"/>
                  <a:gd name="T8" fmla="*/ 3 w 198"/>
                  <a:gd name="T9" fmla="*/ 172 h 193"/>
                  <a:gd name="T10" fmla="*/ 0 w 198"/>
                  <a:gd name="T11" fmla="*/ 161 h 193"/>
                  <a:gd name="T12" fmla="*/ 161 w 198"/>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198" h="193">
                    <a:moveTo>
                      <a:pt x="161" y="0"/>
                    </a:moveTo>
                    <a:cubicBezTo>
                      <a:pt x="164" y="3"/>
                      <a:pt x="169" y="5"/>
                      <a:pt x="172" y="5"/>
                    </a:cubicBezTo>
                    <a:lnTo>
                      <a:pt x="197" y="169"/>
                    </a:lnTo>
                    <a:cubicBezTo>
                      <a:pt x="189" y="175"/>
                      <a:pt x="183" y="183"/>
                      <a:pt x="178" y="192"/>
                    </a:cubicBezTo>
                    <a:lnTo>
                      <a:pt x="3" y="172"/>
                    </a:lnTo>
                    <a:cubicBezTo>
                      <a:pt x="3" y="169"/>
                      <a:pt x="3" y="163"/>
                      <a:pt x="0" y="161"/>
                    </a:cubicBezTo>
                    <a:lnTo>
                      <a:pt x="161"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7" name="Freeform 37"/>
              <p:cNvSpPr>
                <a:spLocks noChangeArrowheads="1"/>
              </p:cNvSpPr>
              <p:nvPr/>
            </p:nvSpPr>
            <p:spPr bwMode="auto">
              <a:xfrm>
                <a:off x="7046913" y="4090988"/>
                <a:ext cx="327025" cy="327025"/>
              </a:xfrm>
              <a:custGeom>
                <a:avLst/>
                <a:gdLst>
                  <a:gd name="T0" fmla="*/ 455 w 910"/>
                  <a:gd name="T1" fmla="*/ 0 h 909"/>
                  <a:gd name="T2" fmla="*/ 909 w 910"/>
                  <a:gd name="T3" fmla="*/ 454 h 909"/>
                  <a:gd name="T4" fmla="*/ 455 w 910"/>
                  <a:gd name="T5" fmla="*/ 908 h 909"/>
                  <a:gd name="T6" fmla="*/ 0 w 910"/>
                  <a:gd name="T7" fmla="*/ 454 h 909"/>
                  <a:gd name="T8" fmla="*/ 455 w 910"/>
                  <a:gd name="T9" fmla="*/ 0 h 909"/>
                  <a:gd name="T10" fmla="*/ 669 w 910"/>
                  <a:gd name="T11" fmla="*/ 589 h 909"/>
                  <a:gd name="T12" fmla="*/ 717 w 910"/>
                  <a:gd name="T13" fmla="*/ 542 h 909"/>
                  <a:gd name="T14" fmla="*/ 677 w 910"/>
                  <a:gd name="T15" fmla="*/ 496 h 909"/>
                  <a:gd name="T16" fmla="*/ 652 w 910"/>
                  <a:gd name="T17" fmla="*/ 333 h 909"/>
                  <a:gd name="T18" fmla="*/ 677 w 910"/>
                  <a:gd name="T19" fmla="*/ 293 h 909"/>
                  <a:gd name="T20" fmla="*/ 632 w 910"/>
                  <a:gd name="T21" fmla="*/ 248 h 909"/>
                  <a:gd name="T22" fmla="*/ 590 w 910"/>
                  <a:gd name="T23" fmla="*/ 279 h 909"/>
                  <a:gd name="T24" fmla="*/ 347 w 910"/>
                  <a:gd name="T25" fmla="*/ 273 h 909"/>
                  <a:gd name="T26" fmla="*/ 305 w 910"/>
                  <a:gd name="T27" fmla="*/ 242 h 909"/>
                  <a:gd name="T28" fmla="*/ 260 w 910"/>
                  <a:gd name="T29" fmla="*/ 288 h 909"/>
                  <a:gd name="T30" fmla="*/ 282 w 910"/>
                  <a:gd name="T31" fmla="*/ 327 h 909"/>
                  <a:gd name="T32" fmla="*/ 240 w 910"/>
                  <a:gd name="T33" fmla="*/ 499 h 909"/>
                  <a:gd name="T34" fmla="*/ 198 w 910"/>
                  <a:gd name="T35" fmla="*/ 544 h 909"/>
                  <a:gd name="T36" fmla="*/ 243 w 910"/>
                  <a:gd name="T37" fmla="*/ 589 h 909"/>
                  <a:gd name="T38" fmla="*/ 271 w 910"/>
                  <a:gd name="T39" fmla="*/ 581 h 909"/>
                  <a:gd name="T40" fmla="*/ 449 w 910"/>
                  <a:gd name="T41" fmla="*/ 705 h 909"/>
                  <a:gd name="T42" fmla="*/ 446 w 910"/>
                  <a:gd name="T43" fmla="*/ 719 h 909"/>
                  <a:gd name="T44" fmla="*/ 491 w 910"/>
                  <a:gd name="T45" fmla="*/ 764 h 909"/>
                  <a:gd name="T46" fmla="*/ 536 w 910"/>
                  <a:gd name="T47" fmla="*/ 719 h 909"/>
                  <a:gd name="T48" fmla="*/ 531 w 910"/>
                  <a:gd name="T49" fmla="*/ 700 h 909"/>
                  <a:gd name="T50" fmla="*/ 649 w 910"/>
                  <a:gd name="T51" fmla="*/ 584 h 909"/>
                  <a:gd name="T52" fmla="*/ 669 w 910"/>
                  <a:gd name="T53" fmla="*/ 589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10" h="909">
                    <a:moveTo>
                      <a:pt x="455" y="0"/>
                    </a:moveTo>
                    <a:cubicBezTo>
                      <a:pt x="706" y="0"/>
                      <a:pt x="909" y="203"/>
                      <a:pt x="909" y="454"/>
                    </a:cubicBezTo>
                    <a:cubicBezTo>
                      <a:pt x="909" y="705"/>
                      <a:pt x="707" y="908"/>
                      <a:pt x="455" y="908"/>
                    </a:cubicBezTo>
                    <a:cubicBezTo>
                      <a:pt x="204" y="908"/>
                      <a:pt x="0" y="705"/>
                      <a:pt x="0" y="454"/>
                    </a:cubicBezTo>
                    <a:cubicBezTo>
                      <a:pt x="0" y="203"/>
                      <a:pt x="203" y="0"/>
                      <a:pt x="455" y="0"/>
                    </a:cubicBezTo>
                    <a:close/>
                    <a:moveTo>
                      <a:pt x="669" y="589"/>
                    </a:moveTo>
                    <a:cubicBezTo>
                      <a:pt x="694" y="589"/>
                      <a:pt x="714" y="570"/>
                      <a:pt x="717" y="542"/>
                    </a:cubicBezTo>
                    <a:cubicBezTo>
                      <a:pt x="717" y="519"/>
                      <a:pt x="700" y="499"/>
                      <a:pt x="677" y="496"/>
                    </a:cubicBezTo>
                    <a:lnTo>
                      <a:pt x="652" y="333"/>
                    </a:lnTo>
                    <a:cubicBezTo>
                      <a:pt x="666" y="327"/>
                      <a:pt x="677" y="310"/>
                      <a:pt x="677" y="293"/>
                    </a:cubicBezTo>
                    <a:cubicBezTo>
                      <a:pt x="677" y="268"/>
                      <a:pt x="658" y="248"/>
                      <a:pt x="632" y="248"/>
                    </a:cubicBezTo>
                    <a:cubicBezTo>
                      <a:pt x="613" y="248"/>
                      <a:pt x="596" y="262"/>
                      <a:pt x="590" y="279"/>
                    </a:cubicBezTo>
                    <a:lnTo>
                      <a:pt x="347" y="273"/>
                    </a:lnTo>
                    <a:cubicBezTo>
                      <a:pt x="342" y="256"/>
                      <a:pt x="325" y="242"/>
                      <a:pt x="305" y="242"/>
                    </a:cubicBezTo>
                    <a:cubicBezTo>
                      <a:pt x="280" y="242"/>
                      <a:pt x="260" y="262"/>
                      <a:pt x="260" y="288"/>
                    </a:cubicBezTo>
                    <a:cubicBezTo>
                      <a:pt x="260" y="304"/>
                      <a:pt x="268" y="319"/>
                      <a:pt x="282" y="327"/>
                    </a:cubicBezTo>
                    <a:lnTo>
                      <a:pt x="240" y="499"/>
                    </a:lnTo>
                    <a:cubicBezTo>
                      <a:pt x="217" y="502"/>
                      <a:pt x="198" y="522"/>
                      <a:pt x="198" y="544"/>
                    </a:cubicBezTo>
                    <a:cubicBezTo>
                      <a:pt x="198" y="570"/>
                      <a:pt x="217" y="589"/>
                      <a:pt x="243" y="589"/>
                    </a:cubicBezTo>
                    <a:cubicBezTo>
                      <a:pt x="254" y="589"/>
                      <a:pt x="263" y="587"/>
                      <a:pt x="271" y="581"/>
                    </a:cubicBezTo>
                    <a:lnTo>
                      <a:pt x="449" y="705"/>
                    </a:lnTo>
                    <a:cubicBezTo>
                      <a:pt x="446" y="711"/>
                      <a:pt x="446" y="714"/>
                      <a:pt x="446" y="719"/>
                    </a:cubicBezTo>
                    <a:cubicBezTo>
                      <a:pt x="446" y="745"/>
                      <a:pt x="466" y="764"/>
                      <a:pt x="491" y="764"/>
                    </a:cubicBezTo>
                    <a:cubicBezTo>
                      <a:pt x="517" y="764"/>
                      <a:pt x="536" y="745"/>
                      <a:pt x="536" y="719"/>
                    </a:cubicBezTo>
                    <a:cubicBezTo>
                      <a:pt x="536" y="714"/>
                      <a:pt x="534" y="705"/>
                      <a:pt x="531" y="700"/>
                    </a:cubicBezTo>
                    <a:lnTo>
                      <a:pt x="649" y="584"/>
                    </a:lnTo>
                    <a:cubicBezTo>
                      <a:pt x="655" y="587"/>
                      <a:pt x="661" y="589"/>
                      <a:pt x="669" y="589"/>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sp>
        <p:nvSpPr>
          <p:cNvPr id="99" name="TextBox 98"/>
          <p:cNvSpPr txBox="1"/>
          <p:nvPr/>
        </p:nvSpPr>
        <p:spPr>
          <a:xfrm>
            <a:off x="3644274" y="3981436"/>
            <a:ext cx="1918101" cy="261610"/>
          </a:xfrm>
          <a:prstGeom prst="rect">
            <a:avLst/>
          </a:prstGeom>
          <a:noFill/>
        </p:spPr>
        <p:txBody>
          <a:bodyPr wrap="square" rtlCol="0" anchor="ctr">
            <a:spAutoFit/>
          </a:bodyPr>
          <a:lstStyle/>
          <a:p>
            <a:pPr algn="ctr"/>
            <a:r>
              <a:rPr lang="en-US" sz="1100" b="1" dirty="0"/>
              <a:t>Regional Private</a:t>
            </a:r>
            <a:r>
              <a:rPr lang="en-US" sz="1100" dirty="0"/>
              <a:t> Subnet</a:t>
            </a:r>
          </a:p>
        </p:txBody>
      </p:sp>
      <p:sp>
        <p:nvSpPr>
          <p:cNvPr id="4" name="Title 3"/>
          <p:cNvSpPr>
            <a:spLocks noGrp="1"/>
          </p:cNvSpPr>
          <p:nvPr>
            <p:ph type="title"/>
          </p:nvPr>
        </p:nvSpPr>
        <p:spPr>
          <a:xfrm>
            <a:off x="533400" y="406401"/>
            <a:ext cx="11125200" cy="447615"/>
          </a:xfrm>
        </p:spPr>
        <p:txBody>
          <a:bodyPr anchor="ctr"/>
          <a:lstStyle/>
          <a:p>
            <a:r>
              <a:rPr lang="en-US" sz="3200" b="1" dirty="0">
                <a:latin typeface="+mn-lt"/>
              </a:rPr>
              <a:t>NAT Gateway</a:t>
            </a:r>
          </a:p>
        </p:txBody>
      </p:sp>
      <p:sp>
        <p:nvSpPr>
          <p:cNvPr id="2" name="Rectangle 1"/>
          <p:cNvSpPr/>
          <p:nvPr/>
        </p:nvSpPr>
        <p:spPr>
          <a:xfrm>
            <a:off x="7016580" y="3539857"/>
            <a:ext cx="4745374" cy="2308324"/>
          </a:xfrm>
          <a:prstGeom prst="rect">
            <a:avLst/>
          </a:prstGeom>
        </p:spPr>
        <p:txBody>
          <a:bodyPr wrap="square">
            <a:spAutoFit/>
          </a:bodyPr>
          <a:lstStyle/>
          <a:p>
            <a:r>
              <a:rPr lang="en-US" dirty="0"/>
              <a:t>Hosts can initiate outbound connections to the internet and receive responses, but not receive inbound connections initiated from the internet. Use case: updates, patches)</a:t>
            </a:r>
          </a:p>
          <a:p>
            <a:endParaRPr lang="en-US" dirty="0"/>
          </a:p>
          <a:p>
            <a:r>
              <a:rPr lang="en-US" dirty="0"/>
              <a:t>You can have more than one NAT gateway on a VCN, though a given subnet can route traffic to only a single NAT gateway</a:t>
            </a:r>
          </a:p>
        </p:txBody>
      </p:sp>
      <p:sp>
        <p:nvSpPr>
          <p:cNvPr id="10" name="Cloud 9"/>
          <p:cNvSpPr/>
          <p:nvPr/>
        </p:nvSpPr>
        <p:spPr bwMode="auto">
          <a:xfrm>
            <a:off x="7416481" y="2113354"/>
            <a:ext cx="1527434" cy="1334605"/>
          </a:xfrm>
          <a:prstGeom prst="cloud">
            <a:avLst/>
          </a:prstGeom>
          <a:no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eaLnBrk="1" hangingPunct="1">
              <a:spcBef>
                <a:spcPct val="20000"/>
              </a:spcBef>
              <a:buClr>
                <a:srgbClr val="FF0000"/>
              </a:buClr>
            </a:pPr>
            <a:endParaRPr lang="en-US">
              <a:latin typeface="Arial" pitchFamily="34" charset="0"/>
            </a:endParaRPr>
          </a:p>
        </p:txBody>
      </p:sp>
      <p:cxnSp>
        <p:nvCxnSpPr>
          <p:cNvPr id="14" name="Curved Connector 13"/>
          <p:cNvCxnSpPr/>
          <p:nvPr/>
        </p:nvCxnSpPr>
        <p:spPr bwMode="auto">
          <a:xfrm flipV="1">
            <a:off x="4873175" y="2659371"/>
            <a:ext cx="2477128" cy="667951"/>
          </a:xfrm>
          <a:prstGeom prst="curvedConnector3">
            <a:avLst>
              <a:gd name="adj1" fmla="val 52839"/>
            </a:avLst>
          </a:prstGeom>
          <a:noFill/>
          <a:ln w="28575" cap="flat" cmpd="sng" algn="ctr">
            <a:solidFill>
              <a:srgbClr val="92D050"/>
            </a:solidFill>
            <a:prstDash val="solid"/>
            <a:round/>
            <a:headEnd type="none" w="med" len="med"/>
            <a:tailEnd type="arrow" w="med" len="med"/>
          </a:ln>
          <a:effectLst/>
        </p:spPr>
      </p:cxnSp>
      <p:sp>
        <p:nvSpPr>
          <p:cNvPr id="20" name="TextBox 19"/>
          <p:cNvSpPr txBox="1"/>
          <p:nvPr/>
        </p:nvSpPr>
        <p:spPr>
          <a:xfrm>
            <a:off x="7675910" y="2568118"/>
            <a:ext cx="990600" cy="338554"/>
          </a:xfrm>
          <a:prstGeom prst="rect">
            <a:avLst/>
          </a:prstGeom>
          <a:noFill/>
        </p:spPr>
        <p:txBody>
          <a:bodyPr wrap="square" rtlCol="0">
            <a:spAutoFit/>
          </a:bodyPr>
          <a:lstStyle/>
          <a:p>
            <a:pPr algn="ctr"/>
            <a:r>
              <a:rPr lang="en-US" sz="1600" dirty="0"/>
              <a:t>Internet</a:t>
            </a:r>
          </a:p>
        </p:txBody>
      </p:sp>
      <p:sp>
        <p:nvSpPr>
          <p:cNvPr id="3" name="Rectangle 2"/>
          <p:cNvSpPr/>
          <p:nvPr/>
        </p:nvSpPr>
        <p:spPr>
          <a:xfrm>
            <a:off x="7016580" y="1020399"/>
            <a:ext cx="4745374" cy="923330"/>
          </a:xfrm>
          <a:prstGeom prst="rect">
            <a:avLst/>
          </a:prstGeom>
        </p:spPr>
        <p:txBody>
          <a:bodyPr wrap="square">
            <a:spAutoFit/>
          </a:bodyPr>
          <a:lstStyle/>
          <a:p>
            <a:r>
              <a:rPr lang="en-US" dirty="0"/>
              <a:t>NAT gateway gives an entire private network access to the internet without assigning each host a public IP address</a:t>
            </a:r>
          </a:p>
        </p:txBody>
      </p:sp>
      <p:pic>
        <p:nvPicPr>
          <p:cNvPr id="34" name="Picture 33"/>
          <p:cNvPicPr>
            <a:picLocks noChangeAspect="1"/>
          </p:cNvPicPr>
          <p:nvPr/>
        </p:nvPicPr>
        <p:blipFill>
          <a:blip r:embed="rId4"/>
          <a:stretch>
            <a:fillRect/>
          </a:stretch>
        </p:blipFill>
        <p:spPr>
          <a:xfrm>
            <a:off x="4349797" y="2532052"/>
            <a:ext cx="457200" cy="438665"/>
          </a:xfrm>
          <a:prstGeom prst="rect">
            <a:avLst/>
          </a:prstGeom>
        </p:spPr>
      </p:pic>
      <p:graphicFrame>
        <p:nvGraphicFramePr>
          <p:cNvPr id="35" name="Table 34"/>
          <p:cNvGraphicFramePr>
            <a:graphicFrameLocks noGrp="1"/>
          </p:cNvGraphicFramePr>
          <p:nvPr/>
        </p:nvGraphicFramePr>
        <p:xfrm>
          <a:off x="1447801" y="2775907"/>
          <a:ext cx="2120498" cy="698892"/>
        </p:xfrm>
        <a:graphic>
          <a:graphicData uri="http://schemas.openxmlformats.org/drawingml/2006/table">
            <a:tbl>
              <a:tblPr firstRow="1" bandRow="1">
                <a:tableStyleId>{7E9639D4-E3E2-4D34-9284-5A2195B3D0D7}</a:tableStyleId>
              </a:tblPr>
              <a:tblGrid>
                <a:gridCol w="965343">
                  <a:extLst>
                    <a:ext uri="{9D8B030D-6E8A-4147-A177-3AD203B41FA5}">
                      <a16:colId xmlns:a16="http://schemas.microsoft.com/office/drawing/2014/main" val="1530110840"/>
                    </a:ext>
                  </a:extLst>
                </a:gridCol>
                <a:gridCol w="1155155">
                  <a:extLst>
                    <a:ext uri="{9D8B030D-6E8A-4147-A177-3AD203B41FA5}">
                      <a16:colId xmlns:a16="http://schemas.microsoft.com/office/drawing/2014/main" val="2251893874"/>
                    </a:ext>
                  </a:extLst>
                </a:gridCol>
              </a:tblGrid>
              <a:tr h="279242">
                <a:tc>
                  <a:txBody>
                    <a:bodyPr/>
                    <a:lstStyle/>
                    <a:p>
                      <a:r>
                        <a:rPr lang="en-US" sz="1100" b="0" dirty="0"/>
                        <a:t>Destination CIDR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b="0" dirty="0"/>
                        <a:t>Route </a:t>
                      </a:r>
                    </a:p>
                    <a:p>
                      <a:r>
                        <a:rPr lang="en-US" sz="1100" b="0" dirty="0"/>
                        <a:t>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3293157"/>
                  </a:ext>
                </a:extLst>
              </a:tr>
              <a:tr h="272172">
                <a:tc>
                  <a:txBody>
                    <a:bodyPr/>
                    <a:lstStyle/>
                    <a:p>
                      <a:r>
                        <a:rPr lang="en-US" sz="1100" dirty="0"/>
                        <a:t>0.0.0.0/0</a:t>
                      </a:r>
                      <a:endParaRPr lang="en-US" sz="11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NAT Gateway</a:t>
                      </a:r>
                      <a:endParaRPr lang="en-US" sz="11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6753208"/>
                  </a:ext>
                </a:extLst>
              </a:tr>
            </a:tbl>
          </a:graphicData>
        </a:graphic>
      </p:graphicFrame>
      <p:cxnSp>
        <p:nvCxnSpPr>
          <p:cNvPr id="39" name="Curved Connector 38"/>
          <p:cNvCxnSpPr>
            <a:stCxn id="34" idx="0"/>
            <a:endCxn id="35" idx="0"/>
          </p:cNvCxnSpPr>
          <p:nvPr/>
        </p:nvCxnSpPr>
        <p:spPr bwMode="auto">
          <a:xfrm rot="16200000" flipH="1" flipV="1">
            <a:off x="3421296" y="1618806"/>
            <a:ext cx="243856" cy="2070347"/>
          </a:xfrm>
          <a:prstGeom prst="curvedConnector3">
            <a:avLst>
              <a:gd name="adj1" fmla="val -93744"/>
            </a:avLst>
          </a:prstGeom>
          <a:noFill/>
          <a:ln w="9525" cap="flat" cmpd="sng" algn="ctr">
            <a:solidFill>
              <a:schemeClr val="tx1"/>
            </a:solidFill>
            <a:prstDash val="sysDash"/>
            <a:round/>
            <a:headEnd type="none" w="sm" len="sm"/>
            <a:tailEnd type="triangle"/>
          </a:ln>
          <a:effectLst/>
        </p:spPr>
      </p:cxnSp>
      <p:sp>
        <p:nvSpPr>
          <p:cNvPr id="45" name="Rectangular Callout 44"/>
          <p:cNvSpPr/>
          <p:nvPr/>
        </p:nvSpPr>
        <p:spPr bwMode="auto">
          <a:xfrm>
            <a:off x="2193105" y="3565035"/>
            <a:ext cx="1223148" cy="577477"/>
          </a:xfrm>
          <a:prstGeom prst="wedgeRectCallout">
            <a:avLst>
              <a:gd name="adj1" fmla="val 125156"/>
              <a:gd name="adj2" fmla="val -81187"/>
            </a:avLst>
          </a:prstGeom>
          <a:solidFill>
            <a:schemeClr val="bg1">
              <a:lumMod val="95000"/>
            </a:schemeClr>
          </a:solidFill>
          <a:ln w="28575"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228600" eaLnBrk="1" hangingPunct="1">
              <a:spcBef>
                <a:spcPct val="20000"/>
              </a:spcBef>
              <a:buClr>
                <a:srgbClr val="FF0000"/>
              </a:buClr>
            </a:pPr>
            <a:r>
              <a:rPr lang="en-US" sz="1400" dirty="0">
                <a:latin typeface="Arial" pitchFamily="34" charset="0"/>
              </a:rPr>
              <a:t>Instance with private IP</a:t>
            </a:r>
          </a:p>
        </p:txBody>
      </p:sp>
      <p:grpSp>
        <p:nvGrpSpPr>
          <p:cNvPr id="70" name="Group 69"/>
          <p:cNvGrpSpPr/>
          <p:nvPr/>
        </p:nvGrpSpPr>
        <p:grpSpPr>
          <a:xfrm>
            <a:off x="5762686" y="2981672"/>
            <a:ext cx="711435" cy="774626"/>
            <a:chOff x="5761097" y="2981672"/>
            <a:chExt cx="711435" cy="774626"/>
          </a:xfrm>
        </p:grpSpPr>
        <p:grpSp>
          <p:nvGrpSpPr>
            <p:cNvPr id="71" name="Group 70"/>
            <p:cNvGrpSpPr/>
            <p:nvPr/>
          </p:nvGrpSpPr>
          <p:grpSpPr>
            <a:xfrm>
              <a:off x="5843544" y="2981672"/>
              <a:ext cx="541105" cy="324686"/>
              <a:chOff x="8383847" y="4544237"/>
              <a:chExt cx="541105" cy="324686"/>
            </a:xfrm>
          </p:grpSpPr>
          <p:sp>
            <p:nvSpPr>
              <p:cNvPr id="73" name="Rectangle 72"/>
              <p:cNvSpPr/>
              <p:nvPr/>
            </p:nvSpPr>
            <p:spPr bwMode="auto">
              <a:xfrm>
                <a:off x="8383847" y="4544237"/>
                <a:ext cx="541105" cy="324685"/>
              </a:xfrm>
              <a:prstGeom prst="rect">
                <a:avLst/>
              </a:prstGeom>
              <a:solidFill>
                <a:schemeClr val="bg1"/>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eaLnBrk="1" hangingPunct="1">
                  <a:spcBef>
                    <a:spcPct val="20000"/>
                  </a:spcBef>
                  <a:buClr>
                    <a:srgbClr val="FF0000"/>
                  </a:buClr>
                </a:pPr>
                <a:endParaRPr lang="en-US">
                  <a:latin typeface="Arial" pitchFamily="34" charset="0"/>
                </a:endParaRPr>
              </a:p>
            </p:txBody>
          </p:sp>
          <p:grpSp>
            <p:nvGrpSpPr>
              <p:cNvPr id="74" name="Group 73"/>
              <p:cNvGrpSpPr/>
              <p:nvPr/>
            </p:nvGrpSpPr>
            <p:grpSpPr>
              <a:xfrm>
                <a:off x="8456613" y="4544238"/>
                <a:ext cx="324685" cy="324685"/>
                <a:chOff x="4703763" y="2060575"/>
                <a:chExt cx="146050" cy="146050"/>
              </a:xfrm>
              <a:solidFill>
                <a:schemeClr val="tx1"/>
              </a:solidFill>
            </p:grpSpPr>
            <p:sp>
              <p:nvSpPr>
                <p:cNvPr id="75" name="Freeform 145"/>
                <p:cNvSpPr>
                  <a:spLocks noChangeArrowheads="1"/>
                </p:cNvSpPr>
                <p:nvPr/>
              </p:nvSpPr>
              <p:spPr bwMode="auto">
                <a:xfrm>
                  <a:off x="4703763" y="2060575"/>
                  <a:ext cx="146050" cy="146050"/>
                </a:xfrm>
                <a:custGeom>
                  <a:avLst/>
                  <a:gdLst>
                    <a:gd name="T0" fmla="*/ 203 w 407"/>
                    <a:gd name="T1" fmla="*/ 0 h 407"/>
                    <a:gd name="T2" fmla="*/ 0 w 407"/>
                    <a:gd name="T3" fmla="*/ 203 h 407"/>
                    <a:gd name="T4" fmla="*/ 203 w 407"/>
                    <a:gd name="T5" fmla="*/ 406 h 407"/>
                    <a:gd name="T6" fmla="*/ 406 w 407"/>
                    <a:gd name="T7" fmla="*/ 203 h 407"/>
                    <a:gd name="T8" fmla="*/ 203 w 407"/>
                    <a:gd name="T9" fmla="*/ 0 h 407"/>
                    <a:gd name="T10" fmla="*/ 53 w 407"/>
                    <a:gd name="T11" fmla="*/ 192 h 407"/>
                    <a:gd name="T12" fmla="*/ 104 w 407"/>
                    <a:gd name="T13" fmla="*/ 192 h 407"/>
                    <a:gd name="T14" fmla="*/ 104 w 407"/>
                    <a:gd name="T15" fmla="*/ 161 h 407"/>
                    <a:gd name="T16" fmla="*/ 177 w 407"/>
                    <a:gd name="T17" fmla="*/ 203 h 407"/>
                    <a:gd name="T18" fmla="*/ 104 w 407"/>
                    <a:gd name="T19" fmla="*/ 246 h 407"/>
                    <a:gd name="T20" fmla="*/ 104 w 407"/>
                    <a:gd name="T21" fmla="*/ 215 h 407"/>
                    <a:gd name="T22" fmla="*/ 53 w 407"/>
                    <a:gd name="T23" fmla="*/ 215 h 407"/>
                    <a:gd name="T24" fmla="*/ 53 w 407"/>
                    <a:gd name="T25" fmla="*/ 192 h 407"/>
                    <a:gd name="T26" fmla="*/ 206 w 407"/>
                    <a:gd name="T27" fmla="*/ 353 h 407"/>
                    <a:gd name="T28" fmla="*/ 163 w 407"/>
                    <a:gd name="T29" fmla="*/ 279 h 407"/>
                    <a:gd name="T30" fmla="*/ 194 w 407"/>
                    <a:gd name="T31" fmla="*/ 279 h 407"/>
                    <a:gd name="T32" fmla="*/ 194 w 407"/>
                    <a:gd name="T33" fmla="*/ 127 h 407"/>
                    <a:gd name="T34" fmla="*/ 163 w 407"/>
                    <a:gd name="T35" fmla="*/ 127 h 407"/>
                    <a:gd name="T36" fmla="*/ 206 w 407"/>
                    <a:gd name="T37" fmla="*/ 54 h 407"/>
                    <a:gd name="T38" fmla="*/ 248 w 407"/>
                    <a:gd name="T39" fmla="*/ 127 h 407"/>
                    <a:gd name="T40" fmla="*/ 217 w 407"/>
                    <a:gd name="T41" fmla="*/ 127 h 407"/>
                    <a:gd name="T42" fmla="*/ 217 w 407"/>
                    <a:gd name="T43" fmla="*/ 279 h 407"/>
                    <a:gd name="T44" fmla="*/ 248 w 407"/>
                    <a:gd name="T45" fmla="*/ 279 h 407"/>
                    <a:gd name="T46" fmla="*/ 206 w 407"/>
                    <a:gd name="T47" fmla="*/ 353 h 407"/>
                    <a:gd name="T48" fmla="*/ 307 w 407"/>
                    <a:gd name="T49" fmla="*/ 246 h 407"/>
                    <a:gd name="T50" fmla="*/ 234 w 407"/>
                    <a:gd name="T51" fmla="*/ 203 h 407"/>
                    <a:gd name="T52" fmla="*/ 307 w 407"/>
                    <a:gd name="T53" fmla="*/ 161 h 407"/>
                    <a:gd name="T54" fmla="*/ 307 w 407"/>
                    <a:gd name="T55" fmla="*/ 192 h 407"/>
                    <a:gd name="T56" fmla="*/ 358 w 407"/>
                    <a:gd name="T57" fmla="*/ 192 h 407"/>
                    <a:gd name="T58" fmla="*/ 358 w 407"/>
                    <a:gd name="T59" fmla="*/ 215 h 407"/>
                    <a:gd name="T60" fmla="*/ 307 w 407"/>
                    <a:gd name="T61" fmla="*/ 215 h 407"/>
                    <a:gd name="T62" fmla="*/ 307 w 407"/>
                    <a:gd name="T63" fmla="*/ 246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7" h="407">
                      <a:moveTo>
                        <a:pt x="203" y="0"/>
                      </a:moveTo>
                      <a:cubicBezTo>
                        <a:pt x="90" y="0"/>
                        <a:pt x="0" y="90"/>
                        <a:pt x="0" y="203"/>
                      </a:cubicBezTo>
                      <a:cubicBezTo>
                        <a:pt x="0" y="316"/>
                        <a:pt x="90" y="406"/>
                        <a:pt x="203" y="406"/>
                      </a:cubicBezTo>
                      <a:cubicBezTo>
                        <a:pt x="316" y="406"/>
                        <a:pt x="406" y="316"/>
                        <a:pt x="406" y="203"/>
                      </a:cubicBezTo>
                      <a:cubicBezTo>
                        <a:pt x="406" y="90"/>
                        <a:pt x="316" y="0"/>
                        <a:pt x="203" y="0"/>
                      </a:cubicBezTo>
                      <a:close/>
                      <a:moveTo>
                        <a:pt x="53" y="192"/>
                      </a:moveTo>
                      <a:lnTo>
                        <a:pt x="104" y="192"/>
                      </a:lnTo>
                      <a:lnTo>
                        <a:pt x="104" y="161"/>
                      </a:lnTo>
                      <a:lnTo>
                        <a:pt x="177" y="203"/>
                      </a:lnTo>
                      <a:lnTo>
                        <a:pt x="104" y="246"/>
                      </a:lnTo>
                      <a:lnTo>
                        <a:pt x="104" y="215"/>
                      </a:lnTo>
                      <a:lnTo>
                        <a:pt x="53" y="215"/>
                      </a:lnTo>
                      <a:lnTo>
                        <a:pt x="53" y="192"/>
                      </a:lnTo>
                      <a:close/>
                      <a:moveTo>
                        <a:pt x="206" y="353"/>
                      </a:moveTo>
                      <a:lnTo>
                        <a:pt x="163" y="279"/>
                      </a:lnTo>
                      <a:lnTo>
                        <a:pt x="194" y="279"/>
                      </a:lnTo>
                      <a:lnTo>
                        <a:pt x="194" y="127"/>
                      </a:lnTo>
                      <a:lnTo>
                        <a:pt x="163" y="127"/>
                      </a:lnTo>
                      <a:lnTo>
                        <a:pt x="206" y="54"/>
                      </a:lnTo>
                      <a:lnTo>
                        <a:pt x="248" y="127"/>
                      </a:lnTo>
                      <a:lnTo>
                        <a:pt x="217" y="127"/>
                      </a:lnTo>
                      <a:lnTo>
                        <a:pt x="217" y="279"/>
                      </a:lnTo>
                      <a:lnTo>
                        <a:pt x="248" y="279"/>
                      </a:lnTo>
                      <a:lnTo>
                        <a:pt x="206" y="353"/>
                      </a:lnTo>
                      <a:close/>
                      <a:moveTo>
                        <a:pt x="307" y="246"/>
                      </a:moveTo>
                      <a:lnTo>
                        <a:pt x="234" y="203"/>
                      </a:lnTo>
                      <a:lnTo>
                        <a:pt x="307" y="161"/>
                      </a:lnTo>
                      <a:lnTo>
                        <a:pt x="307" y="192"/>
                      </a:lnTo>
                      <a:lnTo>
                        <a:pt x="358" y="192"/>
                      </a:lnTo>
                      <a:lnTo>
                        <a:pt x="358" y="215"/>
                      </a:lnTo>
                      <a:lnTo>
                        <a:pt x="307" y="215"/>
                      </a:lnTo>
                      <a:lnTo>
                        <a:pt x="307" y="246"/>
                      </a:lnTo>
                      <a:close/>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F5F5F"/>
                    </a:solidFill>
                  </a:endParaRPr>
                </a:p>
              </p:txBody>
            </p:sp>
            <p:sp>
              <p:nvSpPr>
                <p:cNvPr id="76" name="Freeform 302"/>
                <p:cNvSpPr>
                  <a:spLocks noChangeArrowheads="1"/>
                </p:cNvSpPr>
                <p:nvPr/>
              </p:nvSpPr>
              <p:spPr bwMode="auto">
                <a:xfrm>
                  <a:off x="4703763" y="2060575"/>
                  <a:ext cx="146050" cy="146050"/>
                </a:xfrm>
                <a:custGeom>
                  <a:avLst/>
                  <a:gdLst>
                    <a:gd name="T0" fmla="*/ 203 w 407"/>
                    <a:gd name="T1" fmla="*/ 0 h 407"/>
                    <a:gd name="T2" fmla="*/ 0 w 407"/>
                    <a:gd name="T3" fmla="*/ 203 h 407"/>
                    <a:gd name="T4" fmla="*/ 203 w 407"/>
                    <a:gd name="T5" fmla="*/ 406 h 407"/>
                    <a:gd name="T6" fmla="*/ 406 w 407"/>
                    <a:gd name="T7" fmla="*/ 203 h 407"/>
                    <a:gd name="T8" fmla="*/ 203 w 407"/>
                    <a:gd name="T9" fmla="*/ 0 h 407"/>
                    <a:gd name="T10" fmla="*/ 53 w 407"/>
                    <a:gd name="T11" fmla="*/ 192 h 407"/>
                    <a:gd name="T12" fmla="*/ 104 w 407"/>
                    <a:gd name="T13" fmla="*/ 192 h 407"/>
                    <a:gd name="T14" fmla="*/ 104 w 407"/>
                    <a:gd name="T15" fmla="*/ 161 h 407"/>
                    <a:gd name="T16" fmla="*/ 177 w 407"/>
                    <a:gd name="T17" fmla="*/ 203 h 407"/>
                    <a:gd name="T18" fmla="*/ 104 w 407"/>
                    <a:gd name="T19" fmla="*/ 246 h 407"/>
                    <a:gd name="T20" fmla="*/ 104 w 407"/>
                    <a:gd name="T21" fmla="*/ 215 h 407"/>
                    <a:gd name="T22" fmla="*/ 53 w 407"/>
                    <a:gd name="T23" fmla="*/ 215 h 407"/>
                    <a:gd name="T24" fmla="*/ 53 w 407"/>
                    <a:gd name="T25" fmla="*/ 192 h 407"/>
                    <a:gd name="T26" fmla="*/ 206 w 407"/>
                    <a:gd name="T27" fmla="*/ 353 h 407"/>
                    <a:gd name="T28" fmla="*/ 163 w 407"/>
                    <a:gd name="T29" fmla="*/ 279 h 407"/>
                    <a:gd name="T30" fmla="*/ 194 w 407"/>
                    <a:gd name="T31" fmla="*/ 279 h 407"/>
                    <a:gd name="T32" fmla="*/ 194 w 407"/>
                    <a:gd name="T33" fmla="*/ 127 h 407"/>
                    <a:gd name="T34" fmla="*/ 163 w 407"/>
                    <a:gd name="T35" fmla="*/ 127 h 407"/>
                    <a:gd name="T36" fmla="*/ 206 w 407"/>
                    <a:gd name="T37" fmla="*/ 54 h 407"/>
                    <a:gd name="T38" fmla="*/ 248 w 407"/>
                    <a:gd name="T39" fmla="*/ 127 h 407"/>
                    <a:gd name="T40" fmla="*/ 217 w 407"/>
                    <a:gd name="T41" fmla="*/ 127 h 407"/>
                    <a:gd name="T42" fmla="*/ 217 w 407"/>
                    <a:gd name="T43" fmla="*/ 279 h 407"/>
                    <a:gd name="T44" fmla="*/ 248 w 407"/>
                    <a:gd name="T45" fmla="*/ 279 h 407"/>
                    <a:gd name="T46" fmla="*/ 206 w 407"/>
                    <a:gd name="T47" fmla="*/ 353 h 407"/>
                    <a:gd name="T48" fmla="*/ 307 w 407"/>
                    <a:gd name="T49" fmla="*/ 246 h 407"/>
                    <a:gd name="T50" fmla="*/ 234 w 407"/>
                    <a:gd name="T51" fmla="*/ 203 h 407"/>
                    <a:gd name="T52" fmla="*/ 307 w 407"/>
                    <a:gd name="T53" fmla="*/ 161 h 407"/>
                    <a:gd name="T54" fmla="*/ 307 w 407"/>
                    <a:gd name="T55" fmla="*/ 192 h 407"/>
                    <a:gd name="T56" fmla="*/ 358 w 407"/>
                    <a:gd name="T57" fmla="*/ 192 h 407"/>
                    <a:gd name="T58" fmla="*/ 358 w 407"/>
                    <a:gd name="T59" fmla="*/ 215 h 407"/>
                    <a:gd name="T60" fmla="*/ 307 w 407"/>
                    <a:gd name="T61" fmla="*/ 215 h 407"/>
                    <a:gd name="T62" fmla="*/ 307 w 407"/>
                    <a:gd name="T63" fmla="*/ 246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7" h="407">
                      <a:moveTo>
                        <a:pt x="203" y="0"/>
                      </a:moveTo>
                      <a:cubicBezTo>
                        <a:pt x="90" y="0"/>
                        <a:pt x="0" y="90"/>
                        <a:pt x="0" y="203"/>
                      </a:cubicBezTo>
                      <a:cubicBezTo>
                        <a:pt x="0" y="316"/>
                        <a:pt x="90" y="406"/>
                        <a:pt x="203" y="406"/>
                      </a:cubicBezTo>
                      <a:cubicBezTo>
                        <a:pt x="316" y="406"/>
                        <a:pt x="406" y="316"/>
                        <a:pt x="406" y="203"/>
                      </a:cubicBezTo>
                      <a:cubicBezTo>
                        <a:pt x="406" y="90"/>
                        <a:pt x="316" y="0"/>
                        <a:pt x="203" y="0"/>
                      </a:cubicBezTo>
                      <a:close/>
                      <a:moveTo>
                        <a:pt x="53" y="192"/>
                      </a:moveTo>
                      <a:lnTo>
                        <a:pt x="104" y="192"/>
                      </a:lnTo>
                      <a:lnTo>
                        <a:pt x="104" y="161"/>
                      </a:lnTo>
                      <a:lnTo>
                        <a:pt x="177" y="203"/>
                      </a:lnTo>
                      <a:lnTo>
                        <a:pt x="104" y="246"/>
                      </a:lnTo>
                      <a:lnTo>
                        <a:pt x="104" y="215"/>
                      </a:lnTo>
                      <a:lnTo>
                        <a:pt x="53" y="215"/>
                      </a:lnTo>
                      <a:lnTo>
                        <a:pt x="53" y="192"/>
                      </a:lnTo>
                      <a:close/>
                      <a:moveTo>
                        <a:pt x="206" y="353"/>
                      </a:moveTo>
                      <a:lnTo>
                        <a:pt x="163" y="279"/>
                      </a:lnTo>
                      <a:lnTo>
                        <a:pt x="194" y="279"/>
                      </a:lnTo>
                      <a:lnTo>
                        <a:pt x="194" y="127"/>
                      </a:lnTo>
                      <a:lnTo>
                        <a:pt x="163" y="127"/>
                      </a:lnTo>
                      <a:lnTo>
                        <a:pt x="206" y="54"/>
                      </a:lnTo>
                      <a:lnTo>
                        <a:pt x="248" y="127"/>
                      </a:lnTo>
                      <a:lnTo>
                        <a:pt x="217" y="127"/>
                      </a:lnTo>
                      <a:lnTo>
                        <a:pt x="217" y="279"/>
                      </a:lnTo>
                      <a:lnTo>
                        <a:pt x="248" y="279"/>
                      </a:lnTo>
                      <a:lnTo>
                        <a:pt x="206" y="353"/>
                      </a:lnTo>
                      <a:close/>
                      <a:moveTo>
                        <a:pt x="307" y="246"/>
                      </a:moveTo>
                      <a:lnTo>
                        <a:pt x="234" y="203"/>
                      </a:lnTo>
                      <a:lnTo>
                        <a:pt x="307" y="161"/>
                      </a:lnTo>
                      <a:lnTo>
                        <a:pt x="307" y="192"/>
                      </a:lnTo>
                      <a:lnTo>
                        <a:pt x="358" y="192"/>
                      </a:lnTo>
                      <a:lnTo>
                        <a:pt x="358" y="215"/>
                      </a:lnTo>
                      <a:lnTo>
                        <a:pt x="307" y="215"/>
                      </a:lnTo>
                      <a:lnTo>
                        <a:pt x="307" y="246"/>
                      </a:lnTo>
                      <a:close/>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F5F5F"/>
                    </a:solidFill>
                  </a:endParaRPr>
                </a:p>
              </p:txBody>
            </p:sp>
          </p:grpSp>
        </p:grpSp>
        <p:sp>
          <p:nvSpPr>
            <p:cNvPr id="72" name="TextBox 71"/>
            <p:cNvSpPr txBox="1"/>
            <p:nvPr/>
          </p:nvSpPr>
          <p:spPr>
            <a:xfrm>
              <a:off x="5761097" y="3356188"/>
              <a:ext cx="711435" cy="400110"/>
            </a:xfrm>
            <a:prstGeom prst="rect">
              <a:avLst/>
            </a:prstGeom>
            <a:solidFill>
              <a:schemeClr val="bg1"/>
            </a:solidFill>
          </p:spPr>
          <p:txBody>
            <a:bodyPr wrap="square" rtlCol="0">
              <a:spAutoFit/>
            </a:bodyPr>
            <a:lstStyle/>
            <a:p>
              <a:pPr algn="ctr"/>
              <a:r>
                <a:rPr lang="en-US" sz="1000" dirty="0"/>
                <a:t>NAT Gateway</a:t>
              </a:r>
            </a:p>
          </p:txBody>
        </p:sp>
      </p:grpSp>
    </p:spTree>
    <p:extLst>
      <p:ext uri="{BB962C8B-B14F-4D97-AF65-F5344CB8AC3E}">
        <p14:creationId xmlns:p14="http://schemas.microsoft.com/office/powerpoint/2010/main" val="1993994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blinds(horizontal)">
                                      <p:cBhvr>
                                        <p:cTn id="10" dur="500"/>
                                        <p:tgtEl>
                                          <p:spTgt spid="7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blinds(horizontal)">
                                      <p:cBhvr>
                                        <p:cTn id="18" dur="500"/>
                                        <p:tgtEl>
                                          <p:spTgt spid="45"/>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linds(horizontal)">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blinds(horizontal)">
                                      <p:cBhvr>
                                        <p:cTn id="26" dur="500"/>
                                        <p:tgtEl>
                                          <p:spTgt spid="34"/>
                                        </p:tgtEl>
                                      </p:cBhvr>
                                    </p:animEffect>
                                  </p:childTnLst>
                                </p:cTn>
                              </p:par>
                              <p:par>
                                <p:cTn id="27" presetID="3" presetClass="entr" presetSubtype="1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blinds(horizontal)">
                                      <p:cBhvr>
                                        <p:cTn id="29" dur="500"/>
                                        <p:tgtEl>
                                          <p:spTgt spid="39"/>
                                        </p:tgtEl>
                                      </p:cBhvr>
                                    </p:animEffect>
                                  </p:childTnLst>
                                </p:cTn>
                              </p:par>
                              <p:par>
                                <p:cTn id="30" presetID="3" presetClass="entr" presetSubtype="10" fill="hold"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blinds(horizontal)">
                                      <p:cBhvr>
                                        <p:cTn id="3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609601" y="1219200"/>
            <a:ext cx="6172199" cy="4114800"/>
          </a:xfrm>
          <a:prstGeom prst="rect">
            <a:avLst/>
          </a:prstGeom>
          <a:solidFill>
            <a:schemeClr val="bg1"/>
          </a:solidFill>
          <a:ln w="28575">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t"/>
          <a:lstStyle/>
          <a:p>
            <a:pPr algn="r">
              <a:lnSpc>
                <a:spcPct val="90000"/>
              </a:lnSpc>
            </a:pPr>
            <a:endParaRPr lang="en-US" sz="1200" dirty="0">
              <a:solidFill>
                <a:schemeClr val="tx1"/>
              </a:solidFill>
            </a:endParaRPr>
          </a:p>
          <a:p>
            <a:pPr algn="r">
              <a:lnSpc>
                <a:spcPct val="90000"/>
              </a:lnSpc>
            </a:pPr>
            <a:r>
              <a:rPr lang="en-US" sz="1200" dirty="0">
                <a:solidFill>
                  <a:schemeClr val="tx1"/>
                </a:solidFill>
              </a:rPr>
              <a:t>ORACLE CLOUD DATA CENTER REGION</a:t>
            </a:r>
          </a:p>
        </p:txBody>
      </p:sp>
      <p:sp>
        <p:nvSpPr>
          <p:cNvPr id="43" name="Rectangle 42"/>
          <p:cNvSpPr/>
          <p:nvPr/>
        </p:nvSpPr>
        <p:spPr>
          <a:xfrm>
            <a:off x="1334101" y="1822832"/>
            <a:ext cx="4542376" cy="3305138"/>
          </a:xfrm>
          <a:prstGeom prst="rect">
            <a:avLst/>
          </a:prstGeom>
          <a:solidFill>
            <a:schemeClr val="bg1"/>
          </a:solid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t"/>
          <a:lstStyle/>
          <a:p>
            <a:pPr algn="ctr"/>
            <a:r>
              <a:rPr lang="en-US" sz="1200" dirty="0">
                <a:solidFill>
                  <a:schemeClr val="tx1"/>
                </a:solidFill>
                <a:latin typeface="Arial" panose="020B0604020202020204" pitchFamily="34" charset="0"/>
                <a:ea typeface="Calibri" charset="0"/>
                <a:cs typeface="Arial" panose="020B0604020202020204" pitchFamily="34" charset="0"/>
              </a:rPr>
              <a:t>				AD1</a:t>
            </a:r>
          </a:p>
        </p:txBody>
      </p:sp>
      <p:sp>
        <p:nvSpPr>
          <p:cNvPr id="35" name="Rectangle 34"/>
          <p:cNvSpPr/>
          <p:nvPr/>
        </p:nvSpPr>
        <p:spPr>
          <a:xfrm>
            <a:off x="1895410" y="3742214"/>
            <a:ext cx="639069" cy="695710"/>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7" name="Rectangle 36"/>
          <p:cNvSpPr/>
          <p:nvPr/>
        </p:nvSpPr>
        <p:spPr>
          <a:xfrm>
            <a:off x="1143000" y="2209801"/>
            <a:ext cx="4932575" cy="2387501"/>
          </a:xfrm>
          <a:prstGeom prst="rect">
            <a:avLst/>
          </a:prstGeom>
          <a:noFill/>
          <a:ln w="19050">
            <a:solidFill>
              <a:schemeClr val="accent3"/>
            </a:solidFill>
            <a:prstDash val="sysDash"/>
          </a:ln>
          <a:effectLst/>
        </p:spPr>
        <p:style>
          <a:lnRef idx="1">
            <a:schemeClr val="accent1"/>
          </a:lnRef>
          <a:fillRef idx="3">
            <a:schemeClr val="accent1"/>
          </a:fillRef>
          <a:effectRef idx="2">
            <a:schemeClr val="accent1"/>
          </a:effectRef>
          <a:fontRef idx="minor">
            <a:schemeClr val="lt1"/>
          </a:fontRef>
        </p:style>
        <p:txBody>
          <a:bodyPr anchor="b"/>
          <a:lstStyle/>
          <a:p>
            <a:pPr fontAlgn="auto">
              <a:spcBef>
                <a:spcPts val="0"/>
              </a:spcBef>
              <a:spcAft>
                <a:spcPts val="0"/>
              </a:spcAft>
              <a:defRPr/>
            </a:pPr>
            <a:endParaRPr lang="en-US" sz="1200" dirty="0">
              <a:solidFill>
                <a:schemeClr val="tx1"/>
              </a:solidFill>
              <a:latin typeface="Arial" panose="020B0604020202020204" pitchFamily="34" charset="0"/>
              <a:ea typeface="Calibri" charset="0"/>
              <a:cs typeface="Arial" panose="020B0604020202020204" pitchFamily="34" charset="0"/>
            </a:endParaRPr>
          </a:p>
        </p:txBody>
      </p:sp>
      <p:sp>
        <p:nvSpPr>
          <p:cNvPr id="38" name="Rectangle 37"/>
          <p:cNvSpPr/>
          <p:nvPr/>
        </p:nvSpPr>
        <p:spPr>
          <a:xfrm>
            <a:off x="3948850" y="2771856"/>
            <a:ext cx="1308950" cy="1142347"/>
          </a:xfrm>
          <a:prstGeom prst="rect">
            <a:avLst/>
          </a:prstGeom>
          <a:noFill/>
          <a:ln w="19050">
            <a:solidFill>
              <a:schemeClr val="accent3"/>
            </a:solidFill>
            <a:prstDash val="sysDash"/>
          </a:ln>
          <a:effectLst/>
        </p:spPr>
        <p:style>
          <a:lnRef idx="1">
            <a:schemeClr val="accent1"/>
          </a:lnRef>
          <a:fillRef idx="3">
            <a:schemeClr val="accent1"/>
          </a:fillRef>
          <a:effectRef idx="2">
            <a:schemeClr val="accent1"/>
          </a:effectRef>
          <a:fontRef idx="minor">
            <a:schemeClr val="lt1"/>
          </a:fontRef>
        </p:style>
        <p:txBody>
          <a:bodyPr anchor="b"/>
          <a:lstStyle/>
          <a:p>
            <a:pPr fontAlgn="auto">
              <a:spcBef>
                <a:spcPts val="0"/>
              </a:spcBef>
              <a:spcAft>
                <a:spcPts val="0"/>
              </a:spcAft>
              <a:defRPr/>
            </a:pPr>
            <a:r>
              <a:rPr lang="en-US" sz="1000" dirty="0">
                <a:solidFill>
                  <a:schemeClr val="tx1"/>
                </a:solidFill>
                <a:latin typeface="Arial" panose="020B0604020202020204" pitchFamily="34" charset="0"/>
                <a:ea typeface="Calibri" charset="0"/>
                <a:cs typeface="Arial" panose="020B0604020202020204" pitchFamily="34" charset="0"/>
              </a:rPr>
              <a:t>SUBNET A, 10.0.1.0/24</a:t>
            </a:r>
          </a:p>
        </p:txBody>
      </p:sp>
      <p:sp>
        <p:nvSpPr>
          <p:cNvPr id="40" name="Rectangle 39"/>
          <p:cNvSpPr/>
          <p:nvPr/>
        </p:nvSpPr>
        <p:spPr bwMode="auto">
          <a:xfrm>
            <a:off x="1173853" y="4319692"/>
            <a:ext cx="2125944" cy="253901"/>
          </a:xfrm>
          <a:prstGeom prst="rect">
            <a:avLst/>
          </a:prstGeom>
          <a:solidFill>
            <a:schemeClr val="bg1"/>
          </a:solidFill>
          <a:ln w="28575"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defTabSz="228600" eaLnBrk="1" hangingPunct="1">
              <a:spcBef>
                <a:spcPct val="20000"/>
              </a:spcBef>
              <a:buClr>
                <a:srgbClr val="FF0000"/>
              </a:buClr>
            </a:pPr>
            <a:r>
              <a:rPr lang="en-US" sz="1200" dirty="0">
                <a:latin typeface="Arial" pitchFamily="34" charset="0"/>
              </a:rPr>
              <a:t>VCN, 10.0.0.0/16</a:t>
            </a:r>
          </a:p>
        </p:txBody>
      </p:sp>
      <p:sp>
        <p:nvSpPr>
          <p:cNvPr id="41" name="Rectangle 40"/>
          <p:cNvSpPr/>
          <p:nvPr/>
        </p:nvSpPr>
        <p:spPr>
          <a:xfrm>
            <a:off x="1895410" y="3742214"/>
            <a:ext cx="639069" cy="695710"/>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nvGrpSpPr>
          <p:cNvPr id="52" name="Group 51"/>
          <p:cNvGrpSpPr/>
          <p:nvPr/>
        </p:nvGrpSpPr>
        <p:grpSpPr>
          <a:xfrm>
            <a:off x="5865355" y="4437430"/>
            <a:ext cx="420438" cy="420438"/>
            <a:chOff x="10489255" y="2324746"/>
            <a:chExt cx="669094" cy="669094"/>
          </a:xfrm>
        </p:grpSpPr>
        <p:sp>
          <p:nvSpPr>
            <p:cNvPr id="53" name="Oval 52"/>
            <p:cNvSpPr/>
            <p:nvPr/>
          </p:nvSpPr>
          <p:spPr>
            <a:xfrm>
              <a:off x="10489255" y="2324746"/>
              <a:ext cx="669094" cy="669094"/>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grpSp>
          <p:nvGrpSpPr>
            <p:cNvPr id="54" name="Group 53"/>
            <p:cNvGrpSpPr/>
            <p:nvPr/>
          </p:nvGrpSpPr>
          <p:grpSpPr>
            <a:xfrm>
              <a:off x="10530128" y="2367936"/>
              <a:ext cx="585564" cy="585564"/>
              <a:chOff x="7046913" y="4090988"/>
              <a:chExt cx="327025" cy="327025"/>
            </a:xfrm>
            <a:solidFill>
              <a:schemeClr val="tx1"/>
            </a:solidFill>
          </p:grpSpPr>
          <p:sp>
            <p:nvSpPr>
              <p:cNvPr id="55" name="Freeform 32"/>
              <p:cNvSpPr>
                <a:spLocks noChangeArrowheads="1"/>
              </p:cNvSpPr>
              <p:nvPr/>
            </p:nvSpPr>
            <p:spPr bwMode="auto">
              <a:xfrm>
                <a:off x="7204075" y="4281488"/>
                <a:ext cx="68263" cy="53975"/>
              </a:xfrm>
              <a:custGeom>
                <a:avLst/>
                <a:gdLst>
                  <a:gd name="T0" fmla="*/ 11 w 190"/>
                  <a:gd name="T1" fmla="*/ 0 h 148"/>
                  <a:gd name="T2" fmla="*/ 186 w 190"/>
                  <a:gd name="T3" fmla="*/ 20 h 148"/>
                  <a:gd name="T4" fmla="*/ 189 w 190"/>
                  <a:gd name="T5" fmla="*/ 31 h 148"/>
                  <a:gd name="T6" fmla="*/ 70 w 190"/>
                  <a:gd name="T7" fmla="*/ 147 h 148"/>
                  <a:gd name="T8" fmla="*/ 50 w 190"/>
                  <a:gd name="T9" fmla="*/ 141 h 148"/>
                  <a:gd name="T10" fmla="*/ 48 w 190"/>
                  <a:gd name="T11" fmla="*/ 141 h 148"/>
                  <a:gd name="T12" fmla="*/ 0 w 190"/>
                  <a:gd name="T13" fmla="*/ 17 h 148"/>
                  <a:gd name="T14" fmla="*/ 11 w 190"/>
                  <a:gd name="T15" fmla="*/ 0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48">
                    <a:moveTo>
                      <a:pt x="11" y="0"/>
                    </a:moveTo>
                    <a:lnTo>
                      <a:pt x="186" y="20"/>
                    </a:lnTo>
                    <a:cubicBezTo>
                      <a:pt x="186" y="25"/>
                      <a:pt x="186" y="28"/>
                      <a:pt x="189" y="31"/>
                    </a:cubicBezTo>
                    <a:lnTo>
                      <a:pt x="70" y="147"/>
                    </a:lnTo>
                    <a:cubicBezTo>
                      <a:pt x="65" y="144"/>
                      <a:pt x="59" y="141"/>
                      <a:pt x="50" y="141"/>
                    </a:cubicBezTo>
                    <a:lnTo>
                      <a:pt x="48" y="141"/>
                    </a:lnTo>
                    <a:lnTo>
                      <a:pt x="0" y="17"/>
                    </a:lnTo>
                    <a:cubicBezTo>
                      <a:pt x="2" y="11"/>
                      <a:pt x="8" y="6"/>
                      <a:pt x="11" y="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6" name="Freeform 33"/>
              <p:cNvSpPr>
                <a:spLocks noChangeArrowheads="1"/>
              </p:cNvSpPr>
              <p:nvPr/>
            </p:nvSpPr>
            <p:spPr bwMode="auto">
              <a:xfrm>
                <a:off x="7148513" y="4283075"/>
                <a:ext cx="63500" cy="52388"/>
              </a:xfrm>
              <a:custGeom>
                <a:avLst/>
                <a:gdLst>
                  <a:gd name="T0" fmla="*/ 125 w 176"/>
                  <a:gd name="T1" fmla="*/ 25 h 145"/>
                  <a:gd name="T2" fmla="*/ 175 w 176"/>
                  <a:gd name="T3" fmla="*/ 144 h 145"/>
                  <a:gd name="T4" fmla="*/ 0 w 176"/>
                  <a:gd name="T5" fmla="*/ 20 h 145"/>
                  <a:gd name="T6" fmla="*/ 3 w 176"/>
                  <a:gd name="T7" fmla="*/ 14 h 145"/>
                  <a:gd name="T8" fmla="*/ 85 w 176"/>
                  <a:gd name="T9" fmla="*/ 0 h 145"/>
                  <a:gd name="T10" fmla="*/ 125 w 176"/>
                  <a:gd name="T11" fmla="*/ 25 h 145"/>
                </a:gdLst>
                <a:ahLst/>
                <a:cxnLst>
                  <a:cxn ang="0">
                    <a:pos x="T0" y="T1"/>
                  </a:cxn>
                  <a:cxn ang="0">
                    <a:pos x="T2" y="T3"/>
                  </a:cxn>
                  <a:cxn ang="0">
                    <a:pos x="T4" y="T5"/>
                  </a:cxn>
                  <a:cxn ang="0">
                    <a:pos x="T6" y="T7"/>
                  </a:cxn>
                  <a:cxn ang="0">
                    <a:pos x="T8" y="T9"/>
                  </a:cxn>
                  <a:cxn ang="0">
                    <a:pos x="T10" y="T11"/>
                  </a:cxn>
                </a:cxnLst>
                <a:rect l="0" t="0" r="r" b="b"/>
                <a:pathLst>
                  <a:path w="176" h="145">
                    <a:moveTo>
                      <a:pt x="125" y="25"/>
                    </a:moveTo>
                    <a:cubicBezTo>
                      <a:pt x="127" y="25"/>
                      <a:pt x="175" y="144"/>
                      <a:pt x="175" y="144"/>
                    </a:cubicBezTo>
                    <a:lnTo>
                      <a:pt x="0" y="20"/>
                    </a:lnTo>
                    <a:cubicBezTo>
                      <a:pt x="3" y="20"/>
                      <a:pt x="3" y="17"/>
                      <a:pt x="3" y="14"/>
                    </a:cubicBezTo>
                    <a:lnTo>
                      <a:pt x="85" y="0"/>
                    </a:lnTo>
                    <a:cubicBezTo>
                      <a:pt x="91" y="14"/>
                      <a:pt x="108" y="25"/>
                      <a:pt x="125" y="25"/>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7" name="Freeform 34"/>
              <p:cNvSpPr>
                <a:spLocks noChangeArrowheads="1"/>
              </p:cNvSpPr>
              <p:nvPr/>
            </p:nvSpPr>
            <p:spPr bwMode="auto">
              <a:xfrm>
                <a:off x="7140575" y="4210050"/>
                <a:ext cx="42863" cy="68263"/>
              </a:xfrm>
              <a:custGeom>
                <a:avLst/>
                <a:gdLst>
                  <a:gd name="T0" fmla="*/ 116 w 117"/>
                  <a:gd name="T1" fmla="*/ 149 h 190"/>
                  <a:gd name="T2" fmla="*/ 99 w 117"/>
                  <a:gd name="T3" fmla="*/ 175 h 190"/>
                  <a:gd name="T4" fmla="*/ 17 w 117"/>
                  <a:gd name="T5" fmla="*/ 189 h 190"/>
                  <a:gd name="T6" fmla="*/ 0 w 117"/>
                  <a:gd name="T7" fmla="*/ 172 h 190"/>
                  <a:gd name="T8" fmla="*/ 42 w 117"/>
                  <a:gd name="T9" fmla="*/ 0 h 190"/>
                  <a:gd name="T10" fmla="*/ 45 w 117"/>
                  <a:gd name="T11" fmla="*/ 0 h 190"/>
                  <a:gd name="T12" fmla="*/ 116 w 117"/>
                  <a:gd name="T13" fmla="*/ 149 h 190"/>
                </a:gdLst>
                <a:ahLst/>
                <a:cxnLst>
                  <a:cxn ang="0">
                    <a:pos x="T0" y="T1"/>
                  </a:cxn>
                  <a:cxn ang="0">
                    <a:pos x="T2" y="T3"/>
                  </a:cxn>
                  <a:cxn ang="0">
                    <a:pos x="T4" y="T5"/>
                  </a:cxn>
                  <a:cxn ang="0">
                    <a:pos x="T6" y="T7"/>
                  </a:cxn>
                  <a:cxn ang="0">
                    <a:pos x="T8" y="T9"/>
                  </a:cxn>
                  <a:cxn ang="0">
                    <a:pos x="T10" y="T11"/>
                  </a:cxn>
                  <a:cxn ang="0">
                    <a:pos x="T12" y="T13"/>
                  </a:cxn>
                </a:cxnLst>
                <a:rect l="0" t="0" r="r" b="b"/>
                <a:pathLst>
                  <a:path w="117" h="190">
                    <a:moveTo>
                      <a:pt x="116" y="149"/>
                    </a:moveTo>
                    <a:cubicBezTo>
                      <a:pt x="110" y="155"/>
                      <a:pt x="104" y="166"/>
                      <a:pt x="99" y="175"/>
                    </a:cubicBezTo>
                    <a:lnTo>
                      <a:pt x="17" y="189"/>
                    </a:lnTo>
                    <a:cubicBezTo>
                      <a:pt x="11" y="183"/>
                      <a:pt x="5" y="177"/>
                      <a:pt x="0" y="172"/>
                    </a:cubicBezTo>
                    <a:lnTo>
                      <a:pt x="42" y="0"/>
                    </a:lnTo>
                    <a:cubicBezTo>
                      <a:pt x="45" y="0"/>
                      <a:pt x="45" y="0"/>
                      <a:pt x="45" y="0"/>
                    </a:cubicBezTo>
                    <a:lnTo>
                      <a:pt x="116" y="14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8" name="Freeform 35"/>
              <p:cNvSpPr>
                <a:spLocks noChangeArrowheads="1"/>
              </p:cNvSpPr>
              <p:nvPr/>
            </p:nvSpPr>
            <p:spPr bwMode="auto">
              <a:xfrm>
                <a:off x="7165975" y="4198938"/>
                <a:ext cx="92075" cy="63500"/>
              </a:xfrm>
              <a:custGeom>
                <a:avLst/>
                <a:gdLst>
                  <a:gd name="T0" fmla="*/ 74 w 255"/>
                  <a:gd name="T1" fmla="*/ 169 h 176"/>
                  <a:gd name="T2" fmla="*/ 71 w 255"/>
                  <a:gd name="T3" fmla="*/ 166 h 176"/>
                  <a:gd name="T4" fmla="*/ 0 w 255"/>
                  <a:gd name="T5" fmla="*/ 17 h 176"/>
                  <a:gd name="T6" fmla="*/ 11 w 255"/>
                  <a:gd name="T7" fmla="*/ 0 h 176"/>
                  <a:gd name="T8" fmla="*/ 251 w 255"/>
                  <a:gd name="T9" fmla="*/ 5 h 176"/>
                  <a:gd name="T10" fmla="*/ 254 w 255"/>
                  <a:gd name="T11" fmla="*/ 14 h 176"/>
                  <a:gd name="T12" fmla="*/ 93 w 255"/>
                  <a:gd name="T13" fmla="*/ 175 h 176"/>
                  <a:gd name="T14" fmla="*/ 74 w 255"/>
                  <a:gd name="T15" fmla="*/ 169 h 1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176">
                    <a:moveTo>
                      <a:pt x="74" y="169"/>
                    </a:moveTo>
                    <a:cubicBezTo>
                      <a:pt x="74" y="169"/>
                      <a:pt x="71" y="169"/>
                      <a:pt x="71" y="166"/>
                    </a:cubicBezTo>
                    <a:lnTo>
                      <a:pt x="0" y="17"/>
                    </a:lnTo>
                    <a:cubicBezTo>
                      <a:pt x="6" y="14"/>
                      <a:pt x="9" y="5"/>
                      <a:pt x="11" y="0"/>
                    </a:cubicBezTo>
                    <a:lnTo>
                      <a:pt x="251" y="5"/>
                    </a:lnTo>
                    <a:cubicBezTo>
                      <a:pt x="251" y="8"/>
                      <a:pt x="254" y="11"/>
                      <a:pt x="254" y="14"/>
                    </a:cubicBezTo>
                    <a:lnTo>
                      <a:pt x="93" y="175"/>
                    </a:lnTo>
                    <a:cubicBezTo>
                      <a:pt x="88" y="172"/>
                      <a:pt x="82" y="169"/>
                      <a:pt x="74" y="169"/>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9" name="Freeform 36"/>
              <p:cNvSpPr>
                <a:spLocks noChangeArrowheads="1"/>
              </p:cNvSpPr>
              <p:nvPr/>
            </p:nvSpPr>
            <p:spPr bwMode="auto">
              <a:xfrm>
                <a:off x="7207250" y="4210050"/>
                <a:ext cx="71438" cy="69850"/>
              </a:xfrm>
              <a:custGeom>
                <a:avLst/>
                <a:gdLst>
                  <a:gd name="T0" fmla="*/ 161 w 198"/>
                  <a:gd name="T1" fmla="*/ 0 h 193"/>
                  <a:gd name="T2" fmla="*/ 172 w 198"/>
                  <a:gd name="T3" fmla="*/ 5 h 193"/>
                  <a:gd name="T4" fmla="*/ 197 w 198"/>
                  <a:gd name="T5" fmla="*/ 169 h 193"/>
                  <a:gd name="T6" fmla="*/ 178 w 198"/>
                  <a:gd name="T7" fmla="*/ 192 h 193"/>
                  <a:gd name="T8" fmla="*/ 3 w 198"/>
                  <a:gd name="T9" fmla="*/ 172 h 193"/>
                  <a:gd name="T10" fmla="*/ 0 w 198"/>
                  <a:gd name="T11" fmla="*/ 161 h 193"/>
                  <a:gd name="T12" fmla="*/ 161 w 198"/>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198" h="193">
                    <a:moveTo>
                      <a:pt x="161" y="0"/>
                    </a:moveTo>
                    <a:cubicBezTo>
                      <a:pt x="164" y="3"/>
                      <a:pt x="169" y="5"/>
                      <a:pt x="172" y="5"/>
                    </a:cubicBezTo>
                    <a:lnTo>
                      <a:pt x="197" y="169"/>
                    </a:lnTo>
                    <a:cubicBezTo>
                      <a:pt x="189" y="175"/>
                      <a:pt x="183" y="183"/>
                      <a:pt x="178" y="192"/>
                    </a:cubicBezTo>
                    <a:lnTo>
                      <a:pt x="3" y="172"/>
                    </a:lnTo>
                    <a:cubicBezTo>
                      <a:pt x="3" y="169"/>
                      <a:pt x="3" y="163"/>
                      <a:pt x="0" y="161"/>
                    </a:cubicBezTo>
                    <a:lnTo>
                      <a:pt x="161"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0" name="Freeform 37"/>
              <p:cNvSpPr>
                <a:spLocks noChangeArrowheads="1"/>
              </p:cNvSpPr>
              <p:nvPr/>
            </p:nvSpPr>
            <p:spPr bwMode="auto">
              <a:xfrm>
                <a:off x="7046913" y="4090988"/>
                <a:ext cx="327025" cy="327025"/>
              </a:xfrm>
              <a:custGeom>
                <a:avLst/>
                <a:gdLst>
                  <a:gd name="T0" fmla="*/ 455 w 910"/>
                  <a:gd name="T1" fmla="*/ 0 h 909"/>
                  <a:gd name="T2" fmla="*/ 909 w 910"/>
                  <a:gd name="T3" fmla="*/ 454 h 909"/>
                  <a:gd name="T4" fmla="*/ 455 w 910"/>
                  <a:gd name="T5" fmla="*/ 908 h 909"/>
                  <a:gd name="T6" fmla="*/ 0 w 910"/>
                  <a:gd name="T7" fmla="*/ 454 h 909"/>
                  <a:gd name="T8" fmla="*/ 455 w 910"/>
                  <a:gd name="T9" fmla="*/ 0 h 909"/>
                  <a:gd name="T10" fmla="*/ 669 w 910"/>
                  <a:gd name="T11" fmla="*/ 589 h 909"/>
                  <a:gd name="T12" fmla="*/ 717 w 910"/>
                  <a:gd name="T13" fmla="*/ 542 h 909"/>
                  <a:gd name="T14" fmla="*/ 677 w 910"/>
                  <a:gd name="T15" fmla="*/ 496 h 909"/>
                  <a:gd name="T16" fmla="*/ 652 w 910"/>
                  <a:gd name="T17" fmla="*/ 333 h 909"/>
                  <a:gd name="T18" fmla="*/ 677 w 910"/>
                  <a:gd name="T19" fmla="*/ 293 h 909"/>
                  <a:gd name="T20" fmla="*/ 632 w 910"/>
                  <a:gd name="T21" fmla="*/ 248 h 909"/>
                  <a:gd name="T22" fmla="*/ 590 w 910"/>
                  <a:gd name="T23" fmla="*/ 279 h 909"/>
                  <a:gd name="T24" fmla="*/ 347 w 910"/>
                  <a:gd name="T25" fmla="*/ 273 h 909"/>
                  <a:gd name="T26" fmla="*/ 305 w 910"/>
                  <a:gd name="T27" fmla="*/ 242 h 909"/>
                  <a:gd name="T28" fmla="*/ 260 w 910"/>
                  <a:gd name="T29" fmla="*/ 288 h 909"/>
                  <a:gd name="T30" fmla="*/ 282 w 910"/>
                  <a:gd name="T31" fmla="*/ 327 h 909"/>
                  <a:gd name="T32" fmla="*/ 240 w 910"/>
                  <a:gd name="T33" fmla="*/ 499 h 909"/>
                  <a:gd name="T34" fmla="*/ 198 w 910"/>
                  <a:gd name="T35" fmla="*/ 544 h 909"/>
                  <a:gd name="T36" fmla="*/ 243 w 910"/>
                  <a:gd name="T37" fmla="*/ 589 h 909"/>
                  <a:gd name="T38" fmla="*/ 271 w 910"/>
                  <a:gd name="T39" fmla="*/ 581 h 909"/>
                  <a:gd name="T40" fmla="*/ 449 w 910"/>
                  <a:gd name="T41" fmla="*/ 705 h 909"/>
                  <a:gd name="T42" fmla="*/ 446 w 910"/>
                  <a:gd name="T43" fmla="*/ 719 h 909"/>
                  <a:gd name="T44" fmla="*/ 491 w 910"/>
                  <a:gd name="T45" fmla="*/ 764 h 909"/>
                  <a:gd name="T46" fmla="*/ 536 w 910"/>
                  <a:gd name="T47" fmla="*/ 719 h 909"/>
                  <a:gd name="T48" fmla="*/ 531 w 910"/>
                  <a:gd name="T49" fmla="*/ 700 h 909"/>
                  <a:gd name="T50" fmla="*/ 649 w 910"/>
                  <a:gd name="T51" fmla="*/ 584 h 909"/>
                  <a:gd name="T52" fmla="*/ 669 w 910"/>
                  <a:gd name="T53" fmla="*/ 589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10" h="909">
                    <a:moveTo>
                      <a:pt x="455" y="0"/>
                    </a:moveTo>
                    <a:cubicBezTo>
                      <a:pt x="706" y="0"/>
                      <a:pt x="909" y="203"/>
                      <a:pt x="909" y="454"/>
                    </a:cubicBezTo>
                    <a:cubicBezTo>
                      <a:pt x="909" y="705"/>
                      <a:pt x="707" y="908"/>
                      <a:pt x="455" y="908"/>
                    </a:cubicBezTo>
                    <a:cubicBezTo>
                      <a:pt x="204" y="908"/>
                      <a:pt x="0" y="705"/>
                      <a:pt x="0" y="454"/>
                    </a:cubicBezTo>
                    <a:cubicBezTo>
                      <a:pt x="0" y="203"/>
                      <a:pt x="203" y="0"/>
                      <a:pt x="455" y="0"/>
                    </a:cubicBezTo>
                    <a:close/>
                    <a:moveTo>
                      <a:pt x="669" y="589"/>
                    </a:moveTo>
                    <a:cubicBezTo>
                      <a:pt x="694" y="589"/>
                      <a:pt x="714" y="570"/>
                      <a:pt x="717" y="542"/>
                    </a:cubicBezTo>
                    <a:cubicBezTo>
                      <a:pt x="717" y="519"/>
                      <a:pt x="700" y="499"/>
                      <a:pt x="677" y="496"/>
                    </a:cubicBezTo>
                    <a:lnTo>
                      <a:pt x="652" y="333"/>
                    </a:lnTo>
                    <a:cubicBezTo>
                      <a:pt x="666" y="327"/>
                      <a:pt x="677" y="310"/>
                      <a:pt x="677" y="293"/>
                    </a:cubicBezTo>
                    <a:cubicBezTo>
                      <a:pt x="677" y="268"/>
                      <a:pt x="658" y="248"/>
                      <a:pt x="632" y="248"/>
                    </a:cubicBezTo>
                    <a:cubicBezTo>
                      <a:pt x="613" y="248"/>
                      <a:pt x="596" y="262"/>
                      <a:pt x="590" y="279"/>
                    </a:cubicBezTo>
                    <a:lnTo>
                      <a:pt x="347" y="273"/>
                    </a:lnTo>
                    <a:cubicBezTo>
                      <a:pt x="342" y="256"/>
                      <a:pt x="325" y="242"/>
                      <a:pt x="305" y="242"/>
                    </a:cubicBezTo>
                    <a:cubicBezTo>
                      <a:pt x="280" y="242"/>
                      <a:pt x="260" y="262"/>
                      <a:pt x="260" y="288"/>
                    </a:cubicBezTo>
                    <a:cubicBezTo>
                      <a:pt x="260" y="304"/>
                      <a:pt x="268" y="319"/>
                      <a:pt x="282" y="327"/>
                    </a:cubicBezTo>
                    <a:lnTo>
                      <a:pt x="240" y="499"/>
                    </a:lnTo>
                    <a:cubicBezTo>
                      <a:pt x="217" y="502"/>
                      <a:pt x="198" y="522"/>
                      <a:pt x="198" y="544"/>
                    </a:cubicBezTo>
                    <a:cubicBezTo>
                      <a:pt x="198" y="570"/>
                      <a:pt x="217" y="589"/>
                      <a:pt x="243" y="589"/>
                    </a:cubicBezTo>
                    <a:cubicBezTo>
                      <a:pt x="254" y="589"/>
                      <a:pt x="263" y="587"/>
                      <a:pt x="271" y="581"/>
                    </a:cubicBezTo>
                    <a:lnTo>
                      <a:pt x="449" y="705"/>
                    </a:lnTo>
                    <a:cubicBezTo>
                      <a:pt x="446" y="711"/>
                      <a:pt x="446" y="714"/>
                      <a:pt x="446" y="719"/>
                    </a:cubicBezTo>
                    <a:cubicBezTo>
                      <a:pt x="446" y="745"/>
                      <a:pt x="466" y="764"/>
                      <a:pt x="491" y="764"/>
                    </a:cubicBezTo>
                    <a:cubicBezTo>
                      <a:pt x="517" y="764"/>
                      <a:pt x="536" y="745"/>
                      <a:pt x="536" y="719"/>
                    </a:cubicBezTo>
                    <a:cubicBezTo>
                      <a:pt x="536" y="714"/>
                      <a:pt x="534" y="705"/>
                      <a:pt x="531" y="700"/>
                    </a:cubicBezTo>
                    <a:lnTo>
                      <a:pt x="649" y="584"/>
                    </a:lnTo>
                    <a:cubicBezTo>
                      <a:pt x="655" y="587"/>
                      <a:pt x="661" y="589"/>
                      <a:pt x="669" y="589"/>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sp>
        <p:nvSpPr>
          <p:cNvPr id="61" name="TextBox 60"/>
          <p:cNvSpPr txBox="1"/>
          <p:nvPr/>
        </p:nvSpPr>
        <p:spPr>
          <a:xfrm>
            <a:off x="3712349" y="3973318"/>
            <a:ext cx="1781953" cy="261610"/>
          </a:xfrm>
          <a:prstGeom prst="rect">
            <a:avLst/>
          </a:prstGeom>
          <a:noFill/>
        </p:spPr>
        <p:txBody>
          <a:bodyPr wrap="square" rtlCol="0" anchor="ctr">
            <a:spAutoFit/>
          </a:bodyPr>
          <a:lstStyle/>
          <a:p>
            <a:pPr algn="ctr"/>
            <a:r>
              <a:rPr lang="en-US" sz="1100" b="1" dirty="0"/>
              <a:t>Regional Private</a:t>
            </a:r>
            <a:r>
              <a:rPr lang="en-US" sz="1100" dirty="0"/>
              <a:t> Subnet</a:t>
            </a:r>
          </a:p>
        </p:txBody>
      </p:sp>
      <p:sp>
        <p:nvSpPr>
          <p:cNvPr id="4" name="Title 3"/>
          <p:cNvSpPr>
            <a:spLocks noGrp="1"/>
          </p:cNvSpPr>
          <p:nvPr>
            <p:ph type="title"/>
          </p:nvPr>
        </p:nvSpPr>
        <p:spPr>
          <a:xfrm>
            <a:off x="533400" y="406401"/>
            <a:ext cx="11125200" cy="447615"/>
          </a:xfrm>
        </p:spPr>
        <p:txBody>
          <a:bodyPr anchor="ctr"/>
          <a:lstStyle/>
          <a:p>
            <a:r>
              <a:rPr lang="en-US" sz="3200" b="1" dirty="0">
                <a:latin typeface="+mn-lt"/>
              </a:rPr>
              <a:t>Service Gateway</a:t>
            </a:r>
          </a:p>
        </p:txBody>
      </p:sp>
      <p:sp>
        <p:nvSpPr>
          <p:cNvPr id="2" name="Rectangle 1"/>
          <p:cNvSpPr/>
          <p:nvPr/>
        </p:nvSpPr>
        <p:spPr>
          <a:xfrm>
            <a:off x="7169875" y="1151090"/>
            <a:ext cx="4641125" cy="1200329"/>
          </a:xfrm>
          <a:prstGeom prst="rect">
            <a:avLst/>
          </a:prstGeom>
        </p:spPr>
        <p:txBody>
          <a:bodyPr wrap="square">
            <a:spAutoFit/>
          </a:bodyPr>
          <a:lstStyle/>
          <a:p>
            <a:r>
              <a:rPr lang="en-US" dirty="0"/>
              <a:t>Service gateway lets resources in VCN access public OCI services, exposed on the Oracle Services Network, such as Object Storage, but without using either  Internet or NAT gateway</a:t>
            </a:r>
          </a:p>
        </p:txBody>
      </p:sp>
      <p:sp>
        <p:nvSpPr>
          <p:cNvPr id="85" name="Rectangle 84"/>
          <p:cNvSpPr/>
          <p:nvPr/>
        </p:nvSpPr>
        <p:spPr>
          <a:xfrm>
            <a:off x="1895410" y="3742214"/>
            <a:ext cx="639069" cy="695710"/>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 name="Rectangle 10"/>
          <p:cNvSpPr/>
          <p:nvPr/>
        </p:nvSpPr>
        <p:spPr>
          <a:xfrm>
            <a:off x="7127108" y="2504143"/>
            <a:ext cx="4785806" cy="2031325"/>
          </a:xfrm>
          <a:prstGeom prst="rect">
            <a:avLst/>
          </a:prstGeom>
        </p:spPr>
        <p:txBody>
          <a:bodyPr wrap="square">
            <a:spAutoFit/>
          </a:bodyPr>
          <a:lstStyle/>
          <a:p>
            <a:r>
              <a:rPr lang="en-US" dirty="0"/>
              <a:t>Any traffic from VCN that is destined for one of the supported OCI public services uses the instance's private IP address for routing, travels over OCI network fabric, and never traverses the internet. Use case: back up DB Systems in VCN to Object Storage)</a:t>
            </a:r>
          </a:p>
          <a:p>
            <a:endParaRPr lang="en-US" dirty="0"/>
          </a:p>
        </p:txBody>
      </p:sp>
      <p:cxnSp>
        <p:nvCxnSpPr>
          <p:cNvPr id="14" name="Curved Connector 13"/>
          <p:cNvCxnSpPr/>
          <p:nvPr/>
        </p:nvCxnSpPr>
        <p:spPr bwMode="auto">
          <a:xfrm rot="10800000">
            <a:off x="1676402" y="1905000"/>
            <a:ext cx="2630463" cy="1388784"/>
          </a:xfrm>
          <a:prstGeom prst="curvedConnector3">
            <a:avLst>
              <a:gd name="adj1" fmla="val 50000"/>
            </a:avLst>
          </a:prstGeom>
          <a:noFill/>
          <a:ln w="28575" cap="flat" cmpd="sng" algn="ctr">
            <a:solidFill>
              <a:srgbClr val="92D050"/>
            </a:solidFill>
            <a:prstDash val="solid"/>
            <a:round/>
            <a:headEnd type="none" w="med" len="med"/>
            <a:tailEnd type="triangle" w="med" len="med"/>
          </a:ln>
          <a:effectLst/>
        </p:spPr>
      </p:cxnSp>
      <p:sp>
        <p:nvSpPr>
          <p:cNvPr id="20" name="TextBox 19"/>
          <p:cNvSpPr txBox="1"/>
          <p:nvPr/>
        </p:nvSpPr>
        <p:spPr>
          <a:xfrm>
            <a:off x="1549564" y="1474256"/>
            <a:ext cx="1330759" cy="276999"/>
          </a:xfrm>
          <a:prstGeom prst="rect">
            <a:avLst/>
          </a:prstGeom>
          <a:noFill/>
        </p:spPr>
        <p:txBody>
          <a:bodyPr wrap="square" rtlCol="0">
            <a:spAutoFit/>
          </a:bodyPr>
          <a:lstStyle/>
          <a:p>
            <a:pPr algn="ctr"/>
            <a:r>
              <a:rPr lang="en-US" sz="1200" dirty="0"/>
              <a:t>Object Storage</a:t>
            </a:r>
          </a:p>
        </p:txBody>
      </p:sp>
      <p:sp>
        <p:nvSpPr>
          <p:cNvPr id="32" name="Freeform 29"/>
          <p:cNvSpPr>
            <a:spLocks noChangeArrowheads="1"/>
          </p:cNvSpPr>
          <p:nvPr/>
        </p:nvSpPr>
        <p:spPr bwMode="auto">
          <a:xfrm>
            <a:off x="1173854" y="1534844"/>
            <a:ext cx="419893" cy="456688"/>
          </a:xfrm>
          <a:custGeom>
            <a:avLst/>
            <a:gdLst>
              <a:gd name="T0" fmla="*/ 658 w 854"/>
              <a:gd name="T1" fmla="*/ 14 h 929"/>
              <a:gd name="T2" fmla="*/ 853 w 854"/>
              <a:gd name="T3" fmla="*/ 79 h 929"/>
              <a:gd name="T4" fmla="*/ 853 w 854"/>
              <a:gd name="T5" fmla="*/ 849 h 929"/>
              <a:gd name="T6" fmla="*/ 658 w 854"/>
              <a:gd name="T7" fmla="*/ 914 h 929"/>
              <a:gd name="T8" fmla="*/ 427 w 854"/>
              <a:gd name="T9" fmla="*/ 928 h 929"/>
              <a:gd name="T10" fmla="*/ 195 w 854"/>
              <a:gd name="T11" fmla="*/ 914 h 929"/>
              <a:gd name="T12" fmla="*/ 0 w 854"/>
              <a:gd name="T13" fmla="*/ 849 h 929"/>
              <a:gd name="T14" fmla="*/ 0 w 854"/>
              <a:gd name="T15" fmla="*/ 79 h 929"/>
              <a:gd name="T16" fmla="*/ 195 w 854"/>
              <a:gd name="T17" fmla="*/ 14 h 929"/>
              <a:gd name="T18" fmla="*/ 427 w 854"/>
              <a:gd name="T19" fmla="*/ 0 h 929"/>
              <a:gd name="T20" fmla="*/ 658 w 854"/>
              <a:gd name="T21" fmla="*/ 14 h 929"/>
              <a:gd name="T22" fmla="*/ 226 w 854"/>
              <a:gd name="T23" fmla="*/ 668 h 929"/>
              <a:gd name="T24" fmla="*/ 283 w 854"/>
              <a:gd name="T25" fmla="*/ 612 h 929"/>
              <a:gd name="T26" fmla="*/ 226 w 854"/>
              <a:gd name="T27" fmla="*/ 556 h 929"/>
              <a:gd name="T28" fmla="*/ 170 w 854"/>
              <a:gd name="T29" fmla="*/ 612 h 929"/>
              <a:gd name="T30" fmla="*/ 226 w 854"/>
              <a:gd name="T31" fmla="*/ 668 h 929"/>
              <a:gd name="T32" fmla="*/ 246 w 854"/>
              <a:gd name="T33" fmla="*/ 420 h 929"/>
              <a:gd name="T34" fmla="*/ 376 w 854"/>
              <a:gd name="T35" fmla="*/ 420 h 929"/>
              <a:gd name="T36" fmla="*/ 311 w 854"/>
              <a:gd name="T37" fmla="*/ 290 h 929"/>
              <a:gd name="T38" fmla="*/ 246 w 854"/>
              <a:gd name="T39" fmla="*/ 420 h 929"/>
              <a:gd name="T40" fmla="*/ 356 w 854"/>
              <a:gd name="T41" fmla="*/ 508 h 929"/>
              <a:gd name="T42" fmla="*/ 356 w 854"/>
              <a:gd name="T43" fmla="*/ 604 h 929"/>
              <a:gd name="T44" fmla="*/ 424 w 854"/>
              <a:gd name="T45" fmla="*/ 632 h 929"/>
              <a:gd name="T46" fmla="*/ 491 w 854"/>
              <a:gd name="T47" fmla="*/ 604 h 929"/>
              <a:gd name="T48" fmla="*/ 491 w 854"/>
              <a:gd name="T49" fmla="*/ 508 h 929"/>
              <a:gd name="T50" fmla="*/ 424 w 854"/>
              <a:gd name="T51" fmla="*/ 479 h 929"/>
              <a:gd name="T52" fmla="*/ 356 w 854"/>
              <a:gd name="T53" fmla="*/ 508 h 929"/>
              <a:gd name="T54" fmla="*/ 446 w 854"/>
              <a:gd name="T55" fmla="*/ 810 h 929"/>
              <a:gd name="T56" fmla="*/ 503 w 854"/>
              <a:gd name="T57" fmla="*/ 753 h 929"/>
              <a:gd name="T58" fmla="*/ 446 w 854"/>
              <a:gd name="T59" fmla="*/ 697 h 929"/>
              <a:gd name="T60" fmla="*/ 390 w 854"/>
              <a:gd name="T61" fmla="*/ 753 h 929"/>
              <a:gd name="T62" fmla="*/ 446 w 854"/>
              <a:gd name="T63" fmla="*/ 810 h 929"/>
              <a:gd name="T64" fmla="*/ 489 w 854"/>
              <a:gd name="T65" fmla="*/ 358 h 929"/>
              <a:gd name="T66" fmla="*/ 562 w 854"/>
              <a:gd name="T67" fmla="*/ 431 h 929"/>
              <a:gd name="T68" fmla="*/ 635 w 854"/>
              <a:gd name="T69" fmla="*/ 358 h 929"/>
              <a:gd name="T70" fmla="*/ 562 w 854"/>
              <a:gd name="T71" fmla="*/ 285 h 929"/>
              <a:gd name="T72" fmla="*/ 489 w 854"/>
              <a:gd name="T73" fmla="*/ 358 h 929"/>
              <a:gd name="T74" fmla="*/ 590 w 854"/>
              <a:gd name="T75" fmla="*/ 640 h 929"/>
              <a:gd name="T76" fmla="*/ 703 w 854"/>
              <a:gd name="T77" fmla="*/ 640 h 929"/>
              <a:gd name="T78" fmla="*/ 647 w 854"/>
              <a:gd name="T79" fmla="*/ 525 h 929"/>
              <a:gd name="T80" fmla="*/ 590 w 854"/>
              <a:gd name="T81" fmla="*/ 640 h 929"/>
              <a:gd name="T82" fmla="*/ 819 w 854"/>
              <a:gd name="T83" fmla="*/ 138 h 929"/>
              <a:gd name="T84" fmla="*/ 429 w 854"/>
              <a:gd name="T85" fmla="*/ 76 h 929"/>
              <a:gd name="T86" fmla="*/ 40 w 854"/>
              <a:gd name="T87" fmla="*/ 138 h 929"/>
              <a:gd name="T88" fmla="*/ 40 w 854"/>
              <a:gd name="T89" fmla="*/ 138 h 929"/>
              <a:gd name="T90" fmla="*/ 429 w 854"/>
              <a:gd name="T91" fmla="*/ 200 h 929"/>
              <a:gd name="T92" fmla="*/ 819 w 854"/>
              <a:gd name="T93" fmla="*/ 138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54" h="929">
                <a:moveTo>
                  <a:pt x="658" y="14"/>
                </a:moveTo>
                <a:cubicBezTo>
                  <a:pt x="853" y="36"/>
                  <a:pt x="853" y="76"/>
                  <a:pt x="853" y="79"/>
                </a:cubicBezTo>
                <a:lnTo>
                  <a:pt x="853" y="849"/>
                </a:lnTo>
                <a:cubicBezTo>
                  <a:pt x="853" y="852"/>
                  <a:pt x="850" y="891"/>
                  <a:pt x="658" y="914"/>
                </a:cubicBezTo>
                <a:cubicBezTo>
                  <a:pt x="545" y="928"/>
                  <a:pt x="433" y="928"/>
                  <a:pt x="427" y="928"/>
                </a:cubicBezTo>
                <a:cubicBezTo>
                  <a:pt x="422" y="928"/>
                  <a:pt x="305" y="928"/>
                  <a:pt x="195" y="914"/>
                </a:cubicBezTo>
                <a:cubicBezTo>
                  <a:pt x="3" y="889"/>
                  <a:pt x="0" y="849"/>
                  <a:pt x="0" y="849"/>
                </a:cubicBezTo>
                <a:lnTo>
                  <a:pt x="0" y="79"/>
                </a:lnTo>
                <a:cubicBezTo>
                  <a:pt x="0" y="76"/>
                  <a:pt x="3" y="36"/>
                  <a:pt x="195" y="14"/>
                </a:cubicBezTo>
                <a:cubicBezTo>
                  <a:pt x="308" y="0"/>
                  <a:pt x="422" y="0"/>
                  <a:pt x="427" y="0"/>
                </a:cubicBezTo>
                <a:cubicBezTo>
                  <a:pt x="433" y="0"/>
                  <a:pt x="548" y="0"/>
                  <a:pt x="658" y="14"/>
                </a:cubicBezTo>
                <a:close/>
                <a:moveTo>
                  <a:pt x="226" y="668"/>
                </a:moveTo>
                <a:cubicBezTo>
                  <a:pt x="257" y="668"/>
                  <a:pt x="283" y="643"/>
                  <a:pt x="283" y="612"/>
                </a:cubicBezTo>
                <a:cubicBezTo>
                  <a:pt x="283" y="581"/>
                  <a:pt x="257" y="556"/>
                  <a:pt x="226" y="556"/>
                </a:cubicBezTo>
                <a:cubicBezTo>
                  <a:pt x="195" y="556"/>
                  <a:pt x="170" y="581"/>
                  <a:pt x="170" y="612"/>
                </a:cubicBezTo>
                <a:cubicBezTo>
                  <a:pt x="170" y="643"/>
                  <a:pt x="195" y="668"/>
                  <a:pt x="226" y="668"/>
                </a:cubicBezTo>
                <a:close/>
                <a:moveTo>
                  <a:pt x="246" y="420"/>
                </a:moveTo>
                <a:lnTo>
                  <a:pt x="376" y="420"/>
                </a:lnTo>
                <a:lnTo>
                  <a:pt x="311" y="290"/>
                </a:lnTo>
                <a:lnTo>
                  <a:pt x="246" y="420"/>
                </a:lnTo>
                <a:close/>
                <a:moveTo>
                  <a:pt x="356" y="508"/>
                </a:moveTo>
                <a:lnTo>
                  <a:pt x="356" y="604"/>
                </a:lnTo>
                <a:lnTo>
                  <a:pt x="424" y="632"/>
                </a:lnTo>
                <a:lnTo>
                  <a:pt x="491" y="604"/>
                </a:lnTo>
                <a:lnTo>
                  <a:pt x="491" y="508"/>
                </a:lnTo>
                <a:lnTo>
                  <a:pt x="424" y="479"/>
                </a:lnTo>
                <a:lnTo>
                  <a:pt x="356" y="508"/>
                </a:lnTo>
                <a:close/>
                <a:moveTo>
                  <a:pt x="446" y="810"/>
                </a:moveTo>
                <a:cubicBezTo>
                  <a:pt x="477" y="810"/>
                  <a:pt x="503" y="784"/>
                  <a:pt x="503" y="753"/>
                </a:cubicBezTo>
                <a:cubicBezTo>
                  <a:pt x="503" y="722"/>
                  <a:pt x="477" y="697"/>
                  <a:pt x="446" y="697"/>
                </a:cubicBezTo>
                <a:cubicBezTo>
                  <a:pt x="415" y="697"/>
                  <a:pt x="390" y="722"/>
                  <a:pt x="390" y="753"/>
                </a:cubicBezTo>
                <a:cubicBezTo>
                  <a:pt x="390" y="784"/>
                  <a:pt x="415" y="810"/>
                  <a:pt x="446" y="810"/>
                </a:cubicBezTo>
                <a:close/>
                <a:moveTo>
                  <a:pt x="489" y="358"/>
                </a:moveTo>
                <a:cubicBezTo>
                  <a:pt x="489" y="398"/>
                  <a:pt x="522" y="429"/>
                  <a:pt x="562" y="431"/>
                </a:cubicBezTo>
                <a:cubicBezTo>
                  <a:pt x="604" y="431"/>
                  <a:pt x="635" y="398"/>
                  <a:pt x="635" y="358"/>
                </a:cubicBezTo>
                <a:cubicBezTo>
                  <a:pt x="635" y="316"/>
                  <a:pt x="601" y="285"/>
                  <a:pt x="562" y="285"/>
                </a:cubicBezTo>
                <a:cubicBezTo>
                  <a:pt x="520" y="285"/>
                  <a:pt x="489" y="318"/>
                  <a:pt x="489" y="358"/>
                </a:cubicBezTo>
                <a:close/>
                <a:moveTo>
                  <a:pt x="590" y="640"/>
                </a:moveTo>
                <a:lnTo>
                  <a:pt x="703" y="640"/>
                </a:lnTo>
                <a:lnTo>
                  <a:pt x="647" y="525"/>
                </a:lnTo>
                <a:lnTo>
                  <a:pt x="590" y="640"/>
                </a:lnTo>
                <a:close/>
                <a:moveTo>
                  <a:pt x="819" y="138"/>
                </a:moveTo>
                <a:cubicBezTo>
                  <a:pt x="805" y="115"/>
                  <a:pt x="666" y="79"/>
                  <a:pt x="429" y="76"/>
                </a:cubicBezTo>
                <a:cubicBezTo>
                  <a:pt x="192" y="76"/>
                  <a:pt x="54" y="115"/>
                  <a:pt x="40" y="138"/>
                </a:cubicBezTo>
                <a:lnTo>
                  <a:pt x="40" y="138"/>
                </a:lnTo>
                <a:cubicBezTo>
                  <a:pt x="54" y="160"/>
                  <a:pt x="192" y="200"/>
                  <a:pt x="429" y="200"/>
                </a:cubicBezTo>
                <a:cubicBezTo>
                  <a:pt x="666" y="200"/>
                  <a:pt x="805" y="160"/>
                  <a:pt x="819" y="138"/>
                </a:cubicBezTo>
                <a:close/>
              </a:path>
            </a:pathLst>
          </a:custGeom>
          <a:solidFill>
            <a:schemeClr val="bg1">
              <a:lumMod val="50000"/>
            </a:schemeClr>
          </a:solidFill>
          <a:ln>
            <a:noFill/>
          </a:ln>
          <a:effectLst/>
        </p:spPr>
        <p:txBody>
          <a:bodyPr wrap="none" anchor="ctr"/>
          <a:lstStyle/>
          <a:p>
            <a:endParaRPr lang="en-US"/>
          </a:p>
        </p:txBody>
      </p:sp>
      <p:sp>
        <p:nvSpPr>
          <p:cNvPr id="3" name="Can 2"/>
          <p:cNvSpPr/>
          <p:nvPr/>
        </p:nvSpPr>
        <p:spPr bwMode="auto">
          <a:xfrm>
            <a:off x="4359886" y="3077809"/>
            <a:ext cx="453575" cy="431949"/>
          </a:xfrm>
          <a:prstGeom prst="can">
            <a:avLst/>
          </a:prstGeom>
          <a:solidFill>
            <a:schemeClr val="bg1">
              <a:lumMod val="65000"/>
            </a:schemeClr>
          </a:solidFill>
          <a:ln w="28575" cap="flat" cmpd="sng" algn="ctr">
            <a:solidFill>
              <a:schemeClr val="bg1">
                <a:lumMod val="50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eaLnBrk="1" hangingPunct="1">
              <a:spcBef>
                <a:spcPct val="20000"/>
              </a:spcBef>
              <a:buClr>
                <a:srgbClr val="FF0000"/>
              </a:buClr>
            </a:pPr>
            <a:endParaRPr lang="en-US">
              <a:latin typeface="Arial" pitchFamily="34" charset="0"/>
            </a:endParaRPr>
          </a:p>
        </p:txBody>
      </p:sp>
      <p:sp>
        <p:nvSpPr>
          <p:cNvPr id="46" name="TextBox 45"/>
          <p:cNvSpPr txBox="1"/>
          <p:nvPr/>
        </p:nvSpPr>
        <p:spPr>
          <a:xfrm>
            <a:off x="2832896" y="1867184"/>
            <a:ext cx="1354877" cy="276999"/>
          </a:xfrm>
          <a:prstGeom prst="rect">
            <a:avLst/>
          </a:prstGeom>
          <a:solidFill>
            <a:schemeClr val="bg1"/>
          </a:solidFill>
        </p:spPr>
        <p:txBody>
          <a:bodyPr wrap="square" rtlCol="0">
            <a:spAutoFit/>
          </a:bodyPr>
          <a:lstStyle/>
          <a:p>
            <a:pPr algn="ctr"/>
            <a:r>
              <a:rPr lang="en-US" sz="1200" dirty="0"/>
              <a:t>Service Gateway</a:t>
            </a:r>
          </a:p>
        </p:txBody>
      </p:sp>
      <p:graphicFrame>
        <p:nvGraphicFramePr>
          <p:cNvPr id="36" name="Table 35"/>
          <p:cNvGraphicFramePr>
            <a:graphicFrameLocks noGrp="1"/>
          </p:cNvGraphicFramePr>
          <p:nvPr/>
        </p:nvGraphicFramePr>
        <p:xfrm>
          <a:off x="932780" y="3088248"/>
          <a:ext cx="2120498" cy="853440"/>
        </p:xfrm>
        <a:graphic>
          <a:graphicData uri="http://schemas.openxmlformats.org/drawingml/2006/table">
            <a:tbl>
              <a:tblPr firstRow="1" bandRow="1">
                <a:tableStyleId>{7E9639D4-E3E2-4D34-9284-5A2195B3D0D7}</a:tableStyleId>
              </a:tblPr>
              <a:tblGrid>
                <a:gridCol w="1200820">
                  <a:extLst>
                    <a:ext uri="{9D8B030D-6E8A-4147-A177-3AD203B41FA5}">
                      <a16:colId xmlns:a16="http://schemas.microsoft.com/office/drawing/2014/main" val="1530110840"/>
                    </a:ext>
                  </a:extLst>
                </a:gridCol>
                <a:gridCol w="919678">
                  <a:extLst>
                    <a:ext uri="{9D8B030D-6E8A-4147-A177-3AD203B41FA5}">
                      <a16:colId xmlns:a16="http://schemas.microsoft.com/office/drawing/2014/main" val="2251893874"/>
                    </a:ext>
                  </a:extLst>
                </a:gridCol>
              </a:tblGrid>
              <a:tr h="279242">
                <a:tc>
                  <a:txBody>
                    <a:bodyPr/>
                    <a:lstStyle/>
                    <a:p>
                      <a:r>
                        <a:rPr lang="en-US" sz="1100" b="0" dirty="0"/>
                        <a:t>Destination CIDR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b="0" dirty="0"/>
                        <a:t>Route Target</a:t>
                      </a:r>
                      <a:endParaRPr lang="en-US" sz="105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3293157"/>
                  </a:ext>
                </a:extLst>
              </a:tr>
              <a:tr h="272172">
                <a:tc>
                  <a:txBody>
                    <a:bodyPr/>
                    <a:lstStyle/>
                    <a:p>
                      <a:r>
                        <a:rPr lang="en-US" sz="1100" dirty="0">
                          <a:solidFill>
                            <a:sysClr val="windowText" lastClr="000000"/>
                          </a:solidFill>
                        </a:rPr>
                        <a:t>Service CIDR Label</a:t>
                      </a:r>
                      <a:endParaRPr lang="en-US" sz="1100" b="0" dirty="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r>
                        <a:rPr lang="en-US" sz="1100" dirty="0"/>
                        <a:t>Service Gateway</a:t>
                      </a:r>
                      <a:endParaRPr lang="en-US" sz="11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6753208"/>
                  </a:ext>
                </a:extLst>
              </a:tr>
            </a:tbl>
          </a:graphicData>
        </a:graphic>
      </p:graphicFrame>
      <p:cxnSp>
        <p:nvCxnSpPr>
          <p:cNvPr id="39" name="Curved Connector 38"/>
          <p:cNvCxnSpPr>
            <a:stCxn id="42" idx="0"/>
            <a:endCxn id="36" idx="3"/>
          </p:cNvCxnSpPr>
          <p:nvPr/>
        </p:nvCxnSpPr>
        <p:spPr bwMode="auto">
          <a:xfrm rot="16200000" flipH="1" flipV="1">
            <a:off x="3324380" y="2260950"/>
            <a:ext cx="982916" cy="1525119"/>
          </a:xfrm>
          <a:prstGeom prst="curvedConnector4">
            <a:avLst>
              <a:gd name="adj1" fmla="val -23257"/>
              <a:gd name="adj2" fmla="val 57494"/>
            </a:avLst>
          </a:prstGeom>
          <a:noFill/>
          <a:ln w="9525" cap="flat" cmpd="sng" algn="ctr">
            <a:solidFill>
              <a:schemeClr val="tx1"/>
            </a:solidFill>
            <a:prstDash val="sysDash"/>
            <a:round/>
            <a:headEnd type="none" w="sm" len="sm"/>
            <a:tailEnd type="triangle"/>
          </a:ln>
          <a:effectLst/>
        </p:spPr>
      </p:cxnSp>
      <p:pic>
        <p:nvPicPr>
          <p:cNvPr id="42" name="Picture 41"/>
          <p:cNvPicPr>
            <a:picLocks noChangeAspect="1"/>
          </p:cNvPicPr>
          <p:nvPr/>
        </p:nvPicPr>
        <p:blipFill>
          <a:blip r:embed="rId3"/>
          <a:stretch>
            <a:fillRect/>
          </a:stretch>
        </p:blipFill>
        <p:spPr>
          <a:xfrm>
            <a:off x="4349797" y="2532052"/>
            <a:ext cx="457200" cy="438665"/>
          </a:xfrm>
          <a:prstGeom prst="rect">
            <a:avLst/>
          </a:prstGeom>
        </p:spPr>
      </p:pic>
      <p:grpSp>
        <p:nvGrpSpPr>
          <p:cNvPr id="48" name="Group 47"/>
          <p:cNvGrpSpPr/>
          <p:nvPr/>
        </p:nvGrpSpPr>
        <p:grpSpPr>
          <a:xfrm>
            <a:off x="2625620" y="2049997"/>
            <a:ext cx="324685" cy="324685"/>
            <a:chOff x="4703763" y="2060575"/>
            <a:chExt cx="146050" cy="146050"/>
          </a:xfrm>
          <a:solidFill>
            <a:schemeClr val="tx1"/>
          </a:solidFill>
        </p:grpSpPr>
        <p:sp>
          <p:nvSpPr>
            <p:cNvPr id="49" name="Freeform 145"/>
            <p:cNvSpPr>
              <a:spLocks noChangeArrowheads="1"/>
            </p:cNvSpPr>
            <p:nvPr/>
          </p:nvSpPr>
          <p:spPr bwMode="auto">
            <a:xfrm>
              <a:off x="4703763" y="2060575"/>
              <a:ext cx="146050" cy="146050"/>
            </a:xfrm>
            <a:custGeom>
              <a:avLst/>
              <a:gdLst>
                <a:gd name="T0" fmla="*/ 203 w 407"/>
                <a:gd name="T1" fmla="*/ 0 h 407"/>
                <a:gd name="T2" fmla="*/ 0 w 407"/>
                <a:gd name="T3" fmla="*/ 203 h 407"/>
                <a:gd name="T4" fmla="*/ 203 w 407"/>
                <a:gd name="T5" fmla="*/ 406 h 407"/>
                <a:gd name="T6" fmla="*/ 406 w 407"/>
                <a:gd name="T7" fmla="*/ 203 h 407"/>
                <a:gd name="T8" fmla="*/ 203 w 407"/>
                <a:gd name="T9" fmla="*/ 0 h 407"/>
                <a:gd name="T10" fmla="*/ 53 w 407"/>
                <a:gd name="T11" fmla="*/ 192 h 407"/>
                <a:gd name="T12" fmla="*/ 104 w 407"/>
                <a:gd name="T13" fmla="*/ 192 h 407"/>
                <a:gd name="T14" fmla="*/ 104 w 407"/>
                <a:gd name="T15" fmla="*/ 161 h 407"/>
                <a:gd name="T16" fmla="*/ 177 w 407"/>
                <a:gd name="T17" fmla="*/ 203 h 407"/>
                <a:gd name="T18" fmla="*/ 104 w 407"/>
                <a:gd name="T19" fmla="*/ 246 h 407"/>
                <a:gd name="T20" fmla="*/ 104 w 407"/>
                <a:gd name="T21" fmla="*/ 215 h 407"/>
                <a:gd name="T22" fmla="*/ 53 w 407"/>
                <a:gd name="T23" fmla="*/ 215 h 407"/>
                <a:gd name="T24" fmla="*/ 53 w 407"/>
                <a:gd name="T25" fmla="*/ 192 h 407"/>
                <a:gd name="T26" fmla="*/ 206 w 407"/>
                <a:gd name="T27" fmla="*/ 353 h 407"/>
                <a:gd name="T28" fmla="*/ 163 w 407"/>
                <a:gd name="T29" fmla="*/ 279 h 407"/>
                <a:gd name="T30" fmla="*/ 194 w 407"/>
                <a:gd name="T31" fmla="*/ 279 h 407"/>
                <a:gd name="T32" fmla="*/ 194 w 407"/>
                <a:gd name="T33" fmla="*/ 127 h 407"/>
                <a:gd name="T34" fmla="*/ 163 w 407"/>
                <a:gd name="T35" fmla="*/ 127 h 407"/>
                <a:gd name="T36" fmla="*/ 206 w 407"/>
                <a:gd name="T37" fmla="*/ 54 h 407"/>
                <a:gd name="T38" fmla="*/ 248 w 407"/>
                <a:gd name="T39" fmla="*/ 127 h 407"/>
                <a:gd name="T40" fmla="*/ 217 w 407"/>
                <a:gd name="T41" fmla="*/ 127 h 407"/>
                <a:gd name="T42" fmla="*/ 217 w 407"/>
                <a:gd name="T43" fmla="*/ 279 h 407"/>
                <a:gd name="T44" fmla="*/ 248 w 407"/>
                <a:gd name="T45" fmla="*/ 279 h 407"/>
                <a:gd name="T46" fmla="*/ 206 w 407"/>
                <a:gd name="T47" fmla="*/ 353 h 407"/>
                <a:gd name="T48" fmla="*/ 307 w 407"/>
                <a:gd name="T49" fmla="*/ 246 h 407"/>
                <a:gd name="T50" fmla="*/ 234 w 407"/>
                <a:gd name="T51" fmla="*/ 203 h 407"/>
                <a:gd name="T52" fmla="*/ 307 w 407"/>
                <a:gd name="T53" fmla="*/ 161 h 407"/>
                <a:gd name="T54" fmla="*/ 307 w 407"/>
                <a:gd name="T55" fmla="*/ 192 h 407"/>
                <a:gd name="T56" fmla="*/ 358 w 407"/>
                <a:gd name="T57" fmla="*/ 192 h 407"/>
                <a:gd name="T58" fmla="*/ 358 w 407"/>
                <a:gd name="T59" fmla="*/ 215 h 407"/>
                <a:gd name="T60" fmla="*/ 307 w 407"/>
                <a:gd name="T61" fmla="*/ 215 h 407"/>
                <a:gd name="T62" fmla="*/ 307 w 407"/>
                <a:gd name="T63" fmla="*/ 246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7" h="407">
                  <a:moveTo>
                    <a:pt x="203" y="0"/>
                  </a:moveTo>
                  <a:cubicBezTo>
                    <a:pt x="90" y="0"/>
                    <a:pt x="0" y="90"/>
                    <a:pt x="0" y="203"/>
                  </a:cubicBezTo>
                  <a:cubicBezTo>
                    <a:pt x="0" y="316"/>
                    <a:pt x="90" y="406"/>
                    <a:pt x="203" y="406"/>
                  </a:cubicBezTo>
                  <a:cubicBezTo>
                    <a:pt x="316" y="406"/>
                    <a:pt x="406" y="316"/>
                    <a:pt x="406" y="203"/>
                  </a:cubicBezTo>
                  <a:cubicBezTo>
                    <a:pt x="406" y="90"/>
                    <a:pt x="316" y="0"/>
                    <a:pt x="203" y="0"/>
                  </a:cubicBezTo>
                  <a:close/>
                  <a:moveTo>
                    <a:pt x="53" y="192"/>
                  </a:moveTo>
                  <a:lnTo>
                    <a:pt x="104" y="192"/>
                  </a:lnTo>
                  <a:lnTo>
                    <a:pt x="104" y="161"/>
                  </a:lnTo>
                  <a:lnTo>
                    <a:pt x="177" y="203"/>
                  </a:lnTo>
                  <a:lnTo>
                    <a:pt x="104" y="246"/>
                  </a:lnTo>
                  <a:lnTo>
                    <a:pt x="104" y="215"/>
                  </a:lnTo>
                  <a:lnTo>
                    <a:pt x="53" y="215"/>
                  </a:lnTo>
                  <a:lnTo>
                    <a:pt x="53" y="192"/>
                  </a:lnTo>
                  <a:close/>
                  <a:moveTo>
                    <a:pt x="206" y="353"/>
                  </a:moveTo>
                  <a:lnTo>
                    <a:pt x="163" y="279"/>
                  </a:lnTo>
                  <a:lnTo>
                    <a:pt x="194" y="279"/>
                  </a:lnTo>
                  <a:lnTo>
                    <a:pt x="194" y="127"/>
                  </a:lnTo>
                  <a:lnTo>
                    <a:pt x="163" y="127"/>
                  </a:lnTo>
                  <a:lnTo>
                    <a:pt x="206" y="54"/>
                  </a:lnTo>
                  <a:lnTo>
                    <a:pt x="248" y="127"/>
                  </a:lnTo>
                  <a:lnTo>
                    <a:pt x="217" y="127"/>
                  </a:lnTo>
                  <a:lnTo>
                    <a:pt x="217" y="279"/>
                  </a:lnTo>
                  <a:lnTo>
                    <a:pt x="248" y="279"/>
                  </a:lnTo>
                  <a:lnTo>
                    <a:pt x="206" y="353"/>
                  </a:lnTo>
                  <a:close/>
                  <a:moveTo>
                    <a:pt x="307" y="246"/>
                  </a:moveTo>
                  <a:lnTo>
                    <a:pt x="234" y="203"/>
                  </a:lnTo>
                  <a:lnTo>
                    <a:pt x="307" y="161"/>
                  </a:lnTo>
                  <a:lnTo>
                    <a:pt x="307" y="192"/>
                  </a:lnTo>
                  <a:lnTo>
                    <a:pt x="358" y="192"/>
                  </a:lnTo>
                  <a:lnTo>
                    <a:pt x="358" y="215"/>
                  </a:lnTo>
                  <a:lnTo>
                    <a:pt x="307" y="215"/>
                  </a:lnTo>
                  <a:lnTo>
                    <a:pt x="307" y="246"/>
                  </a:lnTo>
                  <a:close/>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F5F5F"/>
                </a:solidFill>
              </a:endParaRPr>
            </a:p>
          </p:txBody>
        </p:sp>
        <p:sp>
          <p:nvSpPr>
            <p:cNvPr id="50" name="Freeform 302"/>
            <p:cNvSpPr>
              <a:spLocks noChangeArrowheads="1"/>
            </p:cNvSpPr>
            <p:nvPr/>
          </p:nvSpPr>
          <p:spPr bwMode="auto">
            <a:xfrm>
              <a:off x="4703763" y="2060575"/>
              <a:ext cx="146050" cy="146050"/>
            </a:xfrm>
            <a:custGeom>
              <a:avLst/>
              <a:gdLst>
                <a:gd name="T0" fmla="*/ 203 w 407"/>
                <a:gd name="T1" fmla="*/ 0 h 407"/>
                <a:gd name="T2" fmla="*/ 0 w 407"/>
                <a:gd name="T3" fmla="*/ 203 h 407"/>
                <a:gd name="T4" fmla="*/ 203 w 407"/>
                <a:gd name="T5" fmla="*/ 406 h 407"/>
                <a:gd name="T6" fmla="*/ 406 w 407"/>
                <a:gd name="T7" fmla="*/ 203 h 407"/>
                <a:gd name="T8" fmla="*/ 203 w 407"/>
                <a:gd name="T9" fmla="*/ 0 h 407"/>
                <a:gd name="T10" fmla="*/ 53 w 407"/>
                <a:gd name="T11" fmla="*/ 192 h 407"/>
                <a:gd name="T12" fmla="*/ 104 w 407"/>
                <a:gd name="T13" fmla="*/ 192 h 407"/>
                <a:gd name="T14" fmla="*/ 104 w 407"/>
                <a:gd name="T15" fmla="*/ 161 h 407"/>
                <a:gd name="T16" fmla="*/ 177 w 407"/>
                <a:gd name="T17" fmla="*/ 203 h 407"/>
                <a:gd name="T18" fmla="*/ 104 w 407"/>
                <a:gd name="T19" fmla="*/ 246 h 407"/>
                <a:gd name="T20" fmla="*/ 104 w 407"/>
                <a:gd name="T21" fmla="*/ 215 h 407"/>
                <a:gd name="T22" fmla="*/ 53 w 407"/>
                <a:gd name="T23" fmla="*/ 215 h 407"/>
                <a:gd name="T24" fmla="*/ 53 w 407"/>
                <a:gd name="T25" fmla="*/ 192 h 407"/>
                <a:gd name="T26" fmla="*/ 206 w 407"/>
                <a:gd name="T27" fmla="*/ 353 h 407"/>
                <a:gd name="T28" fmla="*/ 163 w 407"/>
                <a:gd name="T29" fmla="*/ 279 h 407"/>
                <a:gd name="T30" fmla="*/ 194 w 407"/>
                <a:gd name="T31" fmla="*/ 279 h 407"/>
                <a:gd name="T32" fmla="*/ 194 w 407"/>
                <a:gd name="T33" fmla="*/ 127 h 407"/>
                <a:gd name="T34" fmla="*/ 163 w 407"/>
                <a:gd name="T35" fmla="*/ 127 h 407"/>
                <a:gd name="T36" fmla="*/ 206 w 407"/>
                <a:gd name="T37" fmla="*/ 54 h 407"/>
                <a:gd name="T38" fmla="*/ 248 w 407"/>
                <a:gd name="T39" fmla="*/ 127 h 407"/>
                <a:gd name="T40" fmla="*/ 217 w 407"/>
                <a:gd name="T41" fmla="*/ 127 h 407"/>
                <a:gd name="T42" fmla="*/ 217 w 407"/>
                <a:gd name="T43" fmla="*/ 279 h 407"/>
                <a:gd name="T44" fmla="*/ 248 w 407"/>
                <a:gd name="T45" fmla="*/ 279 h 407"/>
                <a:gd name="T46" fmla="*/ 206 w 407"/>
                <a:gd name="T47" fmla="*/ 353 h 407"/>
                <a:gd name="T48" fmla="*/ 307 w 407"/>
                <a:gd name="T49" fmla="*/ 246 h 407"/>
                <a:gd name="T50" fmla="*/ 234 w 407"/>
                <a:gd name="T51" fmla="*/ 203 h 407"/>
                <a:gd name="T52" fmla="*/ 307 w 407"/>
                <a:gd name="T53" fmla="*/ 161 h 407"/>
                <a:gd name="T54" fmla="*/ 307 w 407"/>
                <a:gd name="T55" fmla="*/ 192 h 407"/>
                <a:gd name="T56" fmla="*/ 358 w 407"/>
                <a:gd name="T57" fmla="*/ 192 h 407"/>
                <a:gd name="T58" fmla="*/ 358 w 407"/>
                <a:gd name="T59" fmla="*/ 215 h 407"/>
                <a:gd name="T60" fmla="*/ 307 w 407"/>
                <a:gd name="T61" fmla="*/ 215 h 407"/>
                <a:gd name="T62" fmla="*/ 307 w 407"/>
                <a:gd name="T63" fmla="*/ 246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7" h="407">
                  <a:moveTo>
                    <a:pt x="203" y="0"/>
                  </a:moveTo>
                  <a:cubicBezTo>
                    <a:pt x="90" y="0"/>
                    <a:pt x="0" y="90"/>
                    <a:pt x="0" y="203"/>
                  </a:cubicBezTo>
                  <a:cubicBezTo>
                    <a:pt x="0" y="316"/>
                    <a:pt x="90" y="406"/>
                    <a:pt x="203" y="406"/>
                  </a:cubicBezTo>
                  <a:cubicBezTo>
                    <a:pt x="316" y="406"/>
                    <a:pt x="406" y="316"/>
                    <a:pt x="406" y="203"/>
                  </a:cubicBezTo>
                  <a:cubicBezTo>
                    <a:pt x="406" y="90"/>
                    <a:pt x="316" y="0"/>
                    <a:pt x="203" y="0"/>
                  </a:cubicBezTo>
                  <a:close/>
                  <a:moveTo>
                    <a:pt x="53" y="192"/>
                  </a:moveTo>
                  <a:lnTo>
                    <a:pt x="104" y="192"/>
                  </a:lnTo>
                  <a:lnTo>
                    <a:pt x="104" y="161"/>
                  </a:lnTo>
                  <a:lnTo>
                    <a:pt x="177" y="203"/>
                  </a:lnTo>
                  <a:lnTo>
                    <a:pt x="104" y="246"/>
                  </a:lnTo>
                  <a:lnTo>
                    <a:pt x="104" y="215"/>
                  </a:lnTo>
                  <a:lnTo>
                    <a:pt x="53" y="215"/>
                  </a:lnTo>
                  <a:lnTo>
                    <a:pt x="53" y="192"/>
                  </a:lnTo>
                  <a:close/>
                  <a:moveTo>
                    <a:pt x="206" y="353"/>
                  </a:moveTo>
                  <a:lnTo>
                    <a:pt x="163" y="279"/>
                  </a:lnTo>
                  <a:lnTo>
                    <a:pt x="194" y="279"/>
                  </a:lnTo>
                  <a:lnTo>
                    <a:pt x="194" y="127"/>
                  </a:lnTo>
                  <a:lnTo>
                    <a:pt x="163" y="127"/>
                  </a:lnTo>
                  <a:lnTo>
                    <a:pt x="206" y="54"/>
                  </a:lnTo>
                  <a:lnTo>
                    <a:pt x="248" y="127"/>
                  </a:lnTo>
                  <a:lnTo>
                    <a:pt x="217" y="127"/>
                  </a:lnTo>
                  <a:lnTo>
                    <a:pt x="217" y="279"/>
                  </a:lnTo>
                  <a:lnTo>
                    <a:pt x="248" y="279"/>
                  </a:lnTo>
                  <a:lnTo>
                    <a:pt x="206" y="353"/>
                  </a:lnTo>
                  <a:close/>
                  <a:moveTo>
                    <a:pt x="307" y="246"/>
                  </a:moveTo>
                  <a:lnTo>
                    <a:pt x="234" y="203"/>
                  </a:lnTo>
                  <a:lnTo>
                    <a:pt x="307" y="161"/>
                  </a:lnTo>
                  <a:lnTo>
                    <a:pt x="307" y="192"/>
                  </a:lnTo>
                  <a:lnTo>
                    <a:pt x="358" y="192"/>
                  </a:lnTo>
                  <a:lnTo>
                    <a:pt x="358" y="215"/>
                  </a:lnTo>
                  <a:lnTo>
                    <a:pt x="307" y="215"/>
                  </a:lnTo>
                  <a:lnTo>
                    <a:pt x="307" y="246"/>
                  </a:lnTo>
                  <a:close/>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F5F5F"/>
                </a:solidFill>
              </a:endParaRPr>
            </a:p>
          </p:txBody>
        </p:sp>
      </p:grpSp>
      <p:sp>
        <p:nvSpPr>
          <p:cNvPr id="5" name="Rectangle 4"/>
          <p:cNvSpPr/>
          <p:nvPr/>
        </p:nvSpPr>
        <p:spPr>
          <a:xfrm>
            <a:off x="7080763" y="4535467"/>
            <a:ext cx="4719665" cy="1477328"/>
          </a:xfrm>
          <a:prstGeom prst="rect">
            <a:avLst/>
          </a:prstGeom>
        </p:spPr>
        <p:txBody>
          <a:bodyPr wrap="square">
            <a:spAutoFit/>
          </a:bodyPr>
          <a:lstStyle/>
          <a:p>
            <a:r>
              <a:rPr lang="en-US" dirty="0">
                <a:solidFill>
                  <a:srgbClr val="666666"/>
                </a:solidFill>
                <a:latin typeface="Helvetica Neue"/>
              </a:rPr>
              <a:t>Service CIDR labels represent all the public CIDRs for a given Oracle service or a group of Oracle services. E.g. </a:t>
            </a:r>
          </a:p>
          <a:p>
            <a:pPr marL="285750" indent="-285750">
              <a:buFont typeface="Arial" panose="020B0604020202020204" pitchFamily="34" charset="0"/>
              <a:buChar char="•"/>
            </a:pPr>
            <a:r>
              <a:rPr lang="en-US" dirty="0"/>
              <a:t>OCI &lt;region&gt; Object Storage</a:t>
            </a:r>
          </a:p>
          <a:p>
            <a:pPr marL="285750" indent="-285750">
              <a:buFont typeface="Arial" panose="020B0604020202020204" pitchFamily="34" charset="0"/>
              <a:buChar char="•"/>
            </a:pPr>
            <a:r>
              <a:rPr lang="en-US" dirty="0"/>
              <a:t>All &lt;region&gt; Services</a:t>
            </a:r>
          </a:p>
        </p:txBody>
      </p:sp>
    </p:spTree>
    <p:extLst>
      <p:ext uri="{BB962C8B-B14F-4D97-AF65-F5344CB8AC3E}">
        <p14:creationId xmlns:p14="http://schemas.microsoft.com/office/powerpoint/2010/main" val="309324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blinds(horizontal)">
                                      <p:cBhvr>
                                        <p:cTn id="11" dur="500"/>
                                        <p:tgtEl>
                                          <p:spTgt spid="48"/>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linds(horizont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linds(horizontal)">
                                      <p:cBhvr>
                                        <p:cTn id="19" dur="500"/>
                                        <p:tgtEl>
                                          <p:spTgt spid="11"/>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par>
                                <p:cTn id="23" presetID="3" presetClass="entr" presetSubtype="1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linds(horizontal)">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blinds(horizontal)">
                                      <p:cBhvr>
                                        <p:cTn id="30" dur="500"/>
                                        <p:tgtEl>
                                          <p:spTgt spid="36"/>
                                        </p:tgtEl>
                                      </p:cBhvr>
                                    </p:animEffect>
                                  </p:childTnLst>
                                </p:cTn>
                              </p:par>
                              <p:par>
                                <p:cTn id="31" presetID="3" presetClass="entr" presetSubtype="1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blinds(horizontal)">
                                      <p:cBhvr>
                                        <p:cTn id="3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32" grpId="0" animBg="1"/>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609601" y="1219201"/>
            <a:ext cx="6172199" cy="3865919"/>
          </a:xfrm>
          <a:prstGeom prst="rect">
            <a:avLst/>
          </a:prstGeom>
          <a:solidFill>
            <a:schemeClr val="bg1"/>
          </a:solidFill>
          <a:ln w="28575">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t"/>
          <a:lstStyle/>
          <a:p>
            <a:pPr algn="r">
              <a:lnSpc>
                <a:spcPct val="90000"/>
              </a:lnSpc>
            </a:pPr>
            <a:endParaRPr lang="en-US" sz="1200" dirty="0">
              <a:solidFill>
                <a:schemeClr val="tx1"/>
              </a:solidFill>
            </a:endParaRPr>
          </a:p>
          <a:p>
            <a:pPr algn="r">
              <a:lnSpc>
                <a:spcPct val="90000"/>
              </a:lnSpc>
            </a:pPr>
            <a:r>
              <a:rPr lang="en-US" sz="1200" dirty="0">
                <a:solidFill>
                  <a:schemeClr val="tx1"/>
                </a:solidFill>
              </a:rPr>
              <a:t>ORACLE CLOUD DATA CENTER REGION</a:t>
            </a:r>
          </a:p>
        </p:txBody>
      </p:sp>
      <p:sp>
        <p:nvSpPr>
          <p:cNvPr id="49" name="Rectangle 48"/>
          <p:cNvSpPr/>
          <p:nvPr/>
        </p:nvSpPr>
        <p:spPr>
          <a:xfrm>
            <a:off x="1159615" y="1828961"/>
            <a:ext cx="5218325" cy="2471770"/>
          </a:xfrm>
          <a:prstGeom prst="rect">
            <a:avLst/>
          </a:prstGeom>
          <a:solidFill>
            <a:schemeClr val="bg1"/>
          </a:solid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t"/>
          <a:lstStyle/>
          <a:p>
            <a:pPr algn="ctr"/>
            <a:r>
              <a:rPr lang="en-US" sz="1200" dirty="0">
                <a:solidFill>
                  <a:schemeClr val="tx1"/>
                </a:solidFill>
                <a:latin typeface="Arial" panose="020B0604020202020204" pitchFamily="34" charset="0"/>
                <a:ea typeface="Calibri" charset="0"/>
                <a:cs typeface="Arial" panose="020B0604020202020204" pitchFamily="34" charset="0"/>
              </a:rPr>
              <a:t>				AD</a:t>
            </a:r>
          </a:p>
        </p:txBody>
      </p:sp>
      <p:sp>
        <p:nvSpPr>
          <p:cNvPr id="4" name="Title 3"/>
          <p:cNvSpPr>
            <a:spLocks noGrp="1"/>
          </p:cNvSpPr>
          <p:nvPr>
            <p:ph type="title"/>
          </p:nvPr>
        </p:nvSpPr>
        <p:spPr>
          <a:xfrm>
            <a:off x="533400" y="406401"/>
            <a:ext cx="11125200" cy="447615"/>
          </a:xfrm>
        </p:spPr>
        <p:txBody>
          <a:bodyPr anchor="ctr"/>
          <a:lstStyle/>
          <a:p>
            <a:r>
              <a:rPr lang="en-US" sz="3200" b="1" dirty="0">
                <a:latin typeface="+mn-lt"/>
              </a:rPr>
              <a:t>Dynamic Routing Gateway</a:t>
            </a:r>
          </a:p>
        </p:txBody>
      </p:sp>
      <p:sp>
        <p:nvSpPr>
          <p:cNvPr id="133" name="Rectangle 132"/>
          <p:cNvSpPr/>
          <p:nvPr/>
        </p:nvSpPr>
        <p:spPr>
          <a:xfrm>
            <a:off x="6997742" y="1219201"/>
            <a:ext cx="4660858" cy="4524315"/>
          </a:xfrm>
          <a:prstGeom prst="rect">
            <a:avLst/>
          </a:prstGeom>
        </p:spPr>
        <p:txBody>
          <a:bodyPr wrap="square">
            <a:spAutoFit/>
          </a:bodyPr>
          <a:lstStyle/>
          <a:p>
            <a:r>
              <a:rPr lang="en-US" dirty="0"/>
              <a:t>A virtual router that provides a path for private traffic between your VCN and destinations other than the internet</a:t>
            </a:r>
          </a:p>
          <a:p>
            <a:endParaRPr lang="en-US" dirty="0"/>
          </a:p>
          <a:p>
            <a:r>
              <a:rPr lang="en-US" dirty="0"/>
              <a:t>You can use it to establish a connection with your on-premises network via IPsec VPN or FastConnect (private, dedicated connectivity)</a:t>
            </a:r>
          </a:p>
          <a:p>
            <a:endParaRPr lang="en-US" dirty="0"/>
          </a:p>
          <a:p>
            <a:r>
              <a:rPr lang="en-US" dirty="0"/>
              <a:t>After attaching a DRG, you must add a route for the DRG in the VCN's route table to enable traffic flow</a:t>
            </a:r>
          </a:p>
          <a:p>
            <a:endParaRPr lang="en-US" dirty="0"/>
          </a:p>
          <a:p>
            <a:r>
              <a:rPr lang="en-US" dirty="0"/>
              <a:t>DRG is a standalone object. You must attach it to a VCN. VCN and DRG have n:1 relationship</a:t>
            </a:r>
          </a:p>
        </p:txBody>
      </p:sp>
      <p:sp>
        <p:nvSpPr>
          <p:cNvPr id="2" name="Rectangle 1"/>
          <p:cNvSpPr/>
          <p:nvPr/>
        </p:nvSpPr>
        <p:spPr>
          <a:xfrm>
            <a:off x="7130934" y="3203099"/>
            <a:ext cx="4394474" cy="369332"/>
          </a:xfrm>
          <a:prstGeom prst="rect">
            <a:avLst/>
          </a:prstGeom>
        </p:spPr>
        <p:txBody>
          <a:bodyPr wrap="square">
            <a:spAutoFit/>
          </a:bodyPr>
          <a:lstStyle/>
          <a:p>
            <a:endParaRPr lang="en-US" dirty="0"/>
          </a:p>
        </p:txBody>
      </p:sp>
      <p:sp>
        <p:nvSpPr>
          <p:cNvPr id="43" name="Rectangle 42"/>
          <p:cNvSpPr/>
          <p:nvPr/>
        </p:nvSpPr>
        <p:spPr>
          <a:xfrm>
            <a:off x="1895410" y="3742214"/>
            <a:ext cx="639069" cy="695710"/>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44" name="Rectangle 43"/>
          <p:cNvSpPr/>
          <p:nvPr/>
        </p:nvSpPr>
        <p:spPr>
          <a:xfrm>
            <a:off x="857250" y="2209802"/>
            <a:ext cx="5218325" cy="1987038"/>
          </a:xfrm>
          <a:prstGeom prst="rect">
            <a:avLst/>
          </a:prstGeom>
          <a:noFill/>
          <a:ln w="19050">
            <a:solidFill>
              <a:schemeClr val="accent3"/>
            </a:solidFill>
            <a:prstDash val="sysDash"/>
          </a:ln>
          <a:effectLst/>
        </p:spPr>
        <p:style>
          <a:lnRef idx="1">
            <a:schemeClr val="accent1"/>
          </a:lnRef>
          <a:fillRef idx="3">
            <a:schemeClr val="accent1"/>
          </a:fillRef>
          <a:effectRef idx="2">
            <a:schemeClr val="accent1"/>
          </a:effectRef>
          <a:fontRef idx="minor">
            <a:schemeClr val="lt1"/>
          </a:fontRef>
        </p:style>
        <p:txBody>
          <a:bodyPr anchor="b"/>
          <a:lstStyle/>
          <a:p>
            <a:pPr fontAlgn="auto">
              <a:spcBef>
                <a:spcPts val="0"/>
              </a:spcBef>
              <a:spcAft>
                <a:spcPts val="0"/>
              </a:spcAft>
              <a:defRPr/>
            </a:pPr>
            <a:endParaRPr lang="en-US" sz="1200" dirty="0">
              <a:solidFill>
                <a:schemeClr val="tx1"/>
              </a:solidFill>
              <a:latin typeface="Arial" panose="020B0604020202020204" pitchFamily="34" charset="0"/>
              <a:ea typeface="Calibri" charset="0"/>
              <a:cs typeface="Arial" panose="020B0604020202020204" pitchFamily="34" charset="0"/>
            </a:endParaRPr>
          </a:p>
        </p:txBody>
      </p:sp>
      <p:sp>
        <p:nvSpPr>
          <p:cNvPr id="45" name="Rectangle 44"/>
          <p:cNvSpPr/>
          <p:nvPr/>
        </p:nvSpPr>
        <p:spPr>
          <a:xfrm>
            <a:off x="3948850" y="2771856"/>
            <a:ext cx="1308950" cy="1142347"/>
          </a:xfrm>
          <a:prstGeom prst="rect">
            <a:avLst/>
          </a:prstGeom>
          <a:noFill/>
          <a:ln w="19050">
            <a:solidFill>
              <a:schemeClr val="accent3"/>
            </a:solidFill>
            <a:prstDash val="sysDash"/>
          </a:ln>
          <a:effectLst/>
        </p:spPr>
        <p:style>
          <a:lnRef idx="1">
            <a:schemeClr val="accent1"/>
          </a:lnRef>
          <a:fillRef idx="3">
            <a:schemeClr val="accent1"/>
          </a:fillRef>
          <a:effectRef idx="2">
            <a:schemeClr val="accent1"/>
          </a:effectRef>
          <a:fontRef idx="minor">
            <a:schemeClr val="lt1"/>
          </a:fontRef>
        </p:style>
        <p:txBody>
          <a:bodyPr anchor="b"/>
          <a:lstStyle/>
          <a:p>
            <a:pPr fontAlgn="auto">
              <a:spcBef>
                <a:spcPts val="0"/>
              </a:spcBef>
              <a:spcAft>
                <a:spcPts val="0"/>
              </a:spcAft>
              <a:defRPr/>
            </a:pPr>
            <a:r>
              <a:rPr lang="en-US" sz="1000" dirty="0">
                <a:solidFill>
                  <a:schemeClr val="tx1"/>
                </a:solidFill>
                <a:latin typeface="Arial" panose="020B0604020202020204" pitchFamily="34" charset="0"/>
                <a:ea typeface="Calibri" charset="0"/>
                <a:cs typeface="Arial" panose="020B0604020202020204" pitchFamily="34" charset="0"/>
              </a:rPr>
              <a:t>SUBNET B, 10.0.2.0/24</a:t>
            </a:r>
          </a:p>
        </p:txBody>
      </p:sp>
      <p:sp>
        <p:nvSpPr>
          <p:cNvPr id="46" name="Rectangle 45"/>
          <p:cNvSpPr/>
          <p:nvPr/>
        </p:nvSpPr>
        <p:spPr bwMode="auto">
          <a:xfrm>
            <a:off x="1242375" y="3918858"/>
            <a:ext cx="2125944" cy="253901"/>
          </a:xfrm>
          <a:prstGeom prst="rect">
            <a:avLst/>
          </a:prstGeom>
          <a:solidFill>
            <a:schemeClr val="bg1"/>
          </a:solidFill>
          <a:ln w="28575"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defTabSz="228600" eaLnBrk="1" hangingPunct="1">
              <a:spcBef>
                <a:spcPct val="20000"/>
              </a:spcBef>
              <a:buClr>
                <a:srgbClr val="FF0000"/>
              </a:buClr>
            </a:pPr>
            <a:r>
              <a:rPr lang="en-US" sz="1200" dirty="0">
                <a:latin typeface="Arial" pitchFamily="34" charset="0"/>
              </a:rPr>
              <a:t>VCN, 10.0.0.0/16</a:t>
            </a:r>
          </a:p>
        </p:txBody>
      </p:sp>
      <p:sp>
        <p:nvSpPr>
          <p:cNvPr id="48" name="Rectangle 47"/>
          <p:cNvSpPr/>
          <p:nvPr/>
        </p:nvSpPr>
        <p:spPr>
          <a:xfrm>
            <a:off x="1895410" y="3742214"/>
            <a:ext cx="639069" cy="695710"/>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nvGrpSpPr>
          <p:cNvPr id="54" name="Group 53"/>
          <p:cNvGrpSpPr/>
          <p:nvPr/>
        </p:nvGrpSpPr>
        <p:grpSpPr>
          <a:xfrm>
            <a:off x="5792447" y="3879850"/>
            <a:ext cx="420438" cy="420438"/>
            <a:chOff x="10489255" y="2324746"/>
            <a:chExt cx="669094" cy="669094"/>
          </a:xfrm>
        </p:grpSpPr>
        <p:sp>
          <p:nvSpPr>
            <p:cNvPr id="55" name="Oval 54"/>
            <p:cNvSpPr/>
            <p:nvPr/>
          </p:nvSpPr>
          <p:spPr>
            <a:xfrm>
              <a:off x="10489255" y="2324746"/>
              <a:ext cx="669094" cy="669094"/>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grpSp>
          <p:nvGrpSpPr>
            <p:cNvPr id="56" name="Group 55"/>
            <p:cNvGrpSpPr/>
            <p:nvPr/>
          </p:nvGrpSpPr>
          <p:grpSpPr>
            <a:xfrm>
              <a:off x="10530128" y="2367936"/>
              <a:ext cx="585564" cy="585564"/>
              <a:chOff x="7046913" y="4090988"/>
              <a:chExt cx="327025" cy="327025"/>
            </a:xfrm>
            <a:solidFill>
              <a:schemeClr val="tx1"/>
            </a:solidFill>
          </p:grpSpPr>
          <p:sp>
            <p:nvSpPr>
              <p:cNvPr id="58" name="Freeform 32"/>
              <p:cNvSpPr>
                <a:spLocks noChangeArrowheads="1"/>
              </p:cNvSpPr>
              <p:nvPr/>
            </p:nvSpPr>
            <p:spPr bwMode="auto">
              <a:xfrm>
                <a:off x="7204075" y="4281488"/>
                <a:ext cx="68263" cy="53975"/>
              </a:xfrm>
              <a:custGeom>
                <a:avLst/>
                <a:gdLst>
                  <a:gd name="T0" fmla="*/ 11 w 190"/>
                  <a:gd name="T1" fmla="*/ 0 h 148"/>
                  <a:gd name="T2" fmla="*/ 186 w 190"/>
                  <a:gd name="T3" fmla="*/ 20 h 148"/>
                  <a:gd name="T4" fmla="*/ 189 w 190"/>
                  <a:gd name="T5" fmla="*/ 31 h 148"/>
                  <a:gd name="T6" fmla="*/ 70 w 190"/>
                  <a:gd name="T7" fmla="*/ 147 h 148"/>
                  <a:gd name="T8" fmla="*/ 50 w 190"/>
                  <a:gd name="T9" fmla="*/ 141 h 148"/>
                  <a:gd name="T10" fmla="*/ 48 w 190"/>
                  <a:gd name="T11" fmla="*/ 141 h 148"/>
                  <a:gd name="T12" fmla="*/ 0 w 190"/>
                  <a:gd name="T13" fmla="*/ 17 h 148"/>
                  <a:gd name="T14" fmla="*/ 11 w 190"/>
                  <a:gd name="T15" fmla="*/ 0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48">
                    <a:moveTo>
                      <a:pt x="11" y="0"/>
                    </a:moveTo>
                    <a:lnTo>
                      <a:pt x="186" y="20"/>
                    </a:lnTo>
                    <a:cubicBezTo>
                      <a:pt x="186" y="25"/>
                      <a:pt x="186" y="28"/>
                      <a:pt x="189" y="31"/>
                    </a:cubicBezTo>
                    <a:lnTo>
                      <a:pt x="70" y="147"/>
                    </a:lnTo>
                    <a:cubicBezTo>
                      <a:pt x="65" y="144"/>
                      <a:pt x="59" y="141"/>
                      <a:pt x="50" y="141"/>
                    </a:cubicBezTo>
                    <a:lnTo>
                      <a:pt x="48" y="141"/>
                    </a:lnTo>
                    <a:lnTo>
                      <a:pt x="0" y="17"/>
                    </a:lnTo>
                    <a:cubicBezTo>
                      <a:pt x="2" y="11"/>
                      <a:pt x="8" y="6"/>
                      <a:pt x="11" y="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9" name="Freeform 33"/>
              <p:cNvSpPr>
                <a:spLocks noChangeArrowheads="1"/>
              </p:cNvSpPr>
              <p:nvPr/>
            </p:nvSpPr>
            <p:spPr bwMode="auto">
              <a:xfrm>
                <a:off x="7148513" y="4283075"/>
                <a:ext cx="63500" cy="52388"/>
              </a:xfrm>
              <a:custGeom>
                <a:avLst/>
                <a:gdLst>
                  <a:gd name="T0" fmla="*/ 125 w 176"/>
                  <a:gd name="T1" fmla="*/ 25 h 145"/>
                  <a:gd name="T2" fmla="*/ 175 w 176"/>
                  <a:gd name="T3" fmla="*/ 144 h 145"/>
                  <a:gd name="T4" fmla="*/ 0 w 176"/>
                  <a:gd name="T5" fmla="*/ 20 h 145"/>
                  <a:gd name="T6" fmla="*/ 3 w 176"/>
                  <a:gd name="T7" fmla="*/ 14 h 145"/>
                  <a:gd name="T8" fmla="*/ 85 w 176"/>
                  <a:gd name="T9" fmla="*/ 0 h 145"/>
                  <a:gd name="T10" fmla="*/ 125 w 176"/>
                  <a:gd name="T11" fmla="*/ 25 h 145"/>
                </a:gdLst>
                <a:ahLst/>
                <a:cxnLst>
                  <a:cxn ang="0">
                    <a:pos x="T0" y="T1"/>
                  </a:cxn>
                  <a:cxn ang="0">
                    <a:pos x="T2" y="T3"/>
                  </a:cxn>
                  <a:cxn ang="0">
                    <a:pos x="T4" y="T5"/>
                  </a:cxn>
                  <a:cxn ang="0">
                    <a:pos x="T6" y="T7"/>
                  </a:cxn>
                  <a:cxn ang="0">
                    <a:pos x="T8" y="T9"/>
                  </a:cxn>
                  <a:cxn ang="0">
                    <a:pos x="T10" y="T11"/>
                  </a:cxn>
                </a:cxnLst>
                <a:rect l="0" t="0" r="r" b="b"/>
                <a:pathLst>
                  <a:path w="176" h="145">
                    <a:moveTo>
                      <a:pt x="125" y="25"/>
                    </a:moveTo>
                    <a:cubicBezTo>
                      <a:pt x="127" y="25"/>
                      <a:pt x="175" y="144"/>
                      <a:pt x="175" y="144"/>
                    </a:cubicBezTo>
                    <a:lnTo>
                      <a:pt x="0" y="20"/>
                    </a:lnTo>
                    <a:cubicBezTo>
                      <a:pt x="3" y="20"/>
                      <a:pt x="3" y="17"/>
                      <a:pt x="3" y="14"/>
                    </a:cubicBezTo>
                    <a:lnTo>
                      <a:pt x="85" y="0"/>
                    </a:lnTo>
                    <a:cubicBezTo>
                      <a:pt x="91" y="14"/>
                      <a:pt x="108" y="25"/>
                      <a:pt x="125" y="25"/>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2" name="Freeform 34"/>
              <p:cNvSpPr>
                <a:spLocks noChangeArrowheads="1"/>
              </p:cNvSpPr>
              <p:nvPr/>
            </p:nvSpPr>
            <p:spPr bwMode="auto">
              <a:xfrm>
                <a:off x="7140575" y="4210050"/>
                <a:ext cx="42863" cy="68263"/>
              </a:xfrm>
              <a:custGeom>
                <a:avLst/>
                <a:gdLst>
                  <a:gd name="T0" fmla="*/ 116 w 117"/>
                  <a:gd name="T1" fmla="*/ 149 h 190"/>
                  <a:gd name="T2" fmla="*/ 99 w 117"/>
                  <a:gd name="T3" fmla="*/ 175 h 190"/>
                  <a:gd name="T4" fmla="*/ 17 w 117"/>
                  <a:gd name="T5" fmla="*/ 189 h 190"/>
                  <a:gd name="T6" fmla="*/ 0 w 117"/>
                  <a:gd name="T7" fmla="*/ 172 h 190"/>
                  <a:gd name="T8" fmla="*/ 42 w 117"/>
                  <a:gd name="T9" fmla="*/ 0 h 190"/>
                  <a:gd name="T10" fmla="*/ 45 w 117"/>
                  <a:gd name="T11" fmla="*/ 0 h 190"/>
                  <a:gd name="T12" fmla="*/ 116 w 117"/>
                  <a:gd name="T13" fmla="*/ 149 h 190"/>
                </a:gdLst>
                <a:ahLst/>
                <a:cxnLst>
                  <a:cxn ang="0">
                    <a:pos x="T0" y="T1"/>
                  </a:cxn>
                  <a:cxn ang="0">
                    <a:pos x="T2" y="T3"/>
                  </a:cxn>
                  <a:cxn ang="0">
                    <a:pos x="T4" y="T5"/>
                  </a:cxn>
                  <a:cxn ang="0">
                    <a:pos x="T6" y="T7"/>
                  </a:cxn>
                  <a:cxn ang="0">
                    <a:pos x="T8" y="T9"/>
                  </a:cxn>
                  <a:cxn ang="0">
                    <a:pos x="T10" y="T11"/>
                  </a:cxn>
                  <a:cxn ang="0">
                    <a:pos x="T12" y="T13"/>
                  </a:cxn>
                </a:cxnLst>
                <a:rect l="0" t="0" r="r" b="b"/>
                <a:pathLst>
                  <a:path w="117" h="190">
                    <a:moveTo>
                      <a:pt x="116" y="149"/>
                    </a:moveTo>
                    <a:cubicBezTo>
                      <a:pt x="110" y="155"/>
                      <a:pt x="104" y="166"/>
                      <a:pt x="99" y="175"/>
                    </a:cubicBezTo>
                    <a:lnTo>
                      <a:pt x="17" y="189"/>
                    </a:lnTo>
                    <a:cubicBezTo>
                      <a:pt x="11" y="183"/>
                      <a:pt x="5" y="177"/>
                      <a:pt x="0" y="172"/>
                    </a:cubicBezTo>
                    <a:lnTo>
                      <a:pt x="42" y="0"/>
                    </a:lnTo>
                    <a:cubicBezTo>
                      <a:pt x="45" y="0"/>
                      <a:pt x="45" y="0"/>
                      <a:pt x="45" y="0"/>
                    </a:cubicBezTo>
                    <a:lnTo>
                      <a:pt x="116" y="14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4" name="Freeform 35"/>
              <p:cNvSpPr>
                <a:spLocks noChangeArrowheads="1"/>
              </p:cNvSpPr>
              <p:nvPr/>
            </p:nvSpPr>
            <p:spPr bwMode="auto">
              <a:xfrm>
                <a:off x="7165975" y="4198938"/>
                <a:ext cx="92075" cy="63500"/>
              </a:xfrm>
              <a:custGeom>
                <a:avLst/>
                <a:gdLst>
                  <a:gd name="T0" fmla="*/ 74 w 255"/>
                  <a:gd name="T1" fmla="*/ 169 h 176"/>
                  <a:gd name="T2" fmla="*/ 71 w 255"/>
                  <a:gd name="T3" fmla="*/ 166 h 176"/>
                  <a:gd name="T4" fmla="*/ 0 w 255"/>
                  <a:gd name="T5" fmla="*/ 17 h 176"/>
                  <a:gd name="T6" fmla="*/ 11 w 255"/>
                  <a:gd name="T7" fmla="*/ 0 h 176"/>
                  <a:gd name="T8" fmla="*/ 251 w 255"/>
                  <a:gd name="T9" fmla="*/ 5 h 176"/>
                  <a:gd name="T10" fmla="*/ 254 w 255"/>
                  <a:gd name="T11" fmla="*/ 14 h 176"/>
                  <a:gd name="T12" fmla="*/ 93 w 255"/>
                  <a:gd name="T13" fmla="*/ 175 h 176"/>
                  <a:gd name="T14" fmla="*/ 74 w 255"/>
                  <a:gd name="T15" fmla="*/ 169 h 1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176">
                    <a:moveTo>
                      <a:pt x="74" y="169"/>
                    </a:moveTo>
                    <a:cubicBezTo>
                      <a:pt x="74" y="169"/>
                      <a:pt x="71" y="169"/>
                      <a:pt x="71" y="166"/>
                    </a:cubicBezTo>
                    <a:lnTo>
                      <a:pt x="0" y="17"/>
                    </a:lnTo>
                    <a:cubicBezTo>
                      <a:pt x="6" y="14"/>
                      <a:pt x="9" y="5"/>
                      <a:pt x="11" y="0"/>
                    </a:cubicBezTo>
                    <a:lnTo>
                      <a:pt x="251" y="5"/>
                    </a:lnTo>
                    <a:cubicBezTo>
                      <a:pt x="251" y="8"/>
                      <a:pt x="254" y="11"/>
                      <a:pt x="254" y="14"/>
                    </a:cubicBezTo>
                    <a:lnTo>
                      <a:pt x="93" y="175"/>
                    </a:lnTo>
                    <a:cubicBezTo>
                      <a:pt x="88" y="172"/>
                      <a:pt x="82" y="169"/>
                      <a:pt x="74" y="169"/>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6" name="Freeform 36"/>
              <p:cNvSpPr>
                <a:spLocks noChangeArrowheads="1"/>
              </p:cNvSpPr>
              <p:nvPr/>
            </p:nvSpPr>
            <p:spPr bwMode="auto">
              <a:xfrm>
                <a:off x="7207250" y="4210050"/>
                <a:ext cx="71438" cy="69850"/>
              </a:xfrm>
              <a:custGeom>
                <a:avLst/>
                <a:gdLst>
                  <a:gd name="T0" fmla="*/ 161 w 198"/>
                  <a:gd name="T1" fmla="*/ 0 h 193"/>
                  <a:gd name="T2" fmla="*/ 172 w 198"/>
                  <a:gd name="T3" fmla="*/ 5 h 193"/>
                  <a:gd name="T4" fmla="*/ 197 w 198"/>
                  <a:gd name="T5" fmla="*/ 169 h 193"/>
                  <a:gd name="T6" fmla="*/ 178 w 198"/>
                  <a:gd name="T7" fmla="*/ 192 h 193"/>
                  <a:gd name="T8" fmla="*/ 3 w 198"/>
                  <a:gd name="T9" fmla="*/ 172 h 193"/>
                  <a:gd name="T10" fmla="*/ 0 w 198"/>
                  <a:gd name="T11" fmla="*/ 161 h 193"/>
                  <a:gd name="T12" fmla="*/ 161 w 198"/>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198" h="193">
                    <a:moveTo>
                      <a:pt x="161" y="0"/>
                    </a:moveTo>
                    <a:cubicBezTo>
                      <a:pt x="164" y="3"/>
                      <a:pt x="169" y="5"/>
                      <a:pt x="172" y="5"/>
                    </a:cubicBezTo>
                    <a:lnTo>
                      <a:pt x="197" y="169"/>
                    </a:lnTo>
                    <a:cubicBezTo>
                      <a:pt x="189" y="175"/>
                      <a:pt x="183" y="183"/>
                      <a:pt x="178" y="192"/>
                    </a:cubicBezTo>
                    <a:lnTo>
                      <a:pt x="3" y="172"/>
                    </a:lnTo>
                    <a:cubicBezTo>
                      <a:pt x="3" y="169"/>
                      <a:pt x="3" y="163"/>
                      <a:pt x="0" y="161"/>
                    </a:cubicBezTo>
                    <a:lnTo>
                      <a:pt x="161"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4" name="Freeform 37"/>
              <p:cNvSpPr>
                <a:spLocks noChangeArrowheads="1"/>
              </p:cNvSpPr>
              <p:nvPr/>
            </p:nvSpPr>
            <p:spPr bwMode="auto">
              <a:xfrm>
                <a:off x="7046913" y="4090988"/>
                <a:ext cx="327025" cy="327025"/>
              </a:xfrm>
              <a:custGeom>
                <a:avLst/>
                <a:gdLst>
                  <a:gd name="T0" fmla="*/ 455 w 910"/>
                  <a:gd name="T1" fmla="*/ 0 h 909"/>
                  <a:gd name="T2" fmla="*/ 909 w 910"/>
                  <a:gd name="T3" fmla="*/ 454 h 909"/>
                  <a:gd name="T4" fmla="*/ 455 w 910"/>
                  <a:gd name="T5" fmla="*/ 908 h 909"/>
                  <a:gd name="T6" fmla="*/ 0 w 910"/>
                  <a:gd name="T7" fmla="*/ 454 h 909"/>
                  <a:gd name="T8" fmla="*/ 455 w 910"/>
                  <a:gd name="T9" fmla="*/ 0 h 909"/>
                  <a:gd name="T10" fmla="*/ 669 w 910"/>
                  <a:gd name="T11" fmla="*/ 589 h 909"/>
                  <a:gd name="T12" fmla="*/ 717 w 910"/>
                  <a:gd name="T13" fmla="*/ 542 h 909"/>
                  <a:gd name="T14" fmla="*/ 677 w 910"/>
                  <a:gd name="T15" fmla="*/ 496 h 909"/>
                  <a:gd name="T16" fmla="*/ 652 w 910"/>
                  <a:gd name="T17" fmla="*/ 333 h 909"/>
                  <a:gd name="T18" fmla="*/ 677 w 910"/>
                  <a:gd name="T19" fmla="*/ 293 h 909"/>
                  <a:gd name="T20" fmla="*/ 632 w 910"/>
                  <a:gd name="T21" fmla="*/ 248 h 909"/>
                  <a:gd name="T22" fmla="*/ 590 w 910"/>
                  <a:gd name="T23" fmla="*/ 279 h 909"/>
                  <a:gd name="T24" fmla="*/ 347 w 910"/>
                  <a:gd name="T25" fmla="*/ 273 h 909"/>
                  <a:gd name="T26" fmla="*/ 305 w 910"/>
                  <a:gd name="T27" fmla="*/ 242 h 909"/>
                  <a:gd name="T28" fmla="*/ 260 w 910"/>
                  <a:gd name="T29" fmla="*/ 288 h 909"/>
                  <a:gd name="T30" fmla="*/ 282 w 910"/>
                  <a:gd name="T31" fmla="*/ 327 h 909"/>
                  <a:gd name="T32" fmla="*/ 240 w 910"/>
                  <a:gd name="T33" fmla="*/ 499 h 909"/>
                  <a:gd name="T34" fmla="*/ 198 w 910"/>
                  <a:gd name="T35" fmla="*/ 544 h 909"/>
                  <a:gd name="T36" fmla="*/ 243 w 910"/>
                  <a:gd name="T37" fmla="*/ 589 h 909"/>
                  <a:gd name="T38" fmla="*/ 271 w 910"/>
                  <a:gd name="T39" fmla="*/ 581 h 909"/>
                  <a:gd name="T40" fmla="*/ 449 w 910"/>
                  <a:gd name="T41" fmla="*/ 705 h 909"/>
                  <a:gd name="T42" fmla="*/ 446 w 910"/>
                  <a:gd name="T43" fmla="*/ 719 h 909"/>
                  <a:gd name="T44" fmla="*/ 491 w 910"/>
                  <a:gd name="T45" fmla="*/ 764 h 909"/>
                  <a:gd name="T46" fmla="*/ 536 w 910"/>
                  <a:gd name="T47" fmla="*/ 719 h 909"/>
                  <a:gd name="T48" fmla="*/ 531 w 910"/>
                  <a:gd name="T49" fmla="*/ 700 h 909"/>
                  <a:gd name="T50" fmla="*/ 649 w 910"/>
                  <a:gd name="T51" fmla="*/ 584 h 909"/>
                  <a:gd name="T52" fmla="*/ 669 w 910"/>
                  <a:gd name="T53" fmla="*/ 589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10" h="909">
                    <a:moveTo>
                      <a:pt x="455" y="0"/>
                    </a:moveTo>
                    <a:cubicBezTo>
                      <a:pt x="706" y="0"/>
                      <a:pt x="909" y="203"/>
                      <a:pt x="909" y="454"/>
                    </a:cubicBezTo>
                    <a:cubicBezTo>
                      <a:pt x="909" y="705"/>
                      <a:pt x="707" y="908"/>
                      <a:pt x="455" y="908"/>
                    </a:cubicBezTo>
                    <a:cubicBezTo>
                      <a:pt x="204" y="908"/>
                      <a:pt x="0" y="705"/>
                      <a:pt x="0" y="454"/>
                    </a:cubicBezTo>
                    <a:cubicBezTo>
                      <a:pt x="0" y="203"/>
                      <a:pt x="203" y="0"/>
                      <a:pt x="455" y="0"/>
                    </a:cubicBezTo>
                    <a:close/>
                    <a:moveTo>
                      <a:pt x="669" y="589"/>
                    </a:moveTo>
                    <a:cubicBezTo>
                      <a:pt x="694" y="589"/>
                      <a:pt x="714" y="570"/>
                      <a:pt x="717" y="542"/>
                    </a:cubicBezTo>
                    <a:cubicBezTo>
                      <a:pt x="717" y="519"/>
                      <a:pt x="700" y="499"/>
                      <a:pt x="677" y="496"/>
                    </a:cubicBezTo>
                    <a:lnTo>
                      <a:pt x="652" y="333"/>
                    </a:lnTo>
                    <a:cubicBezTo>
                      <a:pt x="666" y="327"/>
                      <a:pt x="677" y="310"/>
                      <a:pt x="677" y="293"/>
                    </a:cubicBezTo>
                    <a:cubicBezTo>
                      <a:pt x="677" y="268"/>
                      <a:pt x="658" y="248"/>
                      <a:pt x="632" y="248"/>
                    </a:cubicBezTo>
                    <a:cubicBezTo>
                      <a:pt x="613" y="248"/>
                      <a:pt x="596" y="262"/>
                      <a:pt x="590" y="279"/>
                    </a:cubicBezTo>
                    <a:lnTo>
                      <a:pt x="347" y="273"/>
                    </a:lnTo>
                    <a:cubicBezTo>
                      <a:pt x="342" y="256"/>
                      <a:pt x="325" y="242"/>
                      <a:pt x="305" y="242"/>
                    </a:cubicBezTo>
                    <a:cubicBezTo>
                      <a:pt x="280" y="242"/>
                      <a:pt x="260" y="262"/>
                      <a:pt x="260" y="288"/>
                    </a:cubicBezTo>
                    <a:cubicBezTo>
                      <a:pt x="260" y="304"/>
                      <a:pt x="268" y="319"/>
                      <a:pt x="282" y="327"/>
                    </a:cubicBezTo>
                    <a:lnTo>
                      <a:pt x="240" y="499"/>
                    </a:lnTo>
                    <a:cubicBezTo>
                      <a:pt x="217" y="502"/>
                      <a:pt x="198" y="522"/>
                      <a:pt x="198" y="544"/>
                    </a:cubicBezTo>
                    <a:cubicBezTo>
                      <a:pt x="198" y="570"/>
                      <a:pt x="217" y="589"/>
                      <a:pt x="243" y="589"/>
                    </a:cubicBezTo>
                    <a:cubicBezTo>
                      <a:pt x="254" y="589"/>
                      <a:pt x="263" y="587"/>
                      <a:pt x="271" y="581"/>
                    </a:cubicBezTo>
                    <a:lnTo>
                      <a:pt x="449" y="705"/>
                    </a:lnTo>
                    <a:cubicBezTo>
                      <a:pt x="446" y="711"/>
                      <a:pt x="446" y="714"/>
                      <a:pt x="446" y="719"/>
                    </a:cubicBezTo>
                    <a:cubicBezTo>
                      <a:pt x="446" y="745"/>
                      <a:pt x="466" y="764"/>
                      <a:pt x="491" y="764"/>
                    </a:cubicBezTo>
                    <a:cubicBezTo>
                      <a:pt x="517" y="764"/>
                      <a:pt x="536" y="745"/>
                      <a:pt x="536" y="719"/>
                    </a:cubicBezTo>
                    <a:cubicBezTo>
                      <a:pt x="536" y="714"/>
                      <a:pt x="534" y="705"/>
                      <a:pt x="531" y="700"/>
                    </a:cubicBezTo>
                    <a:lnTo>
                      <a:pt x="649" y="584"/>
                    </a:lnTo>
                    <a:cubicBezTo>
                      <a:pt x="655" y="587"/>
                      <a:pt x="661" y="589"/>
                      <a:pt x="669" y="589"/>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sp>
        <p:nvSpPr>
          <p:cNvPr id="80" name="TextBox 79"/>
          <p:cNvSpPr txBox="1"/>
          <p:nvPr/>
        </p:nvSpPr>
        <p:spPr>
          <a:xfrm>
            <a:off x="3768369" y="3906104"/>
            <a:ext cx="1606129" cy="261610"/>
          </a:xfrm>
          <a:prstGeom prst="rect">
            <a:avLst/>
          </a:prstGeom>
          <a:noFill/>
        </p:spPr>
        <p:txBody>
          <a:bodyPr wrap="square" rtlCol="0" anchor="ctr">
            <a:spAutoFit/>
          </a:bodyPr>
          <a:lstStyle/>
          <a:p>
            <a:pPr algn="ctr"/>
            <a:r>
              <a:rPr lang="en-US" sz="1100" dirty="0"/>
              <a:t>Regional Private Subnet</a:t>
            </a:r>
          </a:p>
        </p:txBody>
      </p:sp>
      <p:sp>
        <p:nvSpPr>
          <p:cNvPr id="82" name="Rectangle 81"/>
          <p:cNvSpPr/>
          <p:nvPr/>
        </p:nvSpPr>
        <p:spPr>
          <a:xfrm>
            <a:off x="1895410" y="3742214"/>
            <a:ext cx="639069" cy="695710"/>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8" name="Can 87"/>
          <p:cNvSpPr/>
          <p:nvPr/>
        </p:nvSpPr>
        <p:spPr bwMode="auto">
          <a:xfrm>
            <a:off x="4359886" y="3077809"/>
            <a:ext cx="453575" cy="431949"/>
          </a:xfrm>
          <a:prstGeom prst="can">
            <a:avLst/>
          </a:prstGeom>
          <a:solidFill>
            <a:schemeClr val="bg1">
              <a:lumMod val="65000"/>
            </a:schemeClr>
          </a:solidFill>
          <a:ln w="28575" cap="flat" cmpd="sng" algn="ctr">
            <a:solidFill>
              <a:schemeClr val="bg1">
                <a:lumMod val="50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eaLnBrk="1" hangingPunct="1">
              <a:spcBef>
                <a:spcPct val="20000"/>
              </a:spcBef>
              <a:buClr>
                <a:srgbClr val="FF0000"/>
              </a:buClr>
            </a:pPr>
            <a:endParaRPr lang="en-US">
              <a:latin typeface="Arial" pitchFamily="34" charset="0"/>
            </a:endParaRPr>
          </a:p>
        </p:txBody>
      </p:sp>
      <p:pic>
        <p:nvPicPr>
          <p:cNvPr id="92" name="Picture 91"/>
          <p:cNvPicPr>
            <a:picLocks noChangeAspect="1"/>
          </p:cNvPicPr>
          <p:nvPr/>
        </p:nvPicPr>
        <p:blipFill>
          <a:blip r:embed="rId3"/>
          <a:stretch>
            <a:fillRect/>
          </a:stretch>
        </p:blipFill>
        <p:spPr>
          <a:xfrm>
            <a:off x="4349797" y="2532052"/>
            <a:ext cx="457200" cy="438665"/>
          </a:xfrm>
          <a:prstGeom prst="rect">
            <a:avLst/>
          </a:prstGeom>
        </p:spPr>
      </p:pic>
      <p:cxnSp>
        <p:nvCxnSpPr>
          <p:cNvPr id="85" name="Curved Connector 84"/>
          <p:cNvCxnSpPr>
            <a:stCxn id="88" idx="2"/>
          </p:cNvCxnSpPr>
          <p:nvPr/>
        </p:nvCxnSpPr>
        <p:spPr bwMode="auto">
          <a:xfrm rot="10800000" flipV="1">
            <a:off x="3089762" y="3293783"/>
            <a:ext cx="1270125" cy="2051420"/>
          </a:xfrm>
          <a:prstGeom prst="curvedConnector2">
            <a:avLst/>
          </a:prstGeom>
          <a:noFill/>
          <a:ln w="28575" cap="flat" cmpd="sng" algn="ctr">
            <a:solidFill>
              <a:srgbClr val="92D050"/>
            </a:solidFill>
            <a:prstDash val="solid"/>
            <a:round/>
            <a:headEnd type="triangle"/>
            <a:tailEnd type="triangle"/>
          </a:ln>
          <a:effectLst/>
        </p:spPr>
      </p:cxnSp>
      <p:graphicFrame>
        <p:nvGraphicFramePr>
          <p:cNvPr id="93" name="Table 92"/>
          <p:cNvGraphicFramePr>
            <a:graphicFrameLocks noGrp="1"/>
          </p:cNvGraphicFramePr>
          <p:nvPr>
            <p:extLst>
              <p:ext uri="{D42A27DB-BD31-4B8C-83A1-F6EECF244321}">
                <p14:modId xmlns:p14="http://schemas.microsoft.com/office/powerpoint/2010/main" val="3063091639"/>
              </p:ext>
            </p:extLst>
          </p:nvPr>
        </p:nvGraphicFramePr>
        <p:xfrm>
          <a:off x="1348242" y="2775907"/>
          <a:ext cx="2220057" cy="698892"/>
        </p:xfrm>
        <a:graphic>
          <a:graphicData uri="http://schemas.openxmlformats.org/drawingml/2006/table">
            <a:tbl>
              <a:tblPr firstRow="1" bandRow="1">
                <a:tableStyleId>{7E9639D4-E3E2-4D34-9284-5A2195B3D0D7}</a:tableStyleId>
              </a:tblPr>
              <a:tblGrid>
                <a:gridCol w="1010667">
                  <a:extLst>
                    <a:ext uri="{9D8B030D-6E8A-4147-A177-3AD203B41FA5}">
                      <a16:colId xmlns:a16="http://schemas.microsoft.com/office/drawing/2014/main" val="1530110840"/>
                    </a:ext>
                  </a:extLst>
                </a:gridCol>
                <a:gridCol w="1209390">
                  <a:extLst>
                    <a:ext uri="{9D8B030D-6E8A-4147-A177-3AD203B41FA5}">
                      <a16:colId xmlns:a16="http://schemas.microsoft.com/office/drawing/2014/main" val="2251893874"/>
                    </a:ext>
                  </a:extLst>
                </a:gridCol>
              </a:tblGrid>
              <a:tr h="279242">
                <a:tc>
                  <a:txBody>
                    <a:bodyPr/>
                    <a:lstStyle/>
                    <a:p>
                      <a:r>
                        <a:rPr lang="en-US" sz="1100" b="0" dirty="0"/>
                        <a:t>Destination CIDR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b="0" dirty="0"/>
                        <a:t>Route </a:t>
                      </a:r>
                    </a:p>
                    <a:p>
                      <a:r>
                        <a:rPr lang="en-US" sz="1100" b="0" dirty="0"/>
                        <a:t>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3293157"/>
                  </a:ext>
                </a:extLst>
              </a:tr>
              <a:tr h="272172">
                <a:tc>
                  <a:txBody>
                    <a:bodyPr/>
                    <a:lstStyle/>
                    <a:p>
                      <a:r>
                        <a:rPr lang="en-US" sz="1100" dirty="0"/>
                        <a:t>172.16.0.0/16</a:t>
                      </a:r>
                      <a:endParaRPr lang="en-US" sz="11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b="0" dirty="0"/>
                        <a:t>DRG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6753208"/>
                  </a:ext>
                </a:extLst>
              </a:tr>
            </a:tbl>
          </a:graphicData>
        </a:graphic>
      </p:graphicFrame>
      <p:cxnSp>
        <p:nvCxnSpPr>
          <p:cNvPr id="94" name="Curved Connector 93"/>
          <p:cNvCxnSpPr>
            <a:cxnSpLocks/>
            <a:endCxn id="93" idx="0"/>
          </p:cNvCxnSpPr>
          <p:nvPr/>
        </p:nvCxnSpPr>
        <p:spPr bwMode="auto">
          <a:xfrm rot="10800000" flipV="1">
            <a:off x="2458270" y="2532051"/>
            <a:ext cx="2120128" cy="243856"/>
          </a:xfrm>
          <a:prstGeom prst="curvedConnector2">
            <a:avLst/>
          </a:prstGeom>
          <a:noFill/>
          <a:ln w="9525" cap="flat" cmpd="sng" algn="ctr">
            <a:solidFill>
              <a:schemeClr val="tx1"/>
            </a:solidFill>
            <a:prstDash val="sysDash"/>
            <a:round/>
            <a:headEnd type="none" w="sm" len="sm"/>
            <a:tailEnd type="triangle"/>
          </a:ln>
          <a:effectLst/>
        </p:spPr>
      </p:cxnSp>
      <p:grpSp>
        <p:nvGrpSpPr>
          <p:cNvPr id="144" name="Group 143"/>
          <p:cNvGrpSpPr/>
          <p:nvPr/>
        </p:nvGrpSpPr>
        <p:grpSpPr>
          <a:xfrm>
            <a:off x="2715594" y="4388507"/>
            <a:ext cx="564282" cy="533399"/>
            <a:chOff x="7892330" y="4936935"/>
            <a:chExt cx="564282" cy="533399"/>
          </a:xfrm>
        </p:grpSpPr>
        <p:sp>
          <p:nvSpPr>
            <p:cNvPr id="146" name="Rectangle 145"/>
            <p:cNvSpPr/>
            <p:nvPr/>
          </p:nvSpPr>
          <p:spPr bwMode="auto">
            <a:xfrm>
              <a:off x="7892330" y="4936935"/>
              <a:ext cx="564282" cy="420718"/>
            </a:xfrm>
            <a:prstGeom prst="rect">
              <a:avLst/>
            </a:prstGeom>
            <a:solidFill>
              <a:schemeClr val="bg1"/>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eaLnBrk="1" hangingPunct="1">
                <a:spcBef>
                  <a:spcPct val="20000"/>
                </a:spcBef>
                <a:buClr>
                  <a:srgbClr val="FF0000"/>
                </a:buClr>
              </a:pPr>
              <a:endParaRPr lang="en-US">
                <a:latin typeface="Arial" pitchFamily="34" charset="0"/>
              </a:endParaRPr>
            </a:p>
          </p:txBody>
        </p:sp>
        <p:grpSp>
          <p:nvGrpSpPr>
            <p:cNvPr id="148" name="Group 147"/>
            <p:cNvGrpSpPr/>
            <p:nvPr/>
          </p:nvGrpSpPr>
          <p:grpSpPr>
            <a:xfrm>
              <a:off x="7923212" y="4936935"/>
              <a:ext cx="488082" cy="533399"/>
              <a:chOff x="4448175" y="3117850"/>
              <a:chExt cx="1265238" cy="1382713"/>
            </a:xfrm>
            <a:solidFill>
              <a:schemeClr val="tx1"/>
            </a:solidFill>
          </p:grpSpPr>
          <p:sp>
            <p:nvSpPr>
              <p:cNvPr id="149" name="Freeform 1"/>
              <p:cNvSpPr>
                <a:spLocks noChangeArrowheads="1"/>
              </p:cNvSpPr>
              <p:nvPr/>
            </p:nvSpPr>
            <p:spPr bwMode="auto">
              <a:xfrm>
                <a:off x="5006975" y="3382963"/>
                <a:ext cx="153988" cy="544512"/>
              </a:xfrm>
              <a:custGeom>
                <a:avLst/>
                <a:gdLst>
                  <a:gd name="T0" fmla="*/ 267 w 429"/>
                  <a:gd name="T1" fmla="*/ 369 h 1512"/>
                  <a:gd name="T2" fmla="*/ 428 w 429"/>
                  <a:gd name="T3" fmla="*/ 369 h 1512"/>
                  <a:gd name="T4" fmla="*/ 214 w 429"/>
                  <a:gd name="T5" fmla="*/ 0 h 1512"/>
                  <a:gd name="T6" fmla="*/ 0 w 429"/>
                  <a:gd name="T7" fmla="*/ 369 h 1512"/>
                  <a:gd name="T8" fmla="*/ 161 w 429"/>
                  <a:gd name="T9" fmla="*/ 369 h 1512"/>
                  <a:gd name="T10" fmla="*/ 161 w 429"/>
                  <a:gd name="T11" fmla="*/ 1142 h 1512"/>
                  <a:gd name="T12" fmla="*/ 0 w 429"/>
                  <a:gd name="T13" fmla="*/ 1142 h 1512"/>
                  <a:gd name="T14" fmla="*/ 214 w 429"/>
                  <a:gd name="T15" fmla="*/ 1511 h 1512"/>
                  <a:gd name="T16" fmla="*/ 428 w 429"/>
                  <a:gd name="T17" fmla="*/ 1142 h 1512"/>
                  <a:gd name="T18" fmla="*/ 267 w 429"/>
                  <a:gd name="T19" fmla="*/ 1142 h 1512"/>
                  <a:gd name="T20" fmla="*/ 267 w 429"/>
                  <a:gd name="T21" fmla="*/ 369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9" h="1512">
                    <a:moveTo>
                      <a:pt x="267" y="369"/>
                    </a:moveTo>
                    <a:lnTo>
                      <a:pt x="428" y="369"/>
                    </a:lnTo>
                    <a:lnTo>
                      <a:pt x="214" y="0"/>
                    </a:lnTo>
                    <a:lnTo>
                      <a:pt x="0" y="369"/>
                    </a:lnTo>
                    <a:lnTo>
                      <a:pt x="161" y="369"/>
                    </a:lnTo>
                    <a:lnTo>
                      <a:pt x="161" y="1142"/>
                    </a:lnTo>
                    <a:lnTo>
                      <a:pt x="0" y="1142"/>
                    </a:lnTo>
                    <a:lnTo>
                      <a:pt x="214" y="1511"/>
                    </a:lnTo>
                    <a:lnTo>
                      <a:pt x="428" y="1142"/>
                    </a:lnTo>
                    <a:lnTo>
                      <a:pt x="267" y="1142"/>
                    </a:lnTo>
                    <a:lnTo>
                      <a:pt x="267" y="36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0" name="Freeform 2"/>
              <p:cNvSpPr>
                <a:spLocks noChangeArrowheads="1"/>
              </p:cNvSpPr>
              <p:nvPr/>
            </p:nvSpPr>
            <p:spPr bwMode="auto">
              <a:xfrm>
                <a:off x="4806950" y="3578225"/>
                <a:ext cx="228600" cy="153988"/>
              </a:xfrm>
              <a:custGeom>
                <a:avLst/>
                <a:gdLst>
                  <a:gd name="T0" fmla="*/ 632 w 633"/>
                  <a:gd name="T1" fmla="*/ 214 h 429"/>
                  <a:gd name="T2" fmla="*/ 259 w 633"/>
                  <a:gd name="T3" fmla="*/ 0 h 429"/>
                  <a:gd name="T4" fmla="*/ 259 w 633"/>
                  <a:gd name="T5" fmla="*/ 160 h 429"/>
                  <a:gd name="T6" fmla="*/ 0 w 633"/>
                  <a:gd name="T7" fmla="*/ 160 h 429"/>
                  <a:gd name="T8" fmla="*/ 0 w 633"/>
                  <a:gd name="T9" fmla="*/ 268 h 429"/>
                  <a:gd name="T10" fmla="*/ 259 w 633"/>
                  <a:gd name="T11" fmla="*/ 268 h 429"/>
                  <a:gd name="T12" fmla="*/ 259 w 633"/>
                  <a:gd name="T13" fmla="*/ 428 h 429"/>
                  <a:gd name="T14" fmla="*/ 632 w 633"/>
                  <a:gd name="T15" fmla="*/ 214 h 4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3" h="429">
                    <a:moveTo>
                      <a:pt x="632" y="214"/>
                    </a:moveTo>
                    <a:lnTo>
                      <a:pt x="259" y="0"/>
                    </a:lnTo>
                    <a:lnTo>
                      <a:pt x="259" y="160"/>
                    </a:lnTo>
                    <a:lnTo>
                      <a:pt x="0" y="160"/>
                    </a:lnTo>
                    <a:lnTo>
                      <a:pt x="0" y="268"/>
                    </a:lnTo>
                    <a:lnTo>
                      <a:pt x="259" y="268"/>
                    </a:lnTo>
                    <a:lnTo>
                      <a:pt x="259" y="428"/>
                    </a:lnTo>
                    <a:lnTo>
                      <a:pt x="632" y="21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1" name="Freeform 3"/>
              <p:cNvSpPr>
                <a:spLocks noChangeArrowheads="1"/>
              </p:cNvSpPr>
              <p:nvPr/>
            </p:nvSpPr>
            <p:spPr bwMode="auto">
              <a:xfrm>
                <a:off x="5133975" y="3578225"/>
                <a:ext cx="228600" cy="153988"/>
              </a:xfrm>
              <a:custGeom>
                <a:avLst/>
                <a:gdLst>
                  <a:gd name="T0" fmla="*/ 373 w 633"/>
                  <a:gd name="T1" fmla="*/ 0 h 429"/>
                  <a:gd name="T2" fmla="*/ 0 w 633"/>
                  <a:gd name="T3" fmla="*/ 214 h 429"/>
                  <a:gd name="T4" fmla="*/ 373 w 633"/>
                  <a:gd name="T5" fmla="*/ 428 h 429"/>
                  <a:gd name="T6" fmla="*/ 373 w 633"/>
                  <a:gd name="T7" fmla="*/ 268 h 429"/>
                  <a:gd name="T8" fmla="*/ 632 w 633"/>
                  <a:gd name="T9" fmla="*/ 268 h 429"/>
                  <a:gd name="T10" fmla="*/ 632 w 633"/>
                  <a:gd name="T11" fmla="*/ 160 h 429"/>
                  <a:gd name="T12" fmla="*/ 373 w 633"/>
                  <a:gd name="T13" fmla="*/ 160 h 429"/>
                  <a:gd name="T14" fmla="*/ 373 w 633"/>
                  <a:gd name="T15" fmla="*/ 0 h 4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3" h="429">
                    <a:moveTo>
                      <a:pt x="373" y="0"/>
                    </a:moveTo>
                    <a:lnTo>
                      <a:pt x="0" y="214"/>
                    </a:lnTo>
                    <a:lnTo>
                      <a:pt x="373" y="428"/>
                    </a:lnTo>
                    <a:lnTo>
                      <a:pt x="373" y="268"/>
                    </a:lnTo>
                    <a:lnTo>
                      <a:pt x="632" y="268"/>
                    </a:lnTo>
                    <a:lnTo>
                      <a:pt x="632" y="160"/>
                    </a:lnTo>
                    <a:lnTo>
                      <a:pt x="373" y="160"/>
                    </a:lnTo>
                    <a:lnTo>
                      <a:pt x="373"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2" name="Freeform 4"/>
              <p:cNvSpPr>
                <a:spLocks noChangeArrowheads="1"/>
              </p:cNvSpPr>
              <p:nvPr/>
            </p:nvSpPr>
            <p:spPr bwMode="auto">
              <a:xfrm>
                <a:off x="5048250" y="4208463"/>
                <a:ext cx="57150" cy="46037"/>
              </a:xfrm>
              <a:custGeom>
                <a:avLst/>
                <a:gdLst>
                  <a:gd name="T0" fmla="*/ 131 w 158"/>
                  <a:gd name="T1" fmla="*/ 11 h 130"/>
                  <a:gd name="T2" fmla="*/ 67 w 158"/>
                  <a:gd name="T3" fmla="*/ 0 h 130"/>
                  <a:gd name="T4" fmla="*/ 0 w 158"/>
                  <a:gd name="T5" fmla="*/ 0 h 130"/>
                  <a:gd name="T6" fmla="*/ 0 w 158"/>
                  <a:gd name="T7" fmla="*/ 129 h 130"/>
                  <a:gd name="T8" fmla="*/ 81 w 158"/>
                  <a:gd name="T9" fmla="*/ 129 h 130"/>
                  <a:gd name="T10" fmla="*/ 131 w 158"/>
                  <a:gd name="T11" fmla="*/ 115 h 130"/>
                  <a:gd name="T12" fmla="*/ 157 w 158"/>
                  <a:gd name="T13" fmla="*/ 62 h 130"/>
                  <a:gd name="T14" fmla="*/ 131 w 158"/>
                  <a:gd name="T15" fmla="*/ 11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130">
                    <a:moveTo>
                      <a:pt x="131" y="11"/>
                    </a:moveTo>
                    <a:cubicBezTo>
                      <a:pt x="114" y="0"/>
                      <a:pt x="98" y="0"/>
                      <a:pt x="67" y="0"/>
                    </a:cubicBezTo>
                    <a:lnTo>
                      <a:pt x="0" y="0"/>
                    </a:lnTo>
                    <a:lnTo>
                      <a:pt x="0" y="129"/>
                    </a:lnTo>
                    <a:lnTo>
                      <a:pt x="81" y="129"/>
                    </a:lnTo>
                    <a:cubicBezTo>
                      <a:pt x="93" y="129"/>
                      <a:pt x="114" y="129"/>
                      <a:pt x="131" y="115"/>
                    </a:cubicBezTo>
                    <a:cubicBezTo>
                      <a:pt x="140" y="110"/>
                      <a:pt x="157" y="93"/>
                      <a:pt x="157" y="62"/>
                    </a:cubicBezTo>
                    <a:cubicBezTo>
                      <a:pt x="157" y="31"/>
                      <a:pt x="140" y="17"/>
                      <a:pt x="131" y="11"/>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3" name="Freeform 5"/>
              <p:cNvSpPr>
                <a:spLocks noChangeArrowheads="1"/>
              </p:cNvSpPr>
              <p:nvPr/>
            </p:nvSpPr>
            <p:spPr bwMode="auto">
              <a:xfrm>
                <a:off x="4875213" y="4210050"/>
                <a:ext cx="68262" cy="114300"/>
              </a:xfrm>
              <a:custGeom>
                <a:avLst/>
                <a:gdLst>
                  <a:gd name="T0" fmla="*/ 104 w 190"/>
                  <a:gd name="T1" fmla="*/ 9 h 317"/>
                  <a:gd name="T2" fmla="*/ 0 w 190"/>
                  <a:gd name="T3" fmla="*/ 3 h 317"/>
                  <a:gd name="T4" fmla="*/ 0 w 190"/>
                  <a:gd name="T5" fmla="*/ 316 h 317"/>
                  <a:gd name="T6" fmla="*/ 39 w 190"/>
                  <a:gd name="T7" fmla="*/ 316 h 317"/>
                  <a:gd name="T8" fmla="*/ 146 w 190"/>
                  <a:gd name="T9" fmla="*/ 285 h 317"/>
                  <a:gd name="T10" fmla="*/ 189 w 190"/>
                  <a:gd name="T11" fmla="*/ 153 h 317"/>
                  <a:gd name="T12" fmla="*/ 104 w 190"/>
                  <a:gd name="T13" fmla="*/ 9 h 317"/>
                </a:gdLst>
                <a:ahLst/>
                <a:cxnLst>
                  <a:cxn ang="0">
                    <a:pos x="T0" y="T1"/>
                  </a:cxn>
                  <a:cxn ang="0">
                    <a:pos x="T2" y="T3"/>
                  </a:cxn>
                  <a:cxn ang="0">
                    <a:pos x="T4" y="T5"/>
                  </a:cxn>
                  <a:cxn ang="0">
                    <a:pos x="T6" y="T7"/>
                  </a:cxn>
                  <a:cxn ang="0">
                    <a:pos x="T8" y="T9"/>
                  </a:cxn>
                  <a:cxn ang="0">
                    <a:pos x="T10" y="T11"/>
                  </a:cxn>
                  <a:cxn ang="0">
                    <a:pos x="T12" y="T13"/>
                  </a:cxn>
                </a:cxnLst>
                <a:rect l="0" t="0" r="r" b="b"/>
                <a:pathLst>
                  <a:path w="190" h="317">
                    <a:moveTo>
                      <a:pt x="104" y="9"/>
                    </a:moveTo>
                    <a:cubicBezTo>
                      <a:pt x="84" y="3"/>
                      <a:pt x="56" y="0"/>
                      <a:pt x="0" y="3"/>
                    </a:cubicBezTo>
                    <a:lnTo>
                      <a:pt x="0" y="316"/>
                    </a:lnTo>
                    <a:cubicBezTo>
                      <a:pt x="11" y="316"/>
                      <a:pt x="28" y="316"/>
                      <a:pt x="39" y="316"/>
                    </a:cubicBezTo>
                    <a:cubicBezTo>
                      <a:pt x="82" y="316"/>
                      <a:pt x="117" y="314"/>
                      <a:pt x="146" y="285"/>
                    </a:cubicBezTo>
                    <a:cubicBezTo>
                      <a:pt x="185" y="246"/>
                      <a:pt x="189" y="175"/>
                      <a:pt x="189" y="153"/>
                    </a:cubicBezTo>
                    <a:cubicBezTo>
                      <a:pt x="189" y="85"/>
                      <a:pt x="166" y="26"/>
                      <a:pt x="104" y="9"/>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4" name="Freeform 6"/>
              <p:cNvSpPr>
                <a:spLocks noChangeArrowheads="1"/>
              </p:cNvSpPr>
              <p:nvPr/>
            </p:nvSpPr>
            <p:spPr bwMode="auto">
              <a:xfrm>
                <a:off x="4448175" y="3117850"/>
                <a:ext cx="1265238" cy="1382713"/>
              </a:xfrm>
              <a:custGeom>
                <a:avLst/>
                <a:gdLst>
                  <a:gd name="T0" fmla="*/ 3320 w 3516"/>
                  <a:gd name="T1" fmla="*/ 0 h 3840"/>
                  <a:gd name="T2" fmla="*/ 195 w 3516"/>
                  <a:gd name="T3" fmla="*/ 0 h 3840"/>
                  <a:gd name="T4" fmla="*/ 0 w 3516"/>
                  <a:gd name="T5" fmla="*/ 191 h 3840"/>
                  <a:gd name="T6" fmla="*/ 0 w 3516"/>
                  <a:gd name="T7" fmla="*/ 3644 h 3840"/>
                  <a:gd name="T8" fmla="*/ 195 w 3516"/>
                  <a:gd name="T9" fmla="*/ 3839 h 3840"/>
                  <a:gd name="T10" fmla="*/ 3320 w 3516"/>
                  <a:gd name="T11" fmla="*/ 3839 h 3840"/>
                  <a:gd name="T12" fmla="*/ 3515 w 3516"/>
                  <a:gd name="T13" fmla="*/ 3644 h 3840"/>
                  <a:gd name="T14" fmla="*/ 3515 w 3516"/>
                  <a:gd name="T15" fmla="*/ 191 h 3840"/>
                  <a:gd name="T16" fmla="*/ 3320 w 3516"/>
                  <a:gd name="T17" fmla="*/ 0 h 3840"/>
                  <a:gd name="T18" fmla="*/ 1315 w 3516"/>
                  <a:gd name="T19" fmla="*/ 3421 h 3840"/>
                  <a:gd name="T20" fmla="*/ 1230 w 3516"/>
                  <a:gd name="T21" fmla="*/ 3427 h 3840"/>
                  <a:gd name="T22" fmla="*/ 1083 w 3516"/>
                  <a:gd name="T23" fmla="*/ 3427 h 3840"/>
                  <a:gd name="T24" fmla="*/ 1083 w 3516"/>
                  <a:gd name="T25" fmla="*/ 2961 h 3840"/>
                  <a:gd name="T26" fmla="*/ 1239 w 3516"/>
                  <a:gd name="T27" fmla="*/ 2961 h 3840"/>
                  <a:gd name="T28" fmla="*/ 1399 w 3516"/>
                  <a:gd name="T29" fmla="*/ 3003 h 3840"/>
                  <a:gd name="T30" fmla="*/ 1478 w 3516"/>
                  <a:gd name="T31" fmla="*/ 3187 h 3840"/>
                  <a:gd name="T32" fmla="*/ 1315 w 3516"/>
                  <a:gd name="T33" fmla="*/ 3421 h 3840"/>
                  <a:gd name="T34" fmla="*/ 1805 w 3516"/>
                  <a:gd name="T35" fmla="*/ 3263 h 3840"/>
                  <a:gd name="T36" fmla="*/ 1755 w 3516"/>
                  <a:gd name="T37" fmla="*/ 3238 h 3840"/>
                  <a:gd name="T38" fmla="*/ 1667 w 3516"/>
                  <a:gd name="T39" fmla="*/ 3238 h 3840"/>
                  <a:gd name="T40" fmla="*/ 1667 w 3516"/>
                  <a:gd name="T41" fmla="*/ 3427 h 3840"/>
                  <a:gd name="T42" fmla="*/ 1566 w 3516"/>
                  <a:gd name="T43" fmla="*/ 3427 h 3840"/>
                  <a:gd name="T44" fmla="*/ 1566 w 3516"/>
                  <a:gd name="T45" fmla="*/ 2958 h 3840"/>
                  <a:gd name="T46" fmla="*/ 1744 w 3516"/>
                  <a:gd name="T47" fmla="*/ 2958 h 3840"/>
                  <a:gd name="T48" fmla="*/ 1884 w 3516"/>
                  <a:gd name="T49" fmla="*/ 2989 h 3840"/>
                  <a:gd name="T50" fmla="*/ 1923 w 3516"/>
                  <a:gd name="T51" fmla="*/ 3080 h 3840"/>
                  <a:gd name="T52" fmla="*/ 1824 w 3516"/>
                  <a:gd name="T53" fmla="*/ 3195 h 3840"/>
                  <a:gd name="T54" fmla="*/ 1909 w 3516"/>
                  <a:gd name="T55" fmla="*/ 3302 h 3840"/>
                  <a:gd name="T56" fmla="*/ 1923 w 3516"/>
                  <a:gd name="T57" fmla="*/ 3393 h 3840"/>
                  <a:gd name="T58" fmla="*/ 1937 w 3516"/>
                  <a:gd name="T59" fmla="*/ 3427 h 3840"/>
                  <a:gd name="T60" fmla="*/ 1830 w 3516"/>
                  <a:gd name="T61" fmla="*/ 3427 h 3840"/>
                  <a:gd name="T62" fmla="*/ 1805 w 3516"/>
                  <a:gd name="T63" fmla="*/ 3263 h 3840"/>
                  <a:gd name="T64" fmla="*/ 2135 w 3516"/>
                  <a:gd name="T65" fmla="*/ 3322 h 3840"/>
                  <a:gd name="T66" fmla="*/ 2245 w 3516"/>
                  <a:gd name="T67" fmla="*/ 3362 h 3840"/>
                  <a:gd name="T68" fmla="*/ 2321 w 3516"/>
                  <a:gd name="T69" fmla="*/ 3353 h 3840"/>
                  <a:gd name="T70" fmla="*/ 2321 w 3516"/>
                  <a:gd name="T71" fmla="*/ 3254 h 3840"/>
                  <a:gd name="T72" fmla="*/ 2231 w 3516"/>
                  <a:gd name="T73" fmla="*/ 3254 h 3840"/>
                  <a:gd name="T74" fmla="*/ 2231 w 3516"/>
                  <a:gd name="T75" fmla="*/ 3178 h 3840"/>
                  <a:gd name="T76" fmla="*/ 2423 w 3516"/>
                  <a:gd name="T77" fmla="*/ 3178 h 3840"/>
                  <a:gd name="T78" fmla="*/ 2423 w 3516"/>
                  <a:gd name="T79" fmla="*/ 3412 h 3840"/>
                  <a:gd name="T80" fmla="*/ 2253 w 3516"/>
                  <a:gd name="T81" fmla="*/ 3438 h 3840"/>
                  <a:gd name="T82" fmla="*/ 2056 w 3516"/>
                  <a:gd name="T83" fmla="*/ 3376 h 3840"/>
                  <a:gd name="T84" fmla="*/ 1994 w 3516"/>
                  <a:gd name="T85" fmla="*/ 3201 h 3840"/>
                  <a:gd name="T86" fmla="*/ 2239 w 3516"/>
                  <a:gd name="T87" fmla="*/ 2947 h 3840"/>
                  <a:gd name="T88" fmla="*/ 2397 w 3516"/>
                  <a:gd name="T89" fmla="*/ 3006 h 3840"/>
                  <a:gd name="T90" fmla="*/ 2431 w 3516"/>
                  <a:gd name="T91" fmla="*/ 3105 h 3840"/>
                  <a:gd name="T92" fmla="*/ 2327 w 3516"/>
                  <a:gd name="T93" fmla="*/ 3105 h 3840"/>
                  <a:gd name="T94" fmla="*/ 2313 w 3516"/>
                  <a:gd name="T95" fmla="*/ 3057 h 3840"/>
                  <a:gd name="T96" fmla="*/ 2234 w 3516"/>
                  <a:gd name="T97" fmla="*/ 3020 h 3840"/>
                  <a:gd name="T98" fmla="*/ 2098 w 3516"/>
                  <a:gd name="T99" fmla="*/ 3198 h 3840"/>
                  <a:gd name="T100" fmla="*/ 2135 w 3516"/>
                  <a:gd name="T101" fmla="*/ 3322 h 3840"/>
                  <a:gd name="T102" fmla="*/ 1758 w 3516"/>
                  <a:gd name="T103" fmla="*/ 2524 h 3840"/>
                  <a:gd name="T104" fmla="*/ 728 w 3516"/>
                  <a:gd name="T105" fmla="*/ 1495 h 3840"/>
                  <a:gd name="T106" fmla="*/ 1758 w 3516"/>
                  <a:gd name="T107" fmla="*/ 465 h 3840"/>
                  <a:gd name="T108" fmla="*/ 2787 w 3516"/>
                  <a:gd name="T109" fmla="*/ 1495 h 3840"/>
                  <a:gd name="T110" fmla="*/ 1758 w 3516"/>
                  <a:gd name="T111" fmla="*/ 2524 h 3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16" h="3840">
                    <a:moveTo>
                      <a:pt x="3320" y="0"/>
                    </a:moveTo>
                    <a:lnTo>
                      <a:pt x="195" y="0"/>
                    </a:lnTo>
                    <a:cubicBezTo>
                      <a:pt x="87" y="0"/>
                      <a:pt x="0" y="84"/>
                      <a:pt x="0" y="191"/>
                    </a:cubicBezTo>
                    <a:lnTo>
                      <a:pt x="0" y="3644"/>
                    </a:lnTo>
                    <a:cubicBezTo>
                      <a:pt x="0" y="3751"/>
                      <a:pt x="87" y="3839"/>
                      <a:pt x="195" y="3839"/>
                    </a:cubicBezTo>
                    <a:lnTo>
                      <a:pt x="3320" y="3839"/>
                    </a:lnTo>
                    <a:cubicBezTo>
                      <a:pt x="3427" y="3839"/>
                      <a:pt x="3515" y="3751"/>
                      <a:pt x="3515" y="3644"/>
                    </a:cubicBezTo>
                    <a:lnTo>
                      <a:pt x="3515" y="191"/>
                    </a:lnTo>
                    <a:cubicBezTo>
                      <a:pt x="3515" y="84"/>
                      <a:pt x="3427" y="0"/>
                      <a:pt x="3320" y="0"/>
                    </a:cubicBezTo>
                    <a:close/>
                    <a:moveTo>
                      <a:pt x="1315" y="3421"/>
                    </a:moveTo>
                    <a:cubicBezTo>
                      <a:pt x="1298" y="3424"/>
                      <a:pt x="1278" y="3427"/>
                      <a:pt x="1230" y="3427"/>
                    </a:cubicBezTo>
                    <a:lnTo>
                      <a:pt x="1083" y="3427"/>
                    </a:lnTo>
                    <a:lnTo>
                      <a:pt x="1083" y="2961"/>
                    </a:lnTo>
                    <a:lnTo>
                      <a:pt x="1239" y="2961"/>
                    </a:lnTo>
                    <a:cubicBezTo>
                      <a:pt x="1264" y="2961"/>
                      <a:pt x="1343" y="2961"/>
                      <a:pt x="1399" y="3003"/>
                    </a:cubicBezTo>
                    <a:cubicBezTo>
                      <a:pt x="1459" y="3046"/>
                      <a:pt x="1478" y="3119"/>
                      <a:pt x="1478" y="3187"/>
                    </a:cubicBezTo>
                    <a:cubicBezTo>
                      <a:pt x="1481" y="3331"/>
                      <a:pt x="1405" y="3404"/>
                      <a:pt x="1315" y="3421"/>
                    </a:cubicBezTo>
                    <a:close/>
                    <a:moveTo>
                      <a:pt x="1805" y="3263"/>
                    </a:moveTo>
                    <a:cubicBezTo>
                      <a:pt x="1796" y="3238"/>
                      <a:pt x="1772" y="3238"/>
                      <a:pt x="1755" y="3238"/>
                    </a:cubicBezTo>
                    <a:lnTo>
                      <a:pt x="1667" y="3238"/>
                    </a:lnTo>
                    <a:lnTo>
                      <a:pt x="1667" y="3427"/>
                    </a:lnTo>
                    <a:lnTo>
                      <a:pt x="1566" y="3427"/>
                    </a:lnTo>
                    <a:lnTo>
                      <a:pt x="1566" y="2958"/>
                    </a:lnTo>
                    <a:lnTo>
                      <a:pt x="1744" y="2958"/>
                    </a:lnTo>
                    <a:cubicBezTo>
                      <a:pt x="1793" y="2958"/>
                      <a:pt x="1847" y="2958"/>
                      <a:pt x="1884" y="2989"/>
                    </a:cubicBezTo>
                    <a:cubicBezTo>
                      <a:pt x="1912" y="3015"/>
                      <a:pt x="1923" y="3049"/>
                      <a:pt x="1923" y="3080"/>
                    </a:cubicBezTo>
                    <a:cubicBezTo>
                      <a:pt x="1923" y="3167"/>
                      <a:pt x="1847" y="3187"/>
                      <a:pt x="1824" y="3195"/>
                    </a:cubicBezTo>
                    <a:cubicBezTo>
                      <a:pt x="1895" y="3201"/>
                      <a:pt x="1901" y="3240"/>
                      <a:pt x="1909" y="3302"/>
                    </a:cubicBezTo>
                    <a:cubicBezTo>
                      <a:pt x="1918" y="3356"/>
                      <a:pt x="1920" y="3379"/>
                      <a:pt x="1923" y="3393"/>
                    </a:cubicBezTo>
                    <a:cubicBezTo>
                      <a:pt x="1929" y="3412"/>
                      <a:pt x="1932" y="3418"/>
                      <a:pt x="1937" y="3427"/>
                    </a:cubicBezTo>
                    <a:lnTo>
                      <a:pt x="1830" y="3427"/>
                    </a:lnTo>
                    <a:cubicBezTo>
                      <a:pt x="1824" y="3401"/>
                      <a:pt x="1810" y="3283"/>
                      <a:pt x="1805" y="3263"/>
                    </a:cubicBezTo>
                    <a:close/>
                    <a:moveTo>
                      <a:pt x="2135" y="3322"/>
                    </a:moveTo>
                    <a:cubicBezTo>
                      <a:pt x="2157" y="3348"/>
                      <a:pt x="2188" y="3362"/>
                      <a:pt x="2245" y="3362"/>
                    </a:cubicBezTo>
                    <a:cubicBezTo>
                      <a:pt x="2293" y="3362"/>
                      <a:pt x="2310" y="3356"/>
                      <a:pt x="2321" y="3353"/>
                    </a:cubicBezTo>
                    <a:lnTo>
                      <a:pt x="2321" y="3254"/>
                    </a:lnTo>
                    <a:lnTo>
                      <a:pt x="2231" y="3254"/>
                    </a:lnTo>
                    <a:lnTo>
                      <a:pt x="2231" y="3178"/>
                    </a:lnTo>
                    <a:lnTo>
                      <a:pt x="2423" y="3178"/>
                    </a:lnTo>
                    <a:lnTo>
                      <a:pt x="2423" y="3412"/>
                    </a:lnTo>
                    <a:cubicBezTo>
                      <a:pt x="2394" y="3421"/>
                      <a:pt x="2346" y="3438"/>
                      <a:pt x="2253" y="3438"/>
                    </a:cubicBezTo>
                    <a:cubicBezTo>
                      <a:pt x="2146" y="3438"/>
                      <a:pt x="2093" y="3412"/>
                      <a:pt x="2056" y="3376"/>
                    </a:cubicBezTo>
                    <a:cubicBezTo>
                      <a:pt x="2002" y="3325"/>
                      <a:pt x="1994" y="3252"/>
                      <a:pt x="1994" y="3201"/>
                    </a:cubicBezTo>
                    <a:cubicBezTo>
                      <a:pt x="1994" y="3034"/>
                      <a:pt x="2098" y="2947"/>
                      <a:pt x="2239" y="2947"/>
                    </a:cubicBezTo>
                    <a:cubicBezTo>
                      <a:pt x="2299" y="2947"/>
                      <a:pt x="2361" y="2964"/>
                      <a:pt x="2397" y="3006"/>
                    </a:cubicBezTo>
                    <a:cubicBezTo>
                      <a:pt x="2428" y="3043"/>
                      <a:pt x="2431" y="3080"/>
                      <a:pt x="2431" y="3105"/>
                    </a:cubicBezTo>
                    <a:lnTo>
                      <a:pt x="2327" y="3105"/>
                    </a:lnTo>
                    <a:cubicBezTo>
                      <a:pt x="2327" y="3094"/>
                      <a:pt x="2327" y="3077"/>
                      <a:pt x="2313" y="3057"/>
                    </a:cubicBezTo>
                    <a:cubicBezTo>
                      <a:pt x="2293" y="3026"/>
                      <a:pt x="2256" y="3020"/>
                      <a:pt x="2234" y="3020"/>
                    </a:cubicBezTo>
                    <a:cubicBezTo>
                      <a:pt x="2121" y="3020"/>
                      <a:pt x="2098" y="3128"/>
                      <a:pt x="2098" y="3198"/>
                    </a:cubicBezTo>
                    <a:cubicBezTo>
                      <a:pt x="2098" y="3229"/>
                      <a:pt x="2101" y="3286"/>
                      <a:pt x="2135" y="3322"/>
                    </a:cubicBezTo>
                    <a:close/>
                    <a:moveTo>
                      <a:pt x="1758" y="2524"/>
                    </a:moveTo>
                    <a:cubicBezTo>
                      <a:pt x="1191" y="2524"/>
                      <a:pt x="728" y="2064"/>
                      <a:pt x="728" y="1495"/>
                    </a:cubicBezTo>
                    <a:cubicBezTo>
                      <a:pt x="728" y="928"/>
                      <a:pt x="1188" y="465"/>
                      <a:pt x="1758" y="465"/>
                    </a:cubicBezTo>
                    <a:cubicBezTo>
                      <a:pt x="2324" y="465"/>
                      <a:pt x="2787" y="925"/>
                      <a:pt x="2787" y="1495"/>
                    </a:cubicBezTo>
                    <a:cubicBezTo>
                      <a:pt x="2787" y="2061"/>
                      <a:pt x="2324" y="2524"/>
                      <a:pt x="1758" y="2524"/>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grpSp>
        <p:nvGrpSpPr>
          <p:cNvPr id="6" name="Group 5">
            <a:extLst>
              <a:ext uri="{FF2B5EF4-FFF2-40B4-BE49-F238E27FC236}">
                <a16:creationId xmlns:a16="http://schemas.microsoft.com/office/drawing/2014/main" id="{5D94D79F-2FD3-5143-BF06-8AF4ED2576AF}"/>
              </a:ext>
            </a:extLst>
          </p:cNvPr>
          <p:cNvGrpSpPr/>
          <p:nvPr/>
        </p:nvGrpSpPr>
        <p:grpSpPr>
          <a:xfrm>
            <a:off x="609601" y="5215141"/>
            <a:ext cx="6155537" cy="1118346"/>
            <a:chOff x="609601" y="5215141"/>
            <a:chExt cx="6155537" cy="1118346"/>
          </a:xfrm>
        </p:grpSpPr>
        <p:sp>
          <p:nvSpPr>
            <p:cNvPr id="47" name="Rectangle 46"/>
            <p:cNvSpPr/>
            <p:nvPr/>
          </p:nvSpPr>
          <p:spPr>
            <a:xfrm>
              <a:off x="609601" y="5233295"/>
              <a:ext cx="6155537" cy="1100192"/>
            </a:xfrm>
            <a:prstGeom prst="rect">
              <a:avLst/>
            </a:prstGeom>
            <a:solidFill>
              <a:schemeClr val="bg1"/>
            </a:solidFill>
            <a:ln w="28575">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t"/>
            <a:lstStyle/>
            <a:p>
              <a:pPr algn="r">
                <a:lnSpc>
                  <a:spcPct val="90000"/>
                </a:lnSpc>
                <a:spcBef>
                  <a:spcPts val="600"/>
                </a:spcBef>
              </a:pPr>
              <a:endParaRPr lang="en-US" sz="1200" dirty="0">
                <a:solidFill>
                  <a:schemeClr val="tx1"/>
                </a:solidFill>
              </a:endParaRPr>
            </a:p>
            <a:p>
              <a:pPr algn="r">
                <a:lnSpc>
                  <a:spcPct val="90000"/>
                </a:lnSpc>
                <a:spcBef>
                  <a:spcPts val="600"/>
                </a:spcBef>
              </a:pPr>
              <a:r>
                <a:rPr lang="en-US" sz="1200" dirty="0">
                  <a:solidFill>
                    <a:schemeClr val="tx1"/>
                  </a:solidFill>
                </a:rPr>
                <a:t>CUSTOMER DATA CENTER</a:t>
              </a:r>
            </a:p>
          </p:txBody>
        </p:sp>
        <p:grpSp>
          <p:nvGrpSpPr>
            <p:cNvPr id="60" name="Group 59"/>
            <p:cNvGrpSpPr/>
            <p:nvPr/>
          </p:nvGrpSpPr>
          <p:grpSpPr>
            <a:xfrm>
              <a:off x="2812786" y="5351606"/>
              <a:ext cx="553948" cy="388711"/>
              <a:chOff x="2615706" y="4270162"/>
              <a:chExt cx="553948" cy="388711"/>
            </a:xfrm>
          </p:grpSpPr>
          <p:sp>
            <p:nvSpPr>
              <p:cNvPr id="105" name="Freeform 15"/>
              <p:cNvSpPr>
                <a:spLocks noChangeArrowheads="1"/>
              </p:cNvSpPr>
              <p:nvPr/>
            </p:nvSpPr>
            <p:spPr bwMode="auto">
              <a:xfrm>
                <a:off x="2801259" y="4404247"/>
                <a:ext cx="368395" cy="117833"/>
              </a:xfrm>
              <a:custGeom>
                <a:avLst/>
                <a:gdLst>
                  <a:gd name="T0" fmla="*/ 70 w 1198"/>
                  <a:gd name="T1" fmla="*/ 4 h 383"/>
                  <a:gd name="T2" fmla="*/ 62 w 1198"/>
                  <a:gd name="T3" fmla="*/ 58 h 383"/>
                  <a:gd name="T4" fmla="*/ 74 w 1198"/>
                  <a:gd name="T5" fmla="*/ 125 h 383"/>
                  <a:gd name="T6" fmla="*/ 66 w 1198"/>
                  <a:gd name="T7" fmla="*/ 183 h 383"/>
                  <a:gd name="T8" fmla="*/ 20 w 1198"/>
                  <a:gd name="T9" fmla="*/ 254 h 383"/>
                  <a:gd name="T10" fmla="*/ 0 w 1198"/>
                  <a:gd name="T11" fmla="*/ 308 h 383"/>
                  <a:gd name="T12" fmla="*/ 12 w 1198"/>
                  <a:gd name="T13" fmla="*/ 312 h 383"/>
                  <a:gd name="T14" fmla="*/ 66 w 1198"/>
                  <a:gd name="T15" fmla="*/ 328 h 383"/>
                  <a:gd name="T16" fmla="*/ 149 w 1198"/>
                  <a:gd name="T17" fmla="*/ 353 h 383"/>
                  <a:gd name="T18" fmla="*/ 174 w 1198"/>
                  <a:gd name="T19" fmla="*/ 362 h 383"/>
                  <a:gd name="T20" fmla="*/ 208 w 1198"/>
                  <a:gd name="T21" fmla="*/ 382 h 383"/>
                  <a:gd name="T22" fmla="*/ 1197 w 1198"/>
                  <a:gd name="T23" fmla="*/ 382 h 383"/>
                  <a:gd name="T24" fmla="*/ 1197 w 1198"/>
                  <a:gd name="T25" fmla="*/ 0 h 383"/>
                  <a:gd name="T26" fmla="*/ 70 w 1198"/>
                  <a:gd name="T27" fmla="*/ 0 h 383"/>
                  <a:gd name="T28" fmla="*/ 70 w 1198"/>
                  <a:gd name="T29" fmla="*/ 4 h 383"/>
                  <a:gd name="T30" fmla="*/ 1010 w 1198"/>
                  <a:gd name="T31" fmla="*/ 258 h 383"/>
                  <a:gd name="T32" fmla="*/ 948 w 1198"/>
                  <a:gd name="T33" fmla="*/ 195 h 383"/>
                  <a:gd name="T34" fmla="*/ 1010 w 1198"/>
                  <a:gd name="T35" fmla="*/ 133 h 383"/>
                  <a:gd name="T36" fmla="*/ 1072 w 1198"/>
                  <a:gd name="T37" fmla="*/ 195 h 383"/>
                  <a:gd name="T38" fmla="*/ 1010 w 1198"/>
                  <a:gd name="T39" fmla="*/ 258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8" h="383">
                    <a:moveTo>
                      <a:pt x="70" y="4"/>
                    </a:moveTo>
                    <a:cubicBezTo>
                      <a:pt x="70" y="21"/>
                      <a:pt x="66" y="42"/>
                      <a:pt x="62" y="58"/>
                    </a:cubicBezTo>
                    <a:cubicBezTo>
                      <a:pt x="74" y="79"/>
                      <a:pt x="79" y="104"/>
                      <a:pt x="74" y="125"/>
                    </a:cubicBezTo>
                    <a:lnTo>
                      <a:pt x="66" y="183"/>
                    </a:lnTo>
                    <a:cubicBezTo>
                      <a:pt x="62" y="212"/>
                      <a:pt x="45" y="237"/>
                      <a:pt x="20" y="254"/>
                    </a:cubicBezTo>
                    <a:cubicBezTo>
                      <a:pt x="16" y="270"/>
                      <a:pt x="8" y="291"/>
                      <a:pt x="0" y="308"/>
                    </a:cubicBezTo>
                    <a:lnTo>
                      <a:pt x="12" y="312"/>
                    </a:lnTo>
                    <a:cubicBezTo>
                      <a:pt x="29" y="316"/>
                      <a:pt x="45" y="320"/>
                      <a:pt x="66" y="328"/>
                    </a:cubicBezTo>
                    <a:cubicBezTo>
                      <a:pt x="99" y="337"/>
                      <a:pt x="129" y="345"/>
                      <a:pt x="149" y="353"/>
                    </a:cubicBezTo>
                    <a:lnTo>
                      <a:pt x="174" y="362"/>
                    </a:lnTo>
                    <a:cubicBezTo>
                      <a:pt x="187" y="370"/>
                      <a:pt x="199" y="374"/>
                      <a:pt x="208" y="382"/>
                    </a:cubicBezTo>
                    <a:lnTo>
                      <a:pt x="1197" y="382"/>
                    </a:lnTo>
                    <a:lnTo>
                      <a:pt x="1197" y="0"/>
                    </a:lnTo>
                    <a:lnTo>
                      <a:pt x="70" y="0"/>
                    </a:lnTo>
                    <a:lnTo>
                      <a:pt x="70" y="4"/>
                    </a:lnTo>
                    <a:close/>
                    <a:moveTo>
                      <a:pt x="1010" y="258"/>
                    </a:moveTo>
                    <a:cubicBezTo>
                      <a:pt x="977" y="258"/>
                      <a:pt x="948" y="229"/>
                      <a:pt x="948" y="195"/>
                    </a:cubicBezTo>
                    <a:cubicBezTo>
                      <a:pt x="948" y="162"/>
                      <a:pt x="977" y="133"/>
                      <a:pt x="1010" y="133"/>
                    </a:cubicBezTo>
                    <a:cubicBezTo>
                      <a:pt x="1043" y="133"/>
                      <a:pt x="1072" y="162"/>
                      <a:pt x="1072" y="195"/>
                    </a:cubicBezTo>
                    <a:cubicBezTo>
                      <a:pt x="1072" y="229"/>
                      <a:pt x="1043" y="258"/>
                      <a:pt x="1010" y="258"/>
                    </a:cubicBez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6" name="Freeform 16"/>
              <p:cNvSpPr>
                <a:spLocks noChangeArrowheads="1"/>
              </p:cNvSpPr>
              <p:nvPr/>
            </p:nvSpPr>
            <p:spPr bwMode="auto">
              <a:xfrm>
                <a:off x="2882522" y="4541041"/>
                <a:ext cx="287132" cy="117832"/>
              </a:xfrm>
              <a:custGeom>
                <a:avLst/>
                <a:gdLst>
                  <a:gd name="T0" fmla="*/ 0 w 936"/>
                  <a:gd name="T1" fmla="*/ 0 h 383"/>
                  <a:gd name="T2" fmla="*/ 2 w 936"/>
                  <a:gd name="T3" fmla="*/ 4 h 383"/>
                  <a:gd name="T4" fmla="*/ 0 w 936"/>
                  <a:gd name="T5" fmla="*/ 4 h 383"/>
                  <a:gd name="T6" fmla="*/ 0 w 936"/>
                  <a:gd name="T7" fmla="*/ 0 h 383"/>
                  <a:gd name="T8" fmla="*/ 37 w 936"/>
                  <a:gd name="T9" fmla="*/ 125 h 383"/>
                  <a:gd name="T10" fmla="*/ 37 w 936"/>
                  <a:gd name="T11" fmla="*/ 382 h 383"/>
                  <a:gd name="T12" fmla="*/ 873 w 936"/>
                  <a:gd name="T13" fmla="*/ 382 h 383"/>
                  <a:gd name="T14" fmla="*/ 935 w 936"/>
                  <a:gd name="T15" fmla="*/ 320 h 383"/>
                  <a:gd name="T16" fmla="*/ 935 w 936"/>
                  <a:gd name="T17" fmla="*/ 4 h 383"/>
                  <a:gd name="T18" fmla="*/ 2 w 936"/>
                  <a:gd name="T19" fmla="*/ 4 h 383"/>
                  <a:gd name="T20" fmla="*/ 37 w 936"/>
                  <a:gd name="T21" fmla="*/ 125 h 383"/>
                  <a:gd name="T22" fmla="*/ 740 w 936"/>
                  <a:gd name="T23" fmla="*/ 253 h 383"/>
                  <a:gd name="T24" fmla="*/ 678 w 936"/>
                  <a:gd name="T25" fmla="*/ 191 h 383"/>
                  <a:gd name="T26" fmla="*/ 740 w 936"/>
                  <a:gd name="T27" fmla="*/ 129 h 383"/>
                  <a:gd name="T28" fmla="*/ 802 w 936"/>
                  <a:gd name="T29" fmla="*/ 191 h 383"/>
                  <a:gd name="T30" fmla="*/ 740 w 936"/>
                  <a:gd name="T31" fmla="*/ 253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6" h="383">
                    <a:moveTo>
                      <a:pt x="0" y="0"/>
                    </a:moveTo>
                    <a:cubicBezTo>
                      <a:pt x="1" y="1"/>
                      <a:pt x="1" y="3"/>
                      <a:pt x="2" y="4"/>
                    </a:cubicBezTo>
                    <a:lnTo>
                      <a:pt x="0" y="4"/>
                    </a:lnTo>
                    <a:lnTo>
                      <a:pt x="0" y="0"/>
                    </a:lnTo>
                    <a:close/>
                    <a:moveTo>
                      <a:pt x="37" y="125"/>
                    </a:moveTo>
                    <a:lnTo>
                      <a:pt x="37" y="382"/>
                    </a:lnTo>
                    <a:lnTo>
                      <a:pt x="873" y="382"/>
                    </a:lnTo>
                    <a:cubicBezTo>
                      <a:pt x="910" y="382"/>
                      <a:pt x="935" y="353"/>
                      <a:pt x="935" y="320"/>
                    </a:cubicBezTo>
                    <a:lnTo>
                      <a:pt x="935" y="4"/>
                    </a:lnTo>
                    <a:lnTo>
                      <a:pt x="2" y="4"/>
                    </a:lnTo>
                    <a:cubicBezTo>
                      <a:pt x="22" y="40"/>
                      <a:pt x="37" y="80"/>
                      <a:pt x="37" y="125"/>
                    </a:cubicBezTo>
                    <a:close/>
                    <a:moveTo>
                      <a:pt x="740" y="253"/>
                    </a:moveTo>
                    <a:cubicBezTo>
                      <a:pt x="707" y="253"/>
                      <a:pt x="678" y="224"/>
                      <a:pt x="678" y="191"/>
                    </a:cubicBezTo>
                    <a:cubicBezTo>
                      <a:pt x="678" y="158"/>
                      <a:pt x="707" y="129"/>
                      <a:pt x="740" y="129"/>
                    </a:cubicBezTo>
                    <a:cubicBezTo>
                      <a:pt x="773" y="129"/>
                      <a:pt x="802" y="158"/>
                      <a:pt x="802" y="191"/>
                    </a:cubicBezTo>
                    <a:cubicBezTo>
                      <a:pt x="802" y="228"/>
                      <a:pt x="773" y="253"/>
                      <a:pt x="740" y="253"/>
                    </a:cubicBez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4" name="Freeform 17"/>
              <p:cNvSpPr>
                <a:spLocks noChangeArrowheads="1"/>
              </p:cNvSpPr>
              <p:nvPr/>
            </p:nvSpPr>
            <p:spPr bwMode="auto">
              <a:xfrm>
                <a:off x="2776879" y="4270162"/>
                <a:ext cx="392775" cy="116478"/>
              </a:xfrm>
              <a:custGeom>
                <a:avLst/>
                <a:gdLst>
                  <a:gd name="T0" fmla="*/ 1214 w 1277"/>
                  <a:gd name="T1" fmla="*/ 0 h 379"/>
                  <a:gd name="T2" fmla="*/ 62 w 1277"/>
                  <a:gd name="T3" fmla="*/ 0 h 379"/>
                  <a:gd name="T4" fmla="*/ 0 w 1277"/>
                  <a:gd name="T5" fmla="*/ 62 h 379"/>
                  <a:gd name="T6" fmla="*/ 0 w 1277"/>
                  <a:gd name="T7" fmla="*/ 207 h 379"/>
                  <a:gd name="T8" fmla="*/ 141 w 1277"/>
                  <a:gd name="T9" fmla="*/ 378 h 379"/>
                  <a:gd name="T10" fmla="*/ 1276 w 1277"/>
                  <a:gd name="T11" fmla="*/ 378 h 379"/>
                  <a:gd name="T12" fmla="*/ 1276 w 1277"/>
                  <a:gd name="T13" fmla="*/ 62 h 379"/>
                  <a:gd name="T14" fmla="*/ 1214 w 1277"/>
                  <a:gd name="T15" fmla="*/ 0 h 379"/>
                  <a:gd name="T16" fmla="*/ 1081 w 1277"/>
                  <a:gd name="T17" fmla="*/ 253 h 379"/>
                  <a:gd name="T18" fmla="*/ 1019 w 1277"/>
                  <a:gd name="T19" fmla="*/ 191 h 379"/>
                  <a:gd name="T20" fmla="*/ 1081 w 1277"/>
                  <a:gd name="T21" fmla="*/ 128 h 379"/>
                  <a:gd name="T22" fmla="*/ 1143 w 1277"/>
                  <a:gd name="T23" fmla="*/ 191 h 379"/>
                  <a:gd name="T24" fmla="*/ 1081 w 1277"/>
                  <a:gd name="T25" fmla="*/ 253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7" h="379">
                    <a:moveTo>
                      <a:pt x="1214" y="0"/>
                    </a:moveTo>
                    <a:lnTo>
                      <a:pt x="62" y="0"/>
                    </a:lnTo>
                    <a:cubicBezTo>
                      <a:pt x="25" y="0"/>
                      <a:pt x="0" y="29"/>
                      <a:pt x="0" y="62"/>
                    </a:cubicBezTo>
                    <a:lnTo>
                      <a:pt x="0" y="207"/>
                    </a:lnTo>
                    <a:cubicBezTo>
                      <a:pt x="75" y="237"/>
                      <a:pt x="133" y="303"/>
                      <a:pt x="141" y="378"/>
                    </a:cubicBezTo>
                    <a:lnTo>
                      <a:pt x="1276" y="378"/>
                    </a:lnTo>
                    <a:lnTo>
                      <a:pt x="1276" y="62"/>
                    </a:lnTo>
                    <a:cubicBezTo>
                      <a:pt x="1276" y="29"/>
                      <a:pt x="1247" y="0"/>
                      <a:pt x="1214" y="0"/>
                    </a:cubicBezTo>
                    <a:close/>
                    <a:moveTo>
                      <a:pt x="1081" y="253"/>
                    </a:moveTo>
                    <a:cubicBezTo>
                      <a:pt x="1048" y="253"/>
                      <a:pt x="1019" y="224"/>
                      <a:pt x="1019" y="191"/>
                    </a:cubicBezTo>
                    <a:cubicBezTo>
                      <a:pt x="1019" y="158"/>
                      <a:pt x="1048" y="128"/>
                      <a:pt x="1081" y="128"/>
                    </a:cubicBezTo>
                    <a:cubicBezTo>
                      <a:pt x="1114" y="128"/>
                      <a:pt x="1143" y="158"/>
                      <a:pt x="1143" y="191"/>
                    </a:cubicBezTo>
                    <a:cubicBezTo>
                      <a:pt x="1143" y="224"/>
                      <a:pt x="1114" y="253"/>
                      <a:pt x="1081" y="253"/>
                    </a:cubicBez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5" name="Freeform 18"/>
              <p:cNvSpPr>
                <a:spLocks noChangeArrowheads="1"/>
              </p:cNvSpPr>
              <p:nvPr/>
            </p:nvSpPr>
            <p:spPr bwMode="auto">
              <a:xfrm>
                <a:off x="2684781" y="4341945"/>
                <a:ext cx="119187" cy="176071"/>
              </a:xfrm>
              <a:custGeom>
                <a:avLst/>
                <a:gdLst>
                  <a:gd name="T0" fmla="*/ 8 w 387"/>
                  <a:gd name="T1" fmla="*/ 391 h 575"/>
                  <a:gd name="T2" fmla="*/ 45 w 387"/>
                  <a:gd name="T3" fmla="*/ 424 h 575"/>
                  <a:gd name="T4" fmla="*/ 191 w 387"/>
                  <a:gd name="T5" fmla="*/ 574 h 575"/>
                  <a:gd name="T6" fmla="*/ 336 w 387"/>
                  <a:gd name="T7" fmla="*/ 424 h 575"/>
                  <a:gd name="T8" fmla="*/ 374 w 387"/>
                  <a:gd name="T9" fmla="*/ 391 h 575"/>
                  <a:gd name="T10" fmla="*/ 382 w 387"/>
                  <a:gd name="T11" fmla="*/ 333 h 575"/>
                  <a:gd name="T12" fmla="*/ 361 w 387"/>
                  <a:gd name="T13" fmla="*/ 296 h 575"/>
                  <a:gd name="T14" fmla="*/ 374 w 387"/>
                  <a:gd name="T15" fmla="*/ 187 h 575"/>
                  <a:gd name="T16" fmla="*/ 228 w 387"/>
                  <a:gd name="T17" fmla="*/ 38 h 575"/>
                  <a:gd name="T18" fmla="*/ 199 w 387"/>
                  <a:gd name="T19" fmla="*/ 0 h 575"/>
                  <a:gd name="T20" fmla="*/ 0 w 387"/>
                  <a:gd name="T21" fmla="*/ 171 h 575"/>
                  <a:gd name="T22" fmla="*/ 0 w 387"/>
                  <a:gd name="T23" fmla="*/ 192 h 575"/>
                  <a:gd name="T24" fmla="*/ 12 w 387"/>
                  <a:gd name="T25" fmla="*/ 291 h 575"/>
                  <a:gd name="T26" fmla="*/ 0 w 387"/>
                  <a:gd name="T27" fmla="*/ 333 h 575"/>
                  <a:gd name="T28" fmla="*/ 8 w 387"/>
                  <a:gd name="T29" fmla="*/ 391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7" h="575">
                    <a:moveTo>
                      <a:pt x="8" y="391"/>
                    </a:moveTo>
                    <a:cubicBezTo>
                      <a:pt x="12" y="408"/>
                      <a:pt x="25" y="424"/>
                      <a:pt x="45" y="424"/>
                    </a:cubicBezTo>
                    <a:cubicBezTo>
                      <a:pt x="66" y="566"/>
                      <a:pt x="174" y="574"/>
                      <a:pt x="191" y="574"/>
                    </a:cubicBezTo>
                    <a:cubicBezTo>
                      <a:pt x="208" y="574"/>
                      <a:pt x="316" y="570"/>
                      <a:pt x="336" y="424"/>
                    </a:cubicBezTo>
                    <a:cubicBezTo>
                      <a:pt x="357" y="424"/>
                      <a:pt x="370" y="412"/>
                      <a:pt x="374" y="391"/>
                    </a:cubicBezTo>
                    <a:lnTo>
                      <a:pt x="382" y="333"/>
                    </a:lnTo>
                    <a:cubicBezTo>
                      <a:pt x="386" y="316"/>
                      <a:pt x="378" y="300"/>
                      <a:pt x="361" y="296"/>
                    </a:cubicBezTo>
                    <a:cubicBezTo>
                      <a:pt x="365" y="271"/>
                      <a:pt x="374" y="225"/>
                      <a:pt x="374" y="187"/>
                    </a:cubicBezTo>
                    <a:cubicBezTo>
                      <a:pt x="374" y="117"/>
                      <a:pt x="311" y="46"/>
                      <a:pt x="228" y="38"/>
                    </a:cubicBezTo>
                    <a:lnTo>
                      <a:pt x="199" y="0"/>
                    </a:lnTo>
                    <a:cubicBezTo>
                      <a:pt x="0" y="9"/>
                      <a:pt x="0" y="171"/>
                      <a:pt x="0" y="171"/>
                    </a:cubicBezTo>
                    <a:lnTo>
                      <a:pt x="0" y="192"/>
                    </a:lnTo>
                    <a:cubicBezTo>
                      <a:pt x="0" y="229"/>
                      <a:pt x="8" y="271"/>
                      <a:pt x="12" y="291"/>
                    </a:cubicBezTo>
                    <a:cubicBezTo>
                      <a:pt x="8" y="300"/>
                      <a:pt x="0" y="316"/>
                      <a:pt x="0" y="333"/>
                    </a:cubicBezTo>
                    <a:lnTo>
                      <a:pt x="8" y="391"/>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6" name="Freeform 19"/>
              <p:cNvSpPr>
                <a:spLocks noChangeArrowheads="1"/>
              </p:cNvSpPr>
              <p:nvPr/>
            </p:nvSpPr>
            <p:spPr bwMode="auto">
              <a:xfrm>
                <a:off x="2615706" y="4516662"/>
                <a:ext cx="255981" cy="142211"/>
              </a:xfrm>
              <a:custGeom>
                <a:avLst/>
                <a:gdLst>
                  <a:gd name="T0" fmla="*/ 0 w 833"/>
                  <a:gd name="T1" fmla="*/ 461 h 462"/>
                  <a:gd name="T2" fmla="*/ 0 w 833"/>
                  <a:gd name="T3" fmla="*/ 204 h 462"/>
                  <a:gd name="T4" fmla="*/ 87 w 833"/>
                  <a:gd name="T5" fmla="*/ 54 h 462"/>
                  <a:gd name="T6" fmla="*/ 87 w 833"/>
                  <a:gd name="T7" fmla="*/ 54 h 462"/>
                  <a:gd name="T8" fmla="*/ 183 w 833"/>
                  <a:gd name="T9" fmla="*/ 25 h 462"/>
                  <a:gd name="T10" fmla="*/ 237 w 833"/>
                  <a:gd name="T11" fmla="*/ 8 h 462"/>
                  <a:gd name="T12" fmla="*/ 275 w 833"/>
                  <a:gd name="T13" fmla="*/ 0 h 462"/>
                  <a:gd name="T14" fmla="*/ 416 w 833"/>
                  <a:gd name="T15" fmla="*/ 58 h 462"/>
                  <a:gd name="T16" fmla="*/ 416 w 833"/>
                  <a:gd name="T17" fmla="*/ 58 h 462"/>
                  <a:gd name="T18" fmla="*/ 557 w 833"/>
                  <a:gd name="T19" fmla="*/ 0 h 462"/>
                  <a:gd name="T20" fmla="*/ 595 w 833"/>
                  <a:gd name="T21" fmla="*/ 8 h 462"/>
                  <a:gd name="T22" fmla="*/ 649 w 833"/>
                  <a:gd name="T23" fmla="*/ 25 h 462"/>
                  <a:gd name="T24" fmla="*/ 744 w 833"/>
                  <a:gd name="T25" fmla="*/ 54 h 462"/>
                  <a:gd name="T26" fmla="*/ 744 w 833"/>
                  <a:gd name="T27" fmla="*/ 54 h 462"/>
                  <a:gd name="T28" fmla="*/ 832 w 833"/>
                  <a:gd name="T29" fmla="*/ 204 h 462"/>
                  <a:gd name="T30" fmla="*/ 832 w 833"/>
                  <a:gd name="T31" fmla="*/ 461 h 462"/>
                  <a:gd name="T32" fmla="*/ 0 w 833"/>
                  <a:gd name="T33" fmla="*/ 461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3" h="462">
                    <a:moveTo>
                      <a:pt x="0" y="461"/>
                    </a:moveTo>
                    <a:lnTo>
                      <a:pt x="0" y="204"/>
                    </a:lnTo>
                    <a:cubicBezTo>
                      <a:pt x="0" y="141"/>
                      <a:pt x="38" y="83"/>
                      <a:pt x="87" y="54"/>
                    </a:cubicBezTo>
                    <a:lnTo>
                      <a:pt x="87" y="54"/>
                    </a:lnTo>
                    <a:cubicBezTo>
                      <a:pt x="117" y="46"/>
                      <a:pt x="150" y="33"/>
                      <a:pt x="183" y="25"/>
                    </a:cubicBezTo>
                    <a:cubicBezTo>
                      <a:pt x="204" y="21"/>
                      <a:pt x="220" y="12"/>
                      <a:pt x="237" y="8"/>
                    </a:cubicBezTo>
                    <a:cubicBezTo>
                      <a:pt x="258" y="4"/>
                      <a:pt x="275" y="0"/>
                      <a:pt x="275" y="0"/>
                    </a:cubicBezTo>
                    <a:cubicBezTo>
                      <a:pt x="304" y="37"/>
                      <a:pt x="358" y="58"/>
                      <a:pt x="416" y="58"/>
                    </a:cubicBezTo>
                    <a:lnTo>
                      <a:pt x="416" y="58"/>
                    </a:lnTo>
                    <a:cubicBezTo>
                      <a:pt x="474" y="58"/>
                      <a:pt x="528" y="37"/>
                      <a:pt x="557" y="0"/>
                    </a:cubicBezTo>
                    <a:cubicBezTo>
                      <a:pt x="557" y="0"/>
                      <a:pt x="574" y="4"/>
                      <a:pt x="595" y="8"/>
                    </a:cubicBezTo>
                    <a:cubicBezTo>
                      <a:pt x="611" y="12"/>
                      <a:pt x="628" y="16"/>
                      <a:pt x="649" y="25"/>
                    </a:cubicBezTo>
                    <a:cubicBezTo>
                      <a:pt x="682" y="33"/>
                      <a:pt x="719" y="46"/>
                      <a:pt x="744" y="54"/>
                    </a:cubicBezTo>
                    <a:lnTo>
                      <a:pt x="744" y="54"/>
                    </a:lnTo>
                    <a:cubicBezTo>
                      <a:pt x="794" y="83"/>
                      <a:pt x="832" y="137"/>
                      <a:pt x="832" y="204"/>
                    </a:cubicBezTo>
                    <a:lnTo>
                      <a:pt x="832" y="461"/>
                    </a:lnTo>
                    <a:lnTo>
                      <a:pt x="0" y="461"/>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61" name="Rectangle 60"/>
            <p:cNvSpPr/>
            <p:nvPr/>
          </p:nvSpPr>
          <p:spPr>
            <a:xfrm>
              <a:off x="3231457" y="5215141"/>
              <a:ext cx="639069" cy="1100192"/>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5" name="TextBox 4"/>
            <p:cNvSpPr txBox="1"/>
            <p:nvPr/>
          </p:nvSpPr>
          <p:spPr>
            <a:xfrm>
              <a:off x="2059767" y="5746894"/>
              <a:ext cx="2480060" cy="261610"/>
            </a:xfrm>
            <a:prstGeom prst="rect">
              <a:avLst/>
            </a:prstGeom>
            <a:noFill/>
          </p:spPr>
          <p:txBody>
            <a:bodyPr wrap="square" rtlCol="0">
              <a:spAutoFit/>
            </a:bodyPr>
            <a:lstStyle/>
            <a:p>
              <a:pPr algn="ctr"/>
              <a:r>
                <a:rPr lang="en-US" sz="1050" dirty="0"/>
                <a:t>Customer Premises Equipment (CPE)</a:t>
              </a:r>
            </a:p>
          </p:txBody>
        </p:sp>
        <p:sp>
          <p:nvSpPr>
            <p:cNvPr id="50" name="Rectangle 49">
              <a:extLst>
                <a:ext uri="{FF2B5EF4-FFF2-40B4-BE49-F238E27FC236}">
                  <a16:creationId xmlns:a16="http://schemas.microsoft.com/office/drawing/2014/main" id="{72E1355D-7B25-194D-A27E-5FEE9E871CAF}"/>
                </a:ext>
              </a:extLst>
            </p:cNvPr>
            <p:cNvSpPr/>
            <p:nvPr/>
          </p:nvSpPr>
          <p:spPr bwMode="auto">
            <a:xfrm>
              <a:off x="1348242" y="5964271"/>
              <a:ext cx="4206738" cy="289645"/>
            </a:xfrm>
            <a:prstGeom prst="rect">
              <a:avLst/>
            </a:prstGeom>
            <a:solidFill>
              <a:schemeClr val="bg1"/>
            </a:solidFill>
            <a:ln w="28575"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defTabSz="228600" eaLnBrk="1" hangingPunct="1">
                <a:spcBef>
                  <a:spcPct val="20000"/>
                </a:spcBef>
                <a:buClr>
                  <a:srgbClr val="FF0000"/>
                </a:buClr>
              </a:pPr>
              <a:r>
                <a:rPr lang="en-US" sz="1200" dirty="0">
                  <a:latin typeface="Arial" pitchFamily="34" charset="0"/>
                </a:rPr>
                <a:t>Remote Private Network, 172.16.0.0/16</a:t>
              </a:r>
            </a:p>
          </p:txBody>
        </p:sp>
      </p:grpSp>
    </p:spTree>
    <p:extLst>
      <p:ext uri="{BB962C8B-B14F-4D97-AF65-F5344CB8AC3E}">
        <p14:creationId xmlns:p14="http://schemas.microsoft.com/office/powerpoint/2010/main" val="2406216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blinds(horizontal)">
                                      <p:cBhvr>
                                        <p:cTn id="7" dur="500"/>
                                        <p:tgtEl>
                                          <p:spTgt spid="144"/>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85"/>
                                        </p:tgtEl>
                                        <p:attrNameLst>
                                          <p:attrName>style.visibility</p:attrName>
                                        </p:attrNameLst>
                                      </p:cBhvr>
                                      <p:to>
                                        <p:strVal val="visible"/>
                                      </p:to>
                                    </p:set>
                                    <p:animEffect transition="in" filter="blinds(horizontal)">
                                      <p:cBhvr>
                                        <p:cTn id="16" dur="500"/>
                                        <p:tgtEl>
                                          <p:spTgt spid="85"/>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33"/>
                                        </p:tgtEl>
                                        <p:attrNameLst>
                                          <p:attrName>style.visibility</p:attrName>
                                        </p:attrNameLst>
                                      </p:cBhvr>
                                      <p:to>
                                        <p:strVal val="visible"/>
                                      </p:to>
                                    </p:set>
                                    <p:animEffect transition="in" filter="blinds(horizontal)">
                                      <p:cBhvr>
                                        <p:cTn id="19" dur="500"/>
                                        <p:tgtEl>
                                          <p:spTgt spid="133"/>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94"/>
                                        </p:tgtEl>
                                        <p:attrNameLst>
                                          <p:attrName>style.visibility</p:attrName>
                                        </p:attrNameLst>
                                      </p:cBhvr>
                                      <p:to>
                                        <p:strVal val="visible"/>
                                      </p:to>
                                    </p:set>
                                    <p:animEffect transition="in" filter="blinds(horizontal)">
                                      <p:cBhvr>
                                        <p:cTn id="24" dur="500"/>
                                        <p:tgtEl>
                                          <p:spTgt spid="94"/>
                                        </p:tgtEl>
                                      </p:cBhvr>
                                    </p:animEffect>
                                  </p:childTnLst>
                                </p:cTn>
                              </p:par>
                              <p:par>
                                <p:cTn id="25" presetID="3" presetClass="entr" presetSubtype="10" fill="hold" nodeType="withEffect">
                                  <p:stCondLst>
                                    <p:cond delay="0"/>
                                  </p:stCondLst>
                                  <p:childTnLst>
                                    <p:set>
                                      <p:cBhvr>
                                        <p:cTn id="26" dur="1" fill="hold">
                                          <p:stCondLst>
                                            <p:cond delay="0"/>
                                          </p:stCondLst>
                                        </p:cTn>
                                        <p:tgtEl>
                                          <p:spTgt spid="92"/>
                                        </p:tgtEl>
                                        <p:attrNameLst>
                                          <p:attrName>style.visibility</p:attrName>
                                        </p:attrNameLst>
                                      </p:cBhvr>
                                      <p:to>
                                        <p:strVal val="visible"/>
                                      </p:to>
                                    </p:set>
                                    <p:animEffect transition="in" filter="blinds(horizontal)">
                                      <p:cBhvr>
                                        <p:cTn id="27" dur="500"/>
                                        <p:tgtEl>
                                          <p:spTgt spid="92"/>
                                        </p:tgtEl>
                                      </p:cBhvr>
                                    </p:animEffect>
                                  </p:childTnLst>
                                </p:cTn>
                              </p:par>
                              <p:par>
                                <p:cTn id="28" presetID="3" presetClass="entr" presetSubtype="10" fill="hold" nodeType="withEffect">
                                  <p:stCondLst>
                                    <p:cond delay="0"/>
                                  </p:stCondLst>
                                  <p:childTnLst>
                                    <p:set>
                                      <p:cBhvr>
                                        <p:cTn id="29" dur="1" fill="hold">
                                          <p:stCondLst>
                                            <p:cond delay="0"/>
                                          </p:stCondLst>
                                        </p:cTn>
                                        <p:tgtEl>
                                          <p:spTgt spid="93"/>
                                        </p:tgtEl>
                                        <p:attrNameLst>
                                          <p:attrName>style.visibility</p:attrName>
                                        </p:attrNameLst>
                                      </p:cBhvr>
                                      <p:to>
                                        <p:strVal val="visible"/>
                                      </p:to>
                                    </p:set>
                                    <p:animEffect transition="in" filter="blinds(horizontal)">
                                      <p:cBhvr>
                                        <p:cTn id="30"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3400" y="406401"/>
            <a:ext cx="11125200" cy="447615"/>
          </a:xfrm>
        </p:spPr>
        <p:txBody>
          <a:bodyPr anchor="ctr"/>
          <a:lstStyle/>
          <a:p>
            <a:r>
              <a:rPr lang="en-US" sz="3200" b="1" dirty="0">
                <a:latin typeface="+mn-lt"/>
              </a:rPr>
              <a:t>Local Peering </a:t>
            </a:r>
          </a:p>
        </p:txBody>
      </p:sp>
      <p:sp>
        <p:nvSpPr>
          <p:cNvPr id="35" name="Rectangle 34"/>
          <p:cNvSpPr/>
          <p:nvPr/>
        </p:nvSpPr>
        <p:spPr>
          <a:xfrm>
            <a:off x="5924459" y="1245805"/>
            <a:ext cx="5579061" cy="4231928"/>
          </a:xfrm>
          <a:prstGeom prst="rect">
            <a:avLst/>
          </a:prstGeom>
        </p:spPr>
        <p:txBody>
          <a:bodyPr wrap="square">
            <a:spAutoFit/>
          </a:bodyPr>
          <a:lstStyle/>
          <a:p>
            <a:pPr>
              <a:spcBef>
                <a:spcPts val="600"/>
              </a:spcBef>
            </a:pPr>
            <a:r>
              <a:rPr lang="en-US" dirty="0"/>
              <a:t>VCN peering is the process of connecting multiple VCNs</a:t>
            </a:r>
          </a:p>
          <a:p>
            <a:pPr>
              <a:spcBef>
                <a:spcPts val="600"/>
              </a:spcBef>
            </a:pPr>
            <a:endParaRPr lang="en-US" dirty="0"/>
          </a:p>
          <a:p>
            <a:pPr>
              <a:spcBef>
                <a:spcPts val="600"/>
              </a:spcBef>
            </a:pPr>
            <a:r>
              <a:rPr lang="en-US" dirty="0"/>
              <a:t>Local VCN peering is the process of connecting two VCNs in the </a:t>
            </a:r>
            <a:r>
              <a:rPr lang="en-US" b="1" dirty="0"/>
              <a:t>same region </a:t>
            </a:r>
            <a:r>
              <a:rPr lang="en-US" dirty="0"/>
              <a:t>so that their resources can communicate using private IP addresses </a:t>
            </a:r>
          </a:p>
          <a:p>
            <a:pPr>
              <a:spcBef>
                <a:spcPts val="600"/>
              </a:spcBef>
            </a:pPr>
            <a:endParaRPr lang="en-US" dirty="0"/>
          </a:p>
          <a:p>
            <a:pPr>
              <a:spcBef>
                <a:spcPts val="600"/>
              </a:spcBef>
            </a:pPr>
            <a:r>
              <a:rPr lang="en-US" dirty="0"/>
              <a:t>A local peering gateway (LPG) is a component on a VCN for routing traffic to a locally peered VCN</a:t>
            </a:r>
          </a:p>
          <a:p>
            <a:pPr>
              <a:spcBef>
                <a:spcPts val="600"/>
              </a:spcBef>
            </a:pPr>
            <a:endParaRPr lang="en-US" dirty="0"/>
          </a:p>
          <a:p>
            <a:pPr>
              <a:spcBef>
                <a:spcPts val="600"/>
              </a:spcBef>
            </a:pPr>
            <a:r>
              <a:rPr lang="en-US" dirty="0"/>
              <a:t>The two VCNs in the peering relationship shouldn’t have overlapping CIDRs</a:t>
            </a:r>
          </a:p>
          <a:p>
            <a:pPr>
              <a:spcBef>
                <a:spcPts val="600"/>
              </a:spcBef>
            </a:pPr>
            <a:endParaRPr lang="en-US" dirty="0"/>
          </a:p>
        </p:txBody>
      </p:sp>
      <p:sp>
        <p:nvSpPr>
          <p:cNvPr id="7" name="Rectangle 6"/>
          <p:cNvSpPr/>
          <p:nvPr/>
        </p:nvSpPr>
        <p:spPr>
          <a:xfrm>
            <a:off x="533401" y="2667001"/>
            <a:ext cx="4952999" cy="2743201"/>
          </a:xfrm>
          <a:prstGeom prst="rect">
            <a:avLst/>
          </a:prstGeom>
          <a:solidFill>
            <a:schemeClr val="bg1"/>
          </a:solidFill>
          <a:ln w="28575">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t"/>
          <a:lstStyle/>
          <a:p>
            <a:pPr algn="r">
              <a:lnSpc>
                <a:spcPct val="90000"/>
              </a:lnSpc>
            </a:pPr>
            <a:endParaRPr lang="en-US" sz="1200" dirty="0">
              <a:solidFill>
                <a:schemeClr val="tx1"/>
              </a:solidFill>
            </a:endParaRPr>
          </a:p>
          <a:p>
            <a:pPr algn="r">
              <a:lnSpc>
                <a:spcPct val="90000"/>
              </a:lnSpc>
            </a:pPr>
            <a:r>
              <a:rPr lang="en-US" sz="1200" dirty="0">
                <a:solidFill>
                  <a:schemeClr val="tx1"/>
                </a:solidFill>
              </a:rPr>
              <a:t>ORACLE CLOUD DATA CENTER REGION</a:t>
            </a:r>
          </a:p>
        </p:txBody>
      </p:sp>
      <p:sp>
        <p:nvSpPr>
          <p:cNvPr id="8" name="Rectangle 7"/>
          <p:cNvSpPr/>
          <p:nvPr/>
        </p:nvSpPr>
        <p:spPr>
          <a:xfrm>
            <a:off x="895260" y="3422469"/>
            <a:ext cx="1828800" cy="1586550"/>
          </a:xfrm>
          <a:prstGeom prst="rect">
            <a:avLst/>
          </a:prstGeom>
          <a:noFill/>
          <a:ln w="19050">
            <a:solidFill>
              <a:schemeClr val="accent3"/>
            </a:solidFill>
            <a:prstDash val="sysDash"/>
          </a:ln>
          <a:effectLst/>
        </p:spPr>
        <p:style>
          <a:lnRef idx="1">
            <a:schemeClr val="accent1"/>
          </a:lnRef>
          <a:fillRef idx="3">
            <a:schemeClr val="accent1"/>
          </a:fillRef>
          <a:effectRef idx="2">
            <a:schemeClr val="accent1"/>
          </a:effectRef>
          <a:fontRef idx="minor">
            <a:schemeClr val="lt1"/>
          </a:fontRef>
        </p:style>
        <p:txBody>
          <a:bodyPr anchor="b"/>
          <a:lstStyle/>
          <a:p>
            <a:pPr fontAlgn="auto">
              <a:spcBef>
                <a:spcPts val="0"/>
              </a:spcBef>
              <a:spcAft>
                <a:spcPts val="0"/>
              </a:spcAft>
              <a:defRPr/>
            </a:pPr>
            <a:r>
              <a:rPr lang="en-US" sz="1200" dirty="0">
                <a:solidFill>
                  <a:schemeClr val="tx1"/>
                </a:solidFill>
                <a:latin typeface="Arial" panose="020B0604020202020204" pitchFamily="34" charset="0"/>
                <a:ea typeface="Calibri" charset="0"/>
                <a:cs typeface="Arial" panose="020B0604020202020204" pitchFamily="34" charset="0"/>
              </a:rPr>
              <a:t>VCN-1, </a:t>
            </a:r>
          </a:p>
          <a:p>
            <a:pPr fontAlgn="auto">
              <a:spcBef>
                <a:spcPts val="0"/>
              </a:spcBef>
              <a:spcAft>
                <a:spcPts val="0"/>
              </a:spcAft>
              <a:defRPr/>
            </a:pPr>
            <a:r>
              <a:rPr lang="en-US" sz="1200" dirty="0">
                <a:solidFill>
                  <a:schemeClr val="tx1"/>
                </a:solidFill>
                <a:latin typeface="Arial" panose="020B0604020202020204" pitchFamily="34" charset="0"/>
                <a:ea typeface="Calibri" charset="0"/>
                <a:cs typeface="Arial" panose="020B0604020202020204" pitchFamily="34" charset="0"/>
              </a:rPr>
              <a:t>10.0.0.0/16</a:t>
            </a:r>
          </a:p>
        </p:txBody>
      </p:sp>
      <p:sp>
        <p:nvSpPr>
          <p:cNvPr id="18" name="Rectangle 17"/>
          <p:cNvSpPr/>
          <p:nvPr/>
        </p:nvSpPr>
        <p:spPr>
          <a:xfrm>
            <a:off x="3318958" y="3422469"/>
            <a:ext cx="1828800" cy="1586551"/>
          </a:xfrm>
          <a:prstGeom prst="rect">
            <a:avLst/>
          </a:prstGeom>
          <a:noFill/>
          <a:ln w="19050">
            <a:solidFill>
              <a:schemeClr val="accent3"/>
            </a:solidFill>
            <a:prstDash val="sysDash"/>
          </a:ln>
          <a:effectLst/>
        </p:spPr>
        <p:style>
          <a:lnRef idx="1">
            <a:schemeClr val="accent1"/>
          </a:lnRef>
          <a:fillRef idx="3">
            <a:schemeClr val="accent1"/>
          </a:fillRef>
          <a:effectRef idx="2">
            <a:schemeClr val="accent1"/>
          </a:effectRef>
          <a:fontRef idx="minor">
            <a:schemeClr val="lt1"/>
          </a:fontRef>
        </p:style>
        <p:txBody>
          <a:bodyPr anchor="b"/>
          <a:lstStyle/>
          <a:p>
            <a:pPr fontAlgn="auto">
              <a:spcBef>
                <a:spcPts val="0"/>
              </a:spcBef>
              <a:spcAft>
                <a:spcPts val="0"/>
              </a:spcAft>
              <a:defRPr/>
            </a:pPr>
            <a:r>
              <a:rPr lang="en-US" sz="1200" dirty="0">
                <a:solidFill>
                  <a:schemeClr val="tx1"/>
                </a:solidFill>
                <a:latin typeface="Arial" panose="020B0604020202020204" pitchFamily="34" charset="0"/>
                <a:ea typeface="Calibri" charset="0"/>
                <a:cs typeface="Arial" panose="020B0604020202020204" pitchFamily="34" charset="0"/>
              </a:rPr>
              <a:t>VCN-2, </a:t>
            </a:r>
          </a:p>
          <a:p>
            <a:pPr fontAlgn="auto">
              <a:spcBef>
                <a:spcPts val="0"/>
              </a:spcBef>
              <a:spcAft>
                <a:spcPts val="0"/>
              </a:spcAft>
              <a:defRPr/>
            </a:pPr>
            <a:r>
              <a:rPr lang="en-US" sz="1200" dirty="0">
                <a:solidFill>
                  <a:schemeClr val="tx1"/>
                </a:solidFill>
                <a:latin typeface="Arial" panose="020B0604020202020204" pitchFamily="34" charset="0"/>
                <a:ea typeface="Calibri" charset="0"/>
                <a:cs typeface="Arial" panose="020B0604020202020204" pitchFamily="34" charset="0"/>
              </a:rPr>
              <a:t>192.168.0.0/16</a:t>
            </a:r>
          </a:p>
        </p:txBody>
      </p:sp>
      <p:sp>
        <p:nvSpPr>
          <p:cNvPr id="21" name="TextBox 20"/>
          <p:cNvSpPr txBox="1"/>
          <p:nvPr/>
        </p:nvSpPr>
        <p:spPr>
          <a:xfrm>
            <a:off x="2020035" y="4251419"/>
            <a:ext cx="643012" cy="276999"/>
          </a:xfrm>
          <a:prstGeom prst="rect">
            <a:avLst/>
          </a:prstGeom>
          <a:solidFill>
            <a:schemeClr val="bg1"/>
          </a:solidFill>
        </p:spPr>
        <p:txBody>
          <a:bodyPr wrap="square" rtlCol="0">
            <a:spAutoFit/>
          </a:bodyPr>
          <a:lstStyle/>
          <a:p>
            <a:r>
              <a:rPr lang="en-US" sz="1200" dirty="0"/>
              <a:t>LPG-1</a:t>
            </a:r>
          </a:p>
        </p:txBody>
      </p:sp>
      <p:sp>
        <p:nvSpPr>
          <p:cNvPr id="31" name="TextBox 30"/>
          <p:cNvSpPr txBox="1"/>
          <p:nvPr/>
        </p:nvSpPr>
        <p:spPr>
          <a:xfrm>
            <a:off x="3411883" y="4249448"/>
            <a:ext cx="851107" cy="276999"/>
          </a:xfrm>
          <a:prstGeom prst="rect">
            <a:avLst/>
          </a:prstGeom>
          <a:solidFill>
            <a:schemeClr val="bg1"/>
          </a:solidFill>
        </p:spPr>
        <p:txBody>
          <a:bodyPr wrap="square" rtlCol="0">
            <a:spAutoFit/>
          </a:bodyPr>
          <a:lstStyle/>
          <a:p>
            <a:r>
              <a:rPr lang="en-US" sz="1200" dirty="0"/>
              <a:t>LPG-2</a:t>
            </a:r>
          </a:p>
        </p:txBody>
      </p:sp>
      <p:pic>
        <p:nvPicPr>
          <p:cNvPr id="59" name="Picture 58"/>
          <p:cNvPicPr>
            <a:picLocks noChangeAspect="1"/>
          </p:cNvPicPr>
          <p:nvPr/>
        </p:nvPicPr>
        <p:blipFill>
          <a:blip r:embed="rId3"/>
          <a:stretch>
            <a:fillRect/>
          </a:stretch>
        </p:blipFill>
        <p:spPr>
          <a:xfrm>
            <a:off x="1467385" y="3203136"/>
            <a:ext cx="457200" cy="438665"/>
          </a:xfrm>
          <a:prstGeom prst="rect">
            <a:avLst/>
          </a:prstGeom>
        </p:spPr>
      </p:pic>
      <p:graphicFrame>
        <p:nvGraphicFramePr>
          <p:cNvPr id="61" name="Table 60"/>
          <p:cNvGraphicFramePr>
            <a:graphicFrameLocks noGrp="1"/>
          </p:cNvGraphicFramePr>
          <p:nvPr/>
        </p:nvGraphicFramePr>
        <p:xfrm>
          <a:off x="547816" y="1421811"/>
          <a:ext cx="2120498" cy="701040"/>
        </p:xfrm>
        <a:graphic>
          <a:graphicData uri="http://schemas.openxmlformats.org/drawingml/2006/table">
            <a:tbl>
              <a:tblPr firstRow="1" bandRow="1">
                <a:tableStyleId>{7E9639D4-E3E2-4D34-9284-5A2195B3D0D7}</a:tableStyleId>
              </a:tblPr>
              <a:tblGrid>
                <a:gridCol w="1204784">
                  <a:extLst>
                    <a:ext uri="{9D8B030D-6E8A-4147-A177-3AD203B41FA5}">
                      <a16:colId xmlns:a16="http://schemas.microsoft.com/office/drawing/2014/main" val="1530110840"/>
                    </a:ext>
                  </a:extLst>
                </a:gridCol>
                <a:gridCol w="915714">
                  <a:extLst>
                    <a:ext uri="{9D8B030D-6E8A-4147-A177-3AD203B41FA5}">
                      <a16:colId xmlns:a16="http://schemas.microsoft.com/office/drawing/2014/main" val="2251893874"/>
                    </a:ext>
                  </a:extLst>
                </a:gridCol>
              </a:tblGrid>
              <a:tr h="279242">
                <a:tc>
                  <a:txBody>
                    <a:bodyPr/>
                    <a:lstStyle/>
                    <a:p>
                      <a:r>
                        <a:rPr lang="en-US" sz="1100" b="0" dirty="0"/>
                        <a:t>Destination CIDR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b="0" dirty="0"/>
                        <a:t>Route 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3293157"/>
                  </a:ext>
                </a:extLst>
              </a:tr>
              <a:tr h="272172">
                <a:tc>
                  <a:txBody>
                    <a:bodyPr/>
                    <a:lstStyle/>
                    <a:p>
                      <a:r>
                        <a:rPr lang="en-US" sz="1200" dirty="0"/>
                        <a:t>192.168.0.0/16</a:t>
                      </a:r>
                      <a:endParaRPr lang="en-US" sz="12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LPG-1</a:t>
                      </a:r>
                      <a:endParaRPr lang="en-US" sz="12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6753208"/>
                  </a:ext>
                </a:extLst>
              </a:tr>
            </a:tbl>
          </a:graphicData>
        </a:graphic>
      </p:graphicFrame>
      <p:pic>
        <p:nvPicPr>
          <p:cNvPr id="62" name="Picture 61"/>
          <p:cNvPicPr>
            <a:picLocks noChangeAspect="1"/>
          </p:cNvPicPr>
          <p:nvPr/>
        </p:nvPicPr>
        <p:blipFill>
          <a:blip r:embed="rId3"/>
          <a:stretch>
            <a:fillRect/>
          </a:stretch>
        </p:blipFill>
        <p:spPr>
          <a:xfrm>
            <a:off x="4067786" y="3201468"/>
            <a:ext cx="457200" cy="438665"/>
          </a:xfrm>
          <a:prstGeom prst="rect">
            <a:avLst/>
          </a:prstGeom>
        </p:spPr>
      </p:pic>
      <p:graphicFrame>
        <p:nvGraphicFramePr>
          <p:cNvPr id="63" name="Table 62"/>
          <p:cNvGraphicFramePr>
            <a:graphicFrameLocks noGrp="1"/>
          </p:cNvGraphicFramePr>
          <p:nvPr/>
        </p:nvGraphicFramePr>
        <p:xfrm>
          <a:off x="3318959" y="1444085"/>
          <a:ext cx="2052587" cy="701040"/>
        </p:xfrm>
        <a:graphic>
          <a:graphicData uri="http://schemas.openxmlformats.org/drawingml/2006/table">
            <a:tbl>
              <a:tblPr firstRow="1" bandRow="1">
                <a:tableStyleId>{7E9639D4-E3E2-4D34-9284-5A2195B3D0D7}</a:tableStyleId>
              </a:tblPr>
              <a:tblGrid>
                <a:gridCol w="1149801">
                  <a:extLst>
                    <a:ext uri="{9D8B030D-6E8A-4147-A177-3AD203B41FA5}">
                      <a16:colId xmlns:a16="http://schemas.microsoft.com/office/drawing/2014/main" val="1530110840"/>
                    </a:ext>
                  </a:extLst>
                </a:gridCol>
                <a:gridCol w="902786">
                  <a:extLst>
                    <a:ext uri="{9D8B030D-6E8A-4147-A177-3AD203B41FA5}">
                      <a16:colId xmlns:a16="http://schemas.microsoft.com/office/drawing/2014/main" val="2251893874"/>
                    </a:ext>
                  </a:extLst>
                </a:gridCol>
              </a:tblGrid>
              <a:tr h="279242">
                <a:tc>
                  <a:txBody>
                    <a:bodyPr/>
                    <a:lstStyle/>
                    <a:p>
                      <a:r>
                        <a:rPr lang="en-US" sz="1100" b="0" dirty="0"/>
                        <a:t>Destination CIDR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b="0" dirty="0"/>
                        <a:t>Route 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3293157"/>
                  </a:ext>
                </a:extLst>
              </a:tr>
              <a:tr h="272172">
                <a:tc>
                  <a:txBody>
                    <a:bodyPr/>
                    <a:lstStyle/>
                    <a:p>
                      <a:r>
                        <a:rPr lang="en-US" sz="1200" dirty="0"/>
                        <a:t>10.0.0.0/16</a:t>
                      </a:r>
                      <a:endParaRPr lang="en-US" sz="12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LPG-2</a:t>
                      </a:r>
                      <a:endParaRPr lang="en-US" sz="12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6753208"/>
                  </a:ext>
                </a:extLst>
              </a:tr>
            </a:tbl>
          </a:graphicData>
        </a:graphic>
      </p:graphicFrame>
      <p:cxnSp>
        <p:nvCxnSpPr>
          <p:cNvPr id="64" name="Curved Connector 63"/>
          <p:cNvCxnSpPr>
            <a:stCxn id="59" idx="0"/>
          </p:cNvCxnSpPr>
          <p:nvPr/>
        </p:nvCxnSpPr>
        <p:spPr bwMode="auto">
          <a:xfrm rot="16200000" flipV="1">
            <a:off x="937267" y="2444416"/>
            <a:ext cx="1050909" cy="466531"/>
          </a:xfrm>
          <a:prstGeom prst="curvedConnector3">
            <a:avLst>
              <a:gd name="adj1" fmla="val 50000"/>
            </a:avLst>
          </a:prstGeom>
          <a:noFill/>
          <a:ln w="9525" cap="flat" cmpd="sng" algn="ctr">
            <a:solidFill>
              <a:schemeClr val="tx1"/>
            </a:solidFill>
            <a:prstDash val="sysDash"/>
            <a:round/>
            <a:headEnd type="none" w="sm" len="sm"/>
            <a:tailEnd type="triangle"/>
          </a:ln>
          <a:effectLst/>
        </p:spPr>
      </p:cxnSp>
      <p:cxnSp>
        <p:nvCxnSpPr>
          <p:cNvPr id="65" name="Curved Connector 64"/>
          <p:cNvCxnSpPr/>
          <p:nvPr/>
        </p:nvCxnSpPr>
        <p:spPr bwMode="auto">
          <a:xfrm rot="5400000" flipH="1" flipV="1">
            <a:off x="4070592" y="2355767"/>
            <a:ext cx="1115325" cy="649497"/>
          </a:xfrm>
          <a:prstGeom prst="curvedConnector3">
            <a:avLst>
              <a:gd name="adj1" fmla="val 50000"/>
            </a:avLst>
          </a:prstGeom>
          <a:noFill/>
          <a:ln w="9525" cap="flat" cmpd="sng" algn="ctr">
            <a:solidFill>
              <a:schemeClr val="tx1"/>
            </a:solidFill>
            <a:prstDash val="sysDash"/>
            <a:round/>
            <a:headEnd type="none" w="sm" len="sm"/>
            <a:tailEnd type="triangle"/>
          </a:ln>
          <a:effectLst/>
        </p:spPr>
      </p:cxnSp>
      <p:pic>
        <p:nvPicPr>
          <p:cNvPr id="66" name="Picture 65"/>
          <p:cNvPicPr>
            <a:picLocks noChangeAspect="1"/>
          </p:cNvPicPr>
          <p:nvPr/>
        </p:nvPicPr>
        <p:blipFill>
          <a:blip r:embed="rId4"/>
          <a:stretch>
            <a:fillRect/>
          </a:stretch>
        </p:blipFill>
        <p:spPr>
          <a:xfrm>
            <a:off x="1465539" y="3918554"/>
            <a:ext cx="463597" cy="469392"/>
          </a:xfrm>
          <a:prstGeom prst="rect">
            <a:avLst/>
          </a:prstGeom>
        </p:spPr>
      </p:pic>
      <p:pic>
        <p:nvPicPr>
          <p:cNvPr id="68" name="Picture 67"/>
          <p:cNvPicPr>
            <a:picLocks noChangeAspect="1"/>
          </p:cNvPicPr>
          <p:nvPr/>
        </p:nvPicPr>
        <p:blipFill>
          <a:blip r:embed="rId4"/>
          <a:stretch>
            <a:fillRect/>
          </a:stretch>
        </p:blipFill>
        <p:spPr>
          <a:xfrm>
            <a:off x="4058207" y="3914378"/>
            <a:ext cx="463597" cy="469392"/>
          </a:xfrm>
          <a:prstGeom prst="rect">
            <a:avLst/>
          </a:prstGeom>
        </p:spPr>
      </p:pic>
      <p:cxnSp>
        <p:nvCxnSpPr>
          <p:cNvPr id="14" name="Straight Arrow Connector 13"/>
          <p:cNvCxnSpPr/>
          <p:nvPr/>
        </p:nvCxnSpPr>
        <p:spPr bwMode="auto">
          <a:xfrm>
            <a:off x="2057964" y="4158381"/>
            <a:ext cx="1980637" cy="0"/>
          </a:xfrm>
          <a:prstGeom prst="straightConnector1">
            <a:avLst/>
          </a:prstGeom>
          <a:noFill/>
          <a:ln w="28575" cap="flat" cmpd="sng" algn="ctr">
            <a:solidFill>
              <a:srgbClr val="92D050"/>
            </a:solidFill>
            <a:prstDash val="solid"/>
            <a:round/>
            <a:headEnd type="triangle"/>
            <a:tailEnd type="triangle"/>
          </a:ln>
          <a:effectLst/>
        </p:spPr>
      </p:cxnSp>
      <p:grpSp>
        <p:nvGrpSpPr>
          <p:cNvPr id="20" name="Group 19"/>
          <p:cNvGrpSpPr/>
          <p:nvPr/>
        </p:nvGrpSpPr>
        <p:grpSpPr>
          <a:xfrm>
            <a:off x="2647250" y="4018714"/>
            <a:ext cx="327928" cy="324686"/>
            <a:chOff x="8453370" y="4544237"/>
            <a:chExt cx="327928" cy="324686"/>
          </a:xfrm>
        </p:grpSpPr>
        <p:sp>
          <p:nvSpPr>
            <p:cNvPr id="22" name="Rectangle 21"/>
            <p:cNvSpPr/>
            <p:nvPr/>
          </p:nvSpPr>
          <p:spPr bwMode="auto">
            <a:xfrm>
              <a:off x="8453370" y="4544237"/>
              <a:ext cx="305690" cy="324685"/>
            </a:xfrm>
            <a:prstGeom prst="rect">
              <a:avLst/>
            </a:prstGeom>
            <a:solidFill>
              <a:schemeClr val="bg1"/>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eaLnBrk="1" hangingPunct="1">
                <a:spcBef>
                  <a:spcPct val="20000"/>
                </a:spcBef>
                <a:buClr>
                  <a:srgbClr val="FF0000"/>
                </a:buClr>
              </a:pPr>
              <a:endParaRPr lang="en-US">
                <a:latin typeface="Arial" pitchFamily="34" charset="0"/>
              </a:endParaRPr>
            </a:p>
          </p:txBody>
        </p:sp>
        <p:grpSp>
          <p:nvGrpSpPr>
            <p:cNvPr id="23" name="Group 22"/>
            <p:cNvGrpSpPr/>
            <p:nvPr/>
          </p:nvGrpSpPr>
          <p:grpSpPr>
            <a:xfrm>
              <a:off x="8456613" y="4544238"/>
              <a:ext cx="324685" cy="324685"/>
              <a:chOff x="4703763" y="2060575"/>
              <a:chExt cx="146050" cy="146050"/>
            </a:xfrm>
            <a:solidFill>
              <a:schemeClr val="tx1"/>
            </a:solidFill>
          </p:grpSpPr>
          <p:sp>
            <p:nvSpPr>
              <p:cNvPr id="24" name="Freeform 145"/>
              <p:cNvSpPr>
                <a:spLocks noChangeArrowheads="1"/>
              </p:cNvSpPr>
              <p:nvPr/>
            </p:nvSpPr>
            <p:spPr bwMode="auto">
              <a:xfrm>
                <a:off x="4703763" y="2060575"/>
                <a:ext cx="146050" cy="146050"/>
              </a:xfrm>
              <a:custGeom>
                <a:avLst/>
                <a:gdLst>
                  <a:gd name="T0" fmla="*/ 203 w 407"/>
                  <a:gd name="T1" fmla="*/ 0 h 407"/>
                  <a:gd name="T2" fmla="*/ 0 w 407"/>
                  <a:gd name="T3" fmla="*/ 203 h 407"/>
                  <a:gd name="T4" fmla="*/ 203 w 407"/>
                  <a:gd name="T5" fmla="*/ 406 h 407"/>
                  <a:gd name="T6" fmla="*/ 406 w 407"/>
                  <a:gd name="T7" fmla="*/ 203 h 407"/>
                  <a:gd name="T8" fmla="*/ 203 w 407"/>
                  <a:gd name="T9" fmla="*/ 0 h 407"/>
                  <a:gd name="T10" fmla="*/ 53 w 407"/>
                  <a:gd name="T11" fmla="*/ 192 h 407"/>
                  <a:gd name="T12" fmla="*/ 104 w 407"/>
                  <a:gd name="T13" fmla="*/ 192 h 407"/>
                  <a:gd name="T14" fmla="*/ 104 w 407"/>
                  <a:gd name="T15" fmla="*/ 161 h 407"/>
                  <a:gd name="T16" fmla="*/ 177 w 407"/>
                  <a:gd name="T17" fmla="*/ 203 h 407"/>
                  <a:gd name="T18" fmla="*/ 104 w 407"/>
                  <a:gd name="T19" fmla="*/ 246 h 407"/>
                  <a:gd name="T20" fmla="*/ 104 w 407"/>
                  <a:gd name="T21" fmla="*/ 215 h 407"/>
                  <a:gd name="T22" fmla="*/ 53 w 407"/>
                  <a:gd name="T23" fmla="*/ 215 h 407"/>
                  <a:gd name="T24" fmla="*/ 53 w 407"/>
                  <a:gd name="T25" fmla="*/ 192 h 407"/>
                  <a:gd name="T26" fmla="*/ 206 w 407"/>
                  <a:gd name="T27" fmla="*/ 353 h 407"/>
                  <a:gd name="T28" fmla="*/ 163 w 407"/>
                  <a:gd name="T29" fmla="*/ 279 h 407"/>
                  <a:gd name="T30" fmla="*/ 194 w 407"/>
                  <a:gd name="T31" fmla="*/ 279 h 407"/>
                  <a:gd name="T32" fmla="*/ 194 w 407"/>
                  <a:gd name="T33" fmla="*/ 127 h 407"/>
                  <a:gd name="T34" fmla="*/ 163 w 407"/>
                  <a:gd name="T35" fmla="*/ 127 h 407"/>
                  <a:gd name="T36" fmla="*/ 206 w 407"/>
                  <a:gd name="T37" fmla="*/ 54 h 407"/>
                  <a:gd name="T38" fmla="*/ 248 w 407"/>
                  <a:gd name="T39" fmla="*/ 127 h 407"/>
                  <a:gd name="T40" fmla="*/ 217 w 407"/>
                  <a:gd name="T41" fmla="*/ 127 h 407"/>
                  <a:gd name="T42" fmla="*/ 217 w 407"/>
                  <a:gd name="T43" fmla="*/ 279 h 407"/>
                  <a:gd name="T44" fmla="*/ 248 w 407"/>
                  <a:gd name="T45" fmla="*/ 279 h 407"/>
                  <a:gd name="T46" fmla="*/ 206 w 407"/>
                  <a:gd name="T47" fmla="*/ 353 h 407"/>
                  <a:gd name="T48" fmla="*/ 307 w 407"/>
                  <a:gd name="T49" fmla="*/ 246 h 407"/>
                  <a:gd name="T50" fmla="*/ 234 w 407"/>
                  <a:gd name="T51" fmla="*/ 203 h 407"/>
                  <a:gd name="T52" fmla="*/ 307 w 407"/>
                  <a:gd name="T53" fmla="*/ 161 h 407"/>
                  <a:gd name="T54" fmla="*/ 307 w 407"/>
                  <a:gd name="T55" fmla="*/ 192 h 407"/>
                  <a:gd name="T56" fmla="*/ 358 w 407"/>
                  <a:gd name="T57" fmla="*/ 192 h 407"/>
                  <a:gd name="T58" fmla="*/ 358 w 407"/>
                  <a:gd name="T59" fmla="*/ 215 h 407"/>
                  <a:gd name="T60" fmla="*/ 307 w 407"/>
                  <a:gd name="T61" fmla="*/ 215 h 407"/>
                  <a:gd name="T62" fmla="*/ 307 w 407"/>
                  <a:gd name="T63" fmla="*/ 246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7" h="407">
                    <a:moveTo>
                      <a:pt x="203" y="0"/>
                    </a:moveTo>
                    <a:cubicBezTo>
                      <a:pt x="90" y="0"/>
                      <a:pt x="0" y="90"/>
                      <a:pt x="0" y="203"/>
                    </a:cubicBezTo>
                    <a:cubicBezTo>
                      <a:pt x="0" y="316"/>
                      <a:pt x="90" y="406"/>
                      <a:pt x="203" y="406"/>
                    </a:cubicBezTo>
                    <a:cubicBezTo>
                      <a:pt x="316" y="406"/>
                      <a:pt x="406" y="316"/>
                      <a:pt x="406" y="203"/>
                    </a:cubicBezTo>
                    <a:cubicBezTo>
                      <a:pt x="406" y="90"/>
                      <a:pt x="316" y="0"/>
                      <a:pt x="203" y="0"/>
                    </a:cubicBezTo>
                    <a:close/>
                    <a:moveTo>
                      <a:pt x="53" y="192"/>
                    </a:moveTo>
                    <a:lnTo>
                      <a:pt x="104" y="192"/>
                    </a:lnTo>
                    <a:lnTo>
                      <a:pt x="104" y="161"/>
                    </a:lnTo>
                    <a:lnTo>
                      <a:pt x="177" y="203"/>
                    </a:lnTo>
                    <a:lnTo>
                      <a:pt x="104" y="246"/>
                    </a:lnTo>
                    <a:lnTo>
                      <a:pt x="104" y="215"/>
                    </a:lnTo>
                    <a:lnTo>
                      <a:pt x="53" y="215"/>
                    </a:lnTo>
                    <a:lnTo>
                      <a:pt x="53" y="192"/>
                    </a:lnTo>
                    <a:close/>
                    <a:moveTo>
                      <a:pt x="206" y="353"/>
                    </a:moveTo>
                    <a:lnTo>
                      <a:pt x="163" y="279"/>
                    </a:lnTo>
                    <a:lnTo>
                      <a:pt x="194" y="279"/>
                    </a:lnTo>
                    <a:lnTo>
                      <a:pt x="194" y="127"/>
                    </a:lnTo>
                    <a:lnTo>
                      <a:pt x="163" y="127"/>
                    </a:lnTo>
                    <a:lnTo>
                      <a:pt x="206" y="54"/>
                    </a:lnTo>
                    <a:lnTo>
                      <a:pt x="248" y="127"/>
                    </a:lnTo>
                    <a:lnTo>
                      <a:pt x="217" y="127"/>
                    </a:lnTo>
                    <a:lnTo>
                      <a:pt x="217" y="279"/>
                    </a:lnTo>
                    <a:lnTo>
                      <a:pt x="248" y="279"/>
                    </a:lnTo>
                    <a:lnTo>
                      <a:pt x="206" y="353"/>
                    </a:lnTo>
                    <a:close/>
                    <a:moveTo>
                      <a:pt x="307" y="246"/>
                    </a:moveTo>
                    <a:lnTo>
                      <a:pt x="234" y="203"/>
                    </a:lnTo>
                    <a:lnTo>
                      <a:pt x="307" y="161"/>
                    </a:lnTo>
                    <a:lnTo>
                      <a:pt x="307" y="192"/>
                    </a:lnTo>
                    <a:lnTo>
                      <a:pt x="358" y="192"/>
                    </a:lnTo>
                    <a:lnTo>
                      <a:pt x="358" y="215"/>
                    </a:lnTo>
                    <a:lnTo>
                      <a:pt x="307" y="215"/>
                    </a:lnTo>
                    <a:lnTo>
                      <a:pt x="307" y="246"/>
                    </a:lnTo>
                    <a:close/>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F5F5F"/>
                  </a:solidFill>
                </a:endParaRPr>
              </a:p>
            </p:txBody>
          </p:sp>
          <p:sp>
            <p:nvSpPr>
              <p:cNvPr id="25" name="Freeform 302"/>
              <p:cNvSpPr>
                <a:spLocks noChangeArrowheads="1"/>
              </p:cNvSpPr>
              <p:nvPr/>
            </p:nvSpPr>
            <p:spPr bwMode="auto">
              <a:xfrm>
                <a:off x="4703763" y="2060575"/>
                <a:ext cx="146050" cy="146050"/>
              </a:xfrm>
              <a:custGeom>
                <a:avLst/>
                <a:gdLst>
                  <a:gd name="T0" fmla="*/ 203 w 407"/>
                  <a:gd name="T1" fmla="*/ 0 h 407"/>
                  <a:gd name="T2" fmla="*/ 0 w 407"/>
                  <a:gd name="T3" fmla="*/ 203 h 407"/>
                  <a:gd name="T4" fmla="*/ 203 w 407"/>
                  <a:gd name="T5" fmla="*/ 406 h 407"/>
                  <a:gd name="T6" fmla="*/ 406 w 407"/>
                  <a:gd name="T7" fmla="*/ 203 h 407"/>
                  <a:gd name="T8" fmla="*/ 203 w 407"/>
                  <a:gd name="T9" fmla="*/ 0 h 407"/>
                  <a:gd name="T10" fmla="*/ 53 w 407"/>
                  <a:gd name="T11" fmla="*/ 192 h 407"/>
                  <a:gd name="T12" fmla="*/ 104 w 407"/>
                  <a:gd name="T13" fmla="*/ 192 h 407"/>
                  <a:gd name="T14" fmla="*/ 104 w 407"/>
                  <a:gd name="T15" fmla="*/ 161 h 407"/>
                  <a:gd name="T16" fmla="*/ 177 w 407"/>
                  <a:gd name="T17" fmla="*/ 203 h 407"/>
                  <a:gd name="T18" fmla="*/ 104 w 407"/>
                  <a:gd name="T19" fmla="*/ 246 h 407"/>
                  <a:gd name="T20" fmla="*/ 104 w 407"/>
                  <a:gd name="T21" fmla="*/ 215 h 407"/>
                  <a:gd name="T22" fmla="*/ 53 w 407"/>
                  <a:gd name="T23" fmla="*/ 215 h 407"/>
                  <a:gd name="T24" fmla="*/ 53 w 407"/>
                  <a:gd name="T25" fmla="*/ 192 h 407"/>
                  <a:gd name="T26" fmla="*/ 206 w 407"/>
                  <a:gd name="T27" fmla="*/ 353 h 407"/>
                  <a:gd name="T28" fmla="*/ 163 w 407"/>
                  <a:gd name="T29" fmla="*/ 279 h 407"/>
                  <a:gd name="T30" fmla="*/ 194 w 407"/>
                  <a:gd name="T31" fmla="*/ 279 h 407"/>
                  <a:gd name="T32" fmla="*/ 194 w 407"/>
                  <a:gd name="T33" fmla="*/ 127 h 407"/>
                  <a:gd name="T34" fmla="*/ 163 w 407"/>
                  <a:gd name="T35" fmla="*/ 127 h 407"/>
                  <a:gd name="T36" fmla="*/ 206 w 407"/>
                  <a:gd name="T37" fmla="*/ 54 h 407"/>
                  <a:gd name="T38" fmla="*/ 248 w 407"/>
                  <a:gd name="T39" fmla="*/ 127 h 407"/>
                  <a:gd name="T40" fmla="*/ 217 w 407"/>
                  <a:gd name="T41" fmla="*/ 127 h 407"/>
                  <a:gd name="T42" fmla="*/ 217 w 407"/>
                  <a:gd name="T43" fmla="*/ 279 h 407"/>
                  <a:gd name="T44" fmla="*/ 248 w 407"/>
                  <a:gd name="T45" fmla="*/ 279 h 407"/>
                  <a:gd name="T46" fmla="*/ 206 w 407"/>
                  <a:gd name="T47" fmla="*/ 353 h 407"/>
                  <a:gd name="T48" fmla="*/ 307 w 407"/>
                  <a:gd name="T49" fmla="*/ 246 h 407"/>
                  <a:gd name="T50" fmla="*/ 234 w 407"/>
                  <a:gd name="T51" fmla="*/ 203 h 407"/>
                  <a:gd name="T52" fmla="*/ 307 w 407"/>
                  <a:gd name="T53" fmla="*/ 161 h 407"/>
                  <a:gd name="T54" fmla="*/ 307 w 407"/>
                  <a:gd name="T55" fmla="*/ 192 h 407"/>
                  <a:gd name="T56" fmla="*/ 358 w 407"/>
                  <a:gd name="T57" fmla="*/ 192 h 407"/>
                  <a:gd name="T58" fmla="*/ 358 w 407"/>
                  <a:gd name="T59" fmla="*/ 215 h 407"/>
                  <a:gd name="T60" fmla="*/ 307 w 407"/>
                  <a:gd name="T61" fmla="*/ 215 h 407"/>
                  <a:gd name="T62" fmla="*/ 307 w 407"/>
                  <a:gd name="T63" fmla="*/ 246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7" h="407">
                    <a:moveTo>
                      <a:pt x="203" y="0"/>
                    </a:moveTo>
                    <a:cubicBezTo>
                      <a:pt x="90" y="0"/>
                      <a:pt x="0" y="90"/>
                      <a:pt x="0" y="203"/>
                    </a:cubicBezTo>
                    <a:cubicBezTo>
                      <a:pt x="0" y="316"/>
                      <a:pt x="90" y="406"/>
                      <a:pt x="203" y="406"/>
                    </a:cubicBezTo>
                    <a:cubicBezTo>
                      <a:pt x="316" y="406"/>
                      <a:pt x="406" y="316"/>
                      <a:pt x="406" y="203"/>
                    </a:cubicBezTo>
                    <a:cubicBezTo>
                      <a:pt x="406" y="90"/>
                      <a:pt x="316" y="0"/>
                      <a:pt x="203" y="0"/>
                    </a:cubicBezTo>
                    <a:close/>
                    <a:moveTo>
                      <a:pt x="53" y="192"/>
                    </a:moveTo>
                    <a:lnTo>
                      <a:pt x="104" y="192"/>
                    </a:lnTo>
                    <a:lnTo>
                      <a:pt x="104" y="161"/>
                    </a:lnTo>
                    <a:lnTo>
                      <a:pt x="177" y="203"/>
                    </a:lnTo>
                    <a:lnTo>
                      <a:pt x="104" y="246"/>
                    </a:lnTo>
                    <a:lnTo>
                      <a:pt x="104" y="215"/>
                    </a:lnTo>
                    <a:lnTo>
                      <a:pt x="53" y="215"/>
                    </a:lnTo>
                    <a:lnTo>
                      <a:pt x="53" y="192"/>
                    </a:lnTo>
                    <a:close/>
                    <a:moveTo>
                      <a:pt x="206" y="353"/>
                    </a:moveTo>
                    <a:lnTo>
                      <a:pt x="163" y="279"/>
                    </a:lnTo>
                    <a:lnTo>
                      <a:pt x="194" y="279"/>
                    </a:lnTo>
                    <a:lnTo>
                      <a:pt x="194" y="127"/>
                    </a:lnTo>
                    <a:lnTo>
                      <a:pt x="163" y="127"/>
                    </a:lnTo>
                    <a:lnTo>
                      <a:pt x="206" y="54"/>
                    </a:lnTo>
                    <a:lnTo>
                      <a:pt x="248" y="127"/>
                    </a:lnTo>
                    <a:lnTo>
                      <a:pt x="217" y="127"/>
                    </a:lnTo>
                    <a:lnTo>
                      <a:pt x="217" y="279"/>
                    </a:lnTo>
                    <a:lnTo>
                      <a:pt x="248" y="279"/>
                    </a:lnTo>
                    <a:lnTo>
                      <a:pt x="206" y="353"/>
                    </a:lnTo>
                    <a:close/>
                    <a:moveTo>
                      <a:pt x="307" y="246"/>
                    </a:moveTo>
                    <a:lnTo>
                      <a:pt x="234" y="203"/>
                    </a:lnTo>
                    <a:lnTo>
                      <a:pt x="307" y="161"/>
                    </a:lnTo>
                    <a:lnTo>
                      <a:pt x="307" y="192"/>
                    </a:lnTo>
                    <a:lnTo>
                      <a:pt x="358" y="192"/>
                    </a:lnTo>
                    <a:lnTo>
                      <a:pt x="358" y="215"/>
                    </a:lnTo>
                    <a:lnTo>
                      <a:pt x="307" y="215"/>
                    </a:lnTo>
                    <a:lnTo>
                      <a:pt x="307" y="246"/>
                    </a:lnTo>
                    <a:close/>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F5F5F"/>
                  </a:solidFill>
                </a:endParaRPr>
              </a:p>
            </p:txBody>
          </p:sp>
        </p:grpSp>
      </p:grpSp>
      <p:grpSp>
        <p:nvGrpSpPr>
          <p:cNvPr id="26" name="Group 25"/>
          <p:cNvGrpSpPr/>
          <p:nvPr/>
        </p:nvGrpSpPr>
        <p:grpSpPr>
          <a:xfrm>
            <a:off x="3235448" y="4018714"/>
            <a:ext cx="324686" cy="324686"/>
            <a:chOff x="8456612" y="4544237"/>
            <a:chExt cx="324686" cy="324686"/>
          </a:xfrm>
        </p:grpSpPr>
        <p:sp>
          <p:nvSpPr>
            <p:cNvPr id="27" name="Rectangle 26"/>
            <p:cNvSpPr/>
            <p:nvPr/>
          </p:nvSpPr>
          <p:spPr bwMode="auto">
            <a:xfrm>
              <a:off x="8456612" y="4544237"/>
              <a:ext cx="321443" cy="324685"/>
            </a:xfrm>
            <a:prstGeom prst="rect">
              <a:avLst/>
            </a:prstGeom>
            <a:solidFill>
              <a:schemeClr val="bg1"/>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eaLnBrk="1" hangingPunct="1">
                <a:spcBef>
                  <a:spcPct val="20000"/>
                </a:spcBef>
                <a:buClr>
                  <a:srgbClr val="FF0000"/>
                </a:buClr>
              </a:pPr>
              <a:endParaRPr lang="en-US">
                <a:latin typeface="Arial" pitchFamily="34" charset="0"/>
              </a:endParaRPr>
            </a:p>
          </p:txBody>
        </p:sp>
        <p:grpSp>
          <p:nvGrpSpPr>
            <p:cNvPr id="28" name="Group 27"/>
            <p:cNvGrpSpPr/>
            <p:nvPr/>
          </p:nvGrpSpPr>
          <p:grpSpPr>
            <a:xfrm>
              <a:off x="8456613" y="4544238"/>
              <a:ext cx="324685" cy="324685"/>
              <a:chOff x="4703763" y="2060575"/>
              <a:chExt cx="146050" cy="146050"/>
            </a:xfrm>
            <a:solidFill>
              <a:schemeClr val="tx1"/>
            </a:solidFill>
          </p:grpSpPr>
          <p:sp>
            <p:nvSpPr>
              <p:cNvPr id="29" name="Freeform 145"/>
              <p:cNvSpPr>
                <a:spLocks noChangeArrowheads="1"/>
              </p:cNvSpPr>
              <p:nvPr/>
            </p:nvSpPr>
            <p:spPr bwMode="auto">
              <a:xfrm>
                <a:off x="4703763" y="2060575"/>
                <a:ext cx="146050" cy="146050"/>
              </a:xfrm>
              <a:custGeom>
                <a:avLst/>
                <a:gdLst>
                  <a:gd name="T0" fmla="*/ 203 w 407"/>
                  <a:gd name="T1" fmla="*/ 0 h 407"/>
                  <a:gd name="T2" fmla="*/ 0 w 407"/>
                  <a:gd name="T3" fmla="*/ 203 h 407"/>
                  <a:gd name="T4" fmla="*/ 203 w 407"/>
                  <a:gd name="T5" fmla="*/ 406 h 407"/>
                  <a:gd name="T6" fmla="*/ 406 w 407"/>
                  <a:gd name="T7" fmla="*/ 203 h 407"/>
                  <a:gd name="T8" fmla="*/ 203 w 407"/>
                  <a:gd name="T9" fmla="*/ 0 h 407"/>
                  <a:gd name="T10" fmla="*/ 53 w 407"/>
                  <a:gd name="T11" fmla="*/ 192 h 407"/>
                  <a:gd name="T12" fmla="*/ 104 w 407"/>
                  <a:gd name="T13" fmla="*/ 192 h 407"/>
                  <a:gd name="T14" fmla="*/ 104 w 407"/>
                  <a:gd name="T15" fmla="*/ 161 h 407"/>
                  <a:gd name="T16" fmla="*/ 177 w 407"/>
                  <a:gd name="T17" fmla="*/ 203 h 407"/>
                  <a:gd name="T18" fmla="*/ 104 w 407"/>
                  <a:gd name="T19" fmla="*/ 246 h 407"/>
                  <a:gd name="T20" fmla="*/ 104 w 407"/>
                  <a:gd name="T21" fmla="*/ 215 h 407"/>
                  <a:gd name="T22" fmla="*/ 53 w 407"/>
                  <a:gd name="T23" fmla="*/ 215 h 407"/>
                  <a:gd name="T24" fmla="*/ 53 w 407"/>
                  <a:gd name="T25" fmla="*/ 192 h 407"/>
                  <a:gd name="T26" fmla="*/ 206 w 407"/>
                  <a:gd name="T27" fmla="*/ 353 h 407"/>
                  <a:gd name="T28" fmla="*/ 163 w 407"/>
                  <a:gd name="T29" fmla="*/ 279 h 407"/>
                  <a:gd name="T30" fmla="*/ 194 w 407"/>
                  <a:gd name="T31" fmla="*/ 279 h 407"/>
                  <a:gd name="T32" fmla="*/ 194 w 407"/>
                  <a:gd name="T33" fmla="*/ 127 h 407"/>
                  <a:gd name="T34" fmla="*/ 163 w 407"/>
                  <a:gd name="T35" fmla="*/ 127 h 407"/>
                  <a:gd name="T36" fmla="*/ 206 w 407"/>
                  <a:gd name="T37" fmla="*/ 54 h 407"/>
                  <a:gd name="T38" fmla="*/ 248 w 407"/>
                  <a:gd name="T39" fmla="*/ 127 h 407"/>
                  <a:gd name="T40" fmla="*/ 217 w 407"/>
                  <a:gd name="T41" fmla="*/ 127 h 407"/>
                  <a:gd name="T42" fmla="*/ 217 w 407"/>
                  <a:gd name="T43" fmla="*/ 279 h 407"/>
                  <a:gd name="T44" fmla="*/ 248 w 407"/>
                  <a:gd name="T45" fmla="*/ 279 h 407"/>
                  <a:gd name="T46" fmla="*/ 206 w 407"/>
                  <a:gd name="T47" fmla="*/ 353 h 407"/>
                  <a:gd name="T48" fmla="*/ 307 w 407"/>
                  <a:gd name="T49" fmla="*/ 246 h 407"/>
                  <a:gd name="T50" fmla="*/ 234 w 407"/>
                  <a:gd name="T51" fmla="*/ 203 h 407"/>
                  <a:gd name="T52" fmla="*/ 307 w 407"/>
                  <a:gd name="T53" fmla="*/ 161 h 407"/>
                  <a:gd name="T54" fmla="*/ 307 w 407"/>
                  <a:gd name="T55" fmla="*/ 192 h 407"/>
                  <a:gd name="T56" fmla="*/ 358 w 407"/>
                  <a:gd name="T57" fmla="*/ 192 h 407"/>
                  <a:gd name="T58" fmla="*/ 358 w 407"/>
                  <a:gd name="T59" fmla="*/ 215 h 407"/>
                  <a:gd name="T60" fmla="*/ 307 w 407"/>
                  <a:gd name="T61" fmla="*/ 215 h 407"/>
                  <a:gd name="T62" fmla="*/ 307 w 407"/>
                  <a:gd name="T63" fmla="*/ 246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7" h="407">
                    <a:moveTo>
                      <a:pt x="203" y="0"/>
                    </a:moveTo>
                    <a:cubicBezTo>
                      <a:pt x="90" y="0"/>
                      <a:pt x="0" y="90"/>
                      <a:pt x="0" y="203"/>
                    </a:cubicBezTo>
                    <a:cubicBezTo>
                      <a:pt x="0" y="316"/>
                      <a:pt x="90" y="406"/>
                      <a:pt x="203" y="406"/>
                    </a:cubicBezTo>
                    <a:cubicBezTo>
                      <a:pt x="316" y="406"/>
                      <a:pt x="406" y="316"/>
                      <a:pt x="406" y="203"/>
                    </a:cubicBezTo>
                    <a:cubicBezTo>
                      <a:pt x="406" y="90"/>
                      <a:pt x="316" y="0"/>
                      <a:pt x="203" y="0"/>
                    </a:cubicBezTo>
                    <a:close/>
                    <a:moveTo>
                      <a:pt x="53" y="192"/>
                    </a:moveTo>
                    <a:lnTo>
                      <a:pt x="104" y="192"/>
                    </a:lnTo>
                    <a:lnTo>
                      <a:pt x="104" y="161"/>
                    </a:lnTo>
                    <a:lnTo>
                      <a:pt x="177" y="203"/>
                    </a:lnTo>
                    <a:lnTo>
                      <a:pt x="104" y="246"/>
                    </a:lnTo>
                    <a:lnTo>
                      <a:pt x="104" y="215"/>
                    </a:lnTo>
                    <a:lnTo>
                      <a:pt x="53" y="215"/>
                    </a:lnTo>
                    <a:lnTo>
                      <a:pt x="53" y="192"/>
                    </a:lnTo>
                    <a:close/>
                    <a:moveTo>
                      <a:pt x="206" y="353"/>
                    </a:moveTo>
                    <a:lnTo>
                      <a:pt x="163" y="279"/>
                    </a:lnTo>
                    <a:lnTo>
                      <a:pt x="194" y="279"/>
                    </a:lnTo>
                    <a:lnTo>
                      <a:pt x="194" y="127"/>
                    </a:lnTo>
                    <a:lnTo>
                      <a:pt x="163" y="127"/>
                    </a:lnTo>
                    <a:lnTo>
                      <a:pt x="206" y="54"/>
                    </a:lnTo>
                    <a:lnTo>
                      <a:pt x="248" y="127"/>
                    </a:lnTo>
                    <a:lnTo>
                      <a:pt x="217" y="127"/>
                    </a:lnTo>
                    <a:lnTo>
                      <a:pt x="217" y="279"/>
                    </a:lnTo>
                    <a:lnTo>
                      <a:pt x="248" y="279"/>
                    </a:lnTo>
                    <a:lnTo>
                      <a:pt x="206" y="353"/>
                    </a:lnTo>
                    <a:close/>
                    <a:moveTo>
                      <a:pt x="307" y="246"/>
                    </a:moveTo>
                    <a:lnTo>
                      <a:pt x="234" y="203"/>
                    </a:lnTo>
                    <a:lnTo>
                      <a:pt x="307" y="161"/>
                    </a:lnTo>
                    <a:lnTo>
                      <a:pt x="307" y="192"/>
                    </a:lnTo>
                    <a:lnTo>
                      <a:pt x="358" y="192"/>
                    </a:lnTo>
                    <a:lnTo>
                      <a:pt x="358" y="215"/>
                    </a:lnTo>
                    <a:lnTo>
                      <a:pt x="307" y="215"/>
                    </a:lnTo>
                    <a:lnTo>
                      <a:pt x="307" y="246"/>
                    </a:lnTo>
                    <a:close/>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F5F5F"/>
                  </a:solidFill>
                </a:endParaRPr>
              </a:p>
            </p:txBody>
          </p:sp>
          <p:sp>
            <p:nvSpPr>
              <p:cNvPr id="30" name="Freeform 302"/>
              <p:cNvSpPr>
                <a:spLocks noChangeArrowheads="1"/>
              </p:cNvSpPr>
              <p:nvPr/>
            </p:nvSpPr>
            <p:spPr bwMode="auto">
              <a:xfrm>
                <a:off x="4703763" y="2060575"/>
                <a:ext cx="146050" cy="146050"/>
              </a:xfrm>
              <a:custGeom>
                <a:avLst/>
                <a:gdLst>
                  <a:gd name="T0" fmla="*/ 203 w 407"/>
                  <a:gd name="T1" fmla="*/ 0 h 407"/>
                  <a:gd name="T2" fmla="*/ 0 w 407"/>
                  <a:gd name="T3" fmla="*/ 203 h 407"/>
                  <a:gd name="T4" fmla="*/ 203 w 407"/>
                  <a:gd name="T5" fmla="*/ 406 h 407"/>
                  <a:gd name="T6" fmla="*/ 406 w 407"/>
                  <a:gd name="T7" fmla="*/ 203 h 407"/>
                  <a:gd name="T8" fmla="*/ 203 w 407"/>
                  <a:gd name="T9" fmla="*/ 0 h 407"/>
                  <a:gd name="T10" fmla="*/ 53 w 407"/>
                  <a:gd name="T11" fmla="*/ 192 h 407"/>
                  <a:gd name="T12" fmla="*/ 104 w 407"/>
                  <a:gd name="T13" fmla="*/ 192 h 407"/>
                  <a:gd name="T14" fmla="*/ 104 w 407"/>
                  <a:gd name="T15" fmla="*/ 161 h 407"/>
                  <a:gd name="T16" fmla="*/ 177 w 407"/>
                  <a:gd name="T17" fmla="*/ 203 h 407"/>
                  <a:gd name="T18" fmla="*/ 104 w 407"/>
                  <a:gd name="T19" fmla="*/ 246 h 407"/>
                  <a:gd name="T20" fmla="*/ 104 w 407"/>
                  <a:gd name="T21" fmla="*/ 215 h 407"/>
                  <a:gd name="T22" fmla="*/ 53 w 407"/>
                  <a:gd name="T23" fmla="*/ 215 h 407"/>
                  <a:gd name="T24" fmla="*/ 53 w 407"/>
                  <a:gd name="T25" fmla="*/ 192 h 407"/>
                  <a:gd name="T26" fmla="*/ 206 w 407"/>
                  <a:gd name="T27" fmla="*/ 353 h 407"/>
                  <a:gd name="T28" fmla="*/ 163 w 407"/>
                  <a:gd name="T29" fmla="*/ 279 h 407"/>
                  <a:gd name="T30" fmla="*/ 194 w 407"/>
                  <a:gd name="T31" fmla="*/ 279 h 407"/>
                  <a:gd name="T32" fmla="*/ 194 w 407"/>
                  <a:gd name="T33" fmla="*/ 127 h 407"/>
                  <a:gd name="T34" fmla="*/ 163 w 407"/>
                  <a:gd name="T35" fmla="*/ 127 h 407"/>
                  <a:gd name="T36" fmla="*/ 206 w 407"/>
                  <a:gd name="T37" fmla="*/ 54 h 407"/>
                  <a:gd name="T38" fmla="*/ 248 w 407"/>
                  <a:gd name="T39" fmla="*/ 127 h 407"/>
                  <a:gd name="T40" fmla="*/ 217 w 407"/>
                  <a:gd name="T41" fmla="*/ 127 h 407"/>
                  <a:gd name="T42" fmla="*/ 217 w 407"/>
                  <a:gd name="T43" fmla="*/ 279 h 407"/>
                  <a:gd name="T44" fmla="*/ 248 w 407"/>
                  <a:gd name="T45" fmla="*/ 279 h 407"/>
                  <a:gd name="T46" fmla="*/ 206 w 407"/>
                  <a:gd name="T47" fmla="*/ 353 h 407"/>
                  <a:gd name="T48" fmla="*/ 307 w 407"/>
                  <a:gd name="T49" fmla="*/ 246 h 407"/>
                  <a:gd name="T50" fmla="*/ 234 w 407"/>
                  <a:gd name="T51" fmla="*/ 203 h 407"/>
                  <a:gd name="T52" fmla="*/ 307 w 407"/>
                  <a:gd name="T53" fmla="*/ 161 h 407"/>
                  <a:gd name="T54" fmla="*/ 307 w 407"/>
                  <a:gd name="T55" fmla="*/ 192 h 407"/>
                  <a:gd name="T56" fmla="*/ 358 w 407"/>
                  <a:gd name="T57" fmla="*/ 192 h 407"/>
                  <a:gd name="T58" fmla="*/ 358 w 407"/>
                  <a:gd name="T59" fmla="*/ 215 h 407"/>
                  <a:gd name="T60" fmla="*/ 307 w 407"/>
                  <a:gd name="T61" fmla="*/ 215 h 407"/>
                  <a:gd name="T62" fmla="*/ 307 w 407"/>
                  <a:gd name="T63" fmla="*/ 246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7" h="407">
                    <a:moveTo>
                      <a:pt x="203" y="0"/>
                    </a:moveTo>
                    <a:cubicBezTo>
                      <a:pt x="90" y="0"/>
                      <a:pt x="0" y="90"/>
                      <a:pt x="0" y="203"/>
                    </a:cubicBezTo>
                    <a:cubicBezTo>
                      <a:pt x="0" y="316"/>
                      <a:pt x="90" y="406"/>
                      <a:pt x="203" y="406"/>
                    </a:cubicBezTo>
                    <a:cubicBezTo>
                      <a:pt x="316" y="406"/>
                      <a:pt x="406" y="316"/>
                      <a:pt x="406" y="203"/>
                    </a:cubicBezTo>
                    <a:cubicBezTo>
                      <a:pt x="406" y="90"/>
                      <a:pt x="316" y="0"/>
                      <a:pt x="203" y="0"/>
                    </a:cubicBezTo>
                    <a:close/>
                    <a:moveTo>
                      <a:pt x="53" y="192"/>
                    </a:moveTo>
                    <a:lnTo>
                      <a:pt x="104" y="192"/>
                    </a:lnTo>
                    <a:lnTo>
                      <a:pt x="104" y="161"/>
                    </a:lnTo>
                    <a:lnTo>
                      <a:pt x="177" y="203"/>
                    </a:lnTo>
                    <a:lnTo>
                      <a:pt x="104" y="246"/>
                    </a:lnTo>
                    <a:lnTo>
                      <a:pt x="104" y="215"/>
                    </a:lnTo>
                    <a:lnTo>
                      <a:pt x="53" y="215"/>
                    </a:lnTo>
                    <a:lnTo>
                      <a:pt x="53" y="192"/>
                    </a:lnTo>
                    <a:close/>
                    <a:moveTo>
                      <a:pt x="206" y="353"/>
                    </a:moveTo>
                    <a:lnTo>
                      <a:pt x="163" y="279"/>
                    </a:lnTo>
                    <a:lnTo>
                      <a:pt x="194" y="279"/>
                    </a:lnTo>
                    <a:lnTo>
                      <a:pt x="194" y="127"/>
                    </a:lnTo>
                    <a:lnTo>
                      <a:pt x="163" y="127"/>
                    </a:lnTo>
                    <a:lnTo>
                      <a:pt x="206" y="54"/>
                    </a:lnTo>
                    <a:lnTo>
                      <a:pt x="248" y="127"/>
                    </a:lnTo>
                    <a:lnTo>
                      <a:pt x="217" y="127"/>
                    </a:lnTo>
                    <a:lnTo>
                      <a:pt x="217" y="279"/>
                    </a:lnTo>
                    <a:lnTo>
                      <a:pt x="248" y="279"/>
                    </a:lnTo>
                    <a:lnTo>
                      <a:pt x="206" y="353"/>
                    </a:lnTo>
                    <a:close/>
                    <a:moveTo>
                      <a:pt x="307" y="246"/>
                    </a:moveTo>
                    <a:lnTo>
                      <a:pt x="234" y="203"/>
                    </a:lnTo>
                    <a:lnTo>
                      <a:pt x="307" y="161"/>
                    </a:lnTo>
                    <a:lnTo>
                      <a:pt x="307" y="192"/>
                    </a:lnTo>
                    <a:lnTo>
                      <a:pt x="358" y="192"/>
                    </a:lnTo>
                    <a:lnTo>
                      <a:pt x="358" y="215"/>
                    </a:lnTo>
                    <a:lnTo>
                      <a:pt x="307" y="215"/>
                    </a:lnTo>
                    <a:lnTo>
                      <a:pt x="307" y="246"/>
                    </a:lnTo>
                    <a:close/>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F5F5F"/>
                  </a:solidFill>
                </a:endParaRPr>
              </a:p>
            </p:txBody>
          </p:sp>
        </p:grpSp>
      </p:grpSp>
    </p:spTree>
    <p:extLst>
      <p:ext uri="{BB962C8B-B14F-4D97-AF65-F5344CB8AC3E}">
        <p14:creationId xmlns:p14="http://schemas.microsoft.com/office/powerpoint/2010/main" val="1266577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blinds(horizontal)">
                                      <p:cBhvr>
                                        <p:cTn id="13" dur="500"/>
                                        <p:tgtEl>
                                          <p:spTgt spid="31"/>
                                        </p:tgtEl>
                                      </p:cBhvr>
                                    </p:animEffect>
                                  </p:childTnLst>
                                </p:cTn>
                              </p:par>
                              <p:par>
                                <p:cTn id="14" presetID="3" presetClass="entr" presetSubtype="1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blinds(horizontal)">
                                      <p:cBhvr>
                                        <p:cTn id="16" dur="500"/>
                                        <p:tgtEl>
                                          <p:spTgt spid="26"/>
                                        </p:tgtEl>
                                      </p:cBhvr>
                                    </p:animEffect>
                                  </p:childTnLst>
                                </p:cTn>
                              </p:par>
                            </p:childTnLst>
                          </p:cTn>
                        </p:par>
                        <p:par>
                          <p:cTn id="17" fill="hold">
                            <p:stCondLst>
                              <p:cond delay="500"/>
                            </p:stCondLst>
                            <p:childTnLst>
                              <p:par>
                                <p:cTn id="18" presetID="3" presetClass="entr" presetSubtype="10"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blinds(horizontal)">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blinds(horizontal)">
                                      <p:cBhvr>
                                        <p:cTn id="25" dur="500"/>
                                        <p:tgtEl>
                                          <p:spTgt spid="59"/>
                                        </p:tgtEl>
                                      </p:cBhvr>
                                    </p:animEffect>
                                  </p:childTnLst>
                                </p:cTn>
                              </p:par>
                              <p:par>
                                <p:cTn id="26" presetID="3" presetClass="entr" presetSubtype="10" fill="hold" nodeType="with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blinds(horizontal)">
                                      <p:cBhvr>
                                        <p:cTn id="28" dur="500"/>
                                        <p:tgtEl>
                                          <p:spTgt spid="62"/>
                                        </p:tgtEl>
                                      </p:cBhvr>
                                    </p:animEffect>
                                  </p:childTnLst>
                                </p:cTn>
                              </p:par>
                              <p:par>
                                <p:cTn id="29" presetID="3" presetClass="entr" presetSubtype="10" fill="hold" nodeType="with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blinds(horizontal)">
                                      <p:cBhvr>
                                        <p:cTn id="31" dur="500"/>
                                        <p:tgtEl>
                                          <p:spTgt spid="65"/>
                                        </p:tgtEl>
                                      </p:cBhvr>
                                    </p:animEffect>
                                  </p:childTnLst>
                                </p:cTn>
                              </p:par>
                              <p:par>
                                <p:cTn id="32" presetID="3" presetClass="entr" presetSubtype="10" fill="hold" nodeType="withEffect">
                                  <p:stCondLst>
                                    <p:cond delay="0"/>
                                  </p:stCondLst>
                                  <p:childTnLst>
                                    <p:set>
                                      <p:cBhvr>
                                        <p:cTn id="33" dur="1" fill="hold">
                                          <p:stCondLst>
                                            <p:cond delay="0"/>
                                          </p:stCondLst>
                                        </p:cTn>
                                        <p:tgtEl>
                                          <p:spTgt spid="64"/>
                                        </p:tgtEl>
                                        <p:attrNameLst>
                                          <p:attrName>style.visibility</p:attrName>
                                        </p:attrNameLst>
                                      </p:cBhvr>
                                      <p:to>
                                        <p:strVal val="visible"/>
                                      </p:to>
                                    </p:set>
                                    <p:animEffect transition="in" filter="blinds(horizontal)">
                                      <p:cBhvr>
                                        <p:cTn id="34" dur="500"/>
                                        <p:tgtEl>
                                          <p:spTgt spid="64"/>
                                        </p:tgtEl>
                                      </p:cBhvr>
                                    </p:animEffect>
                                  </p:childTnLst>
                                </p:cTn>
                              </p:par>
                              <p:par>
                                <p:cTn id="35" presetID="3" presetClass="entr" presetSubtype="10" fill="hold" nodeType="with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blinds(horizontal)">
                                      <p:cBhvr>
                                        <p:cTn id="37" dur="500"/>
                                        <p:tgtEl>
                                          <p:spTgt spid="61"/>
                                        </p:tgtEl>
                                      </p:cBhvr>
                                    </p:animEffect>
                                  </p:childTnLst>
                                </p:cTn>
                              </p:par>
                              <p:par>
                                <p:cTn id="38" presetID="3" presetClass="entr" presetSubtype="10" fill="hold" nodeType="withEffect">
                                  <p:stCondLst>
                                    <p:cond delay="0"/>
                                  </p:stCondLst>
                                  <p:childTnLst>
                                    <p:set>
                                      <p:cBhvr>
                                        <p:cTn id="39" dur="1" fill="hold">
                                          <p:stCondLst>
                                            <p:cond delay="0"/>
                                          </p:stCondLst>
                                        </p:cTn>
                                        <p:tgtEl>
                                          <p:spTgt spid="63"/>
                                        </p:tgtEl>
                                        <p:attrNameLst>
                                          <p:attrName>style.visibility</p:attrName>
                                        </p:attrNameLst>
                                      </p:cBhvr>
                                      <p:to>
                                        <p:strVal val="visible"/>
                                      </p:to>
                                    </p:set>
                                    <p:animEffect transition="in" filter="blinds(horizontal)">
                                      <p:cBhvr>
                                        <p:cTn id="40"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6410DB-0E91-5A4D-A3B8-412F562DECE1}"/>
              </a:ext>
            </a:extLst>
          </p:cNvPr>
          <p:cNvSpPr/>
          <p:nvPr/>
        </p:nvSpPr>
        <p:spPr>
          <a:xfrm>
            <a:off x="3063240" y="3850262"/>
            <a:ext cx="1073785" cy="68628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20000"/>
                  <a:lumOff val="80000"/>
                </a:schemeClr>
              </a:solidFill>
            </a:endParaRPr>
          </a:p>
        </p:txBody>
      </p:sp>
      <p:sp>
        <p:nvSpPr>
          <p:cNvPr id="81" name="Rectangle 80"/>
          <p:cNvSpPr/>
          <p:nvPr/>
        </p:nvSpPr>
        <p:spPr>
          <a:xfrm>
            <a:off x="4137025" y="2667001"/>
            <a:ext cx="2541471" cy="2743201"/>
          </a:xfrm>
          <a:prstGeom prst="rect">
            <a:avLst/>
          </a:prstGeom>
          <a:solidFill>
            <a:schemeClr val="bg1"/>
          </a:solidFill>
          <a:ln w="28575">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t"/>
          <a:lstStyle/>
          <a:p>
            <a:pPr algn="r">
              <a:lnSpc>
                <a:spcPct val="90000"/>
              </a:lnSpc>
            </a:pPr>
            <a:endParaRPr lang="en-US" sz="1200" dirty="0">
              <a:solidFill>
                <a:schemeClr val="tx1"/>
              </a:solidFill>
            </a:endParaRPr>
          </a:p>
          <a:p>
            <a:pPr algn="r">
              <a:lnSpc>
                <a:spcPct val="90000"/>
              </a:lnSpc>
            </a:pPr>
            <a:r>
              <a:rPr lang="en-US" sz="1200" dirty="0">
                <a:solidFill>
                  <a:schemeClr val="tx1"/>
                </a:solidFill>
              </a:rPr>
              <a:t>OCI REGION PHX </a:t>
            </a:r>
          </a:p>
        </p:txBody>
      </p:sp>
      <p:sp>
        <p:nvSpPr>
          <p:cNvPr id="4" name="Title 3"/>
          <p:cNvSpPr>
            <a:spLocks noGrp="1"/>
          </p:cNvSpPr>
          <p:nvPr>
            <p:ph type="title"/>
          </p:nvPr>
        </p:nvSpPr>
        <p:spPr>
          <a:xfrm>
            <a:off x="533400" y="406401"/>
            <a:ext cx="11125200" cy="447615"/>
          </a:xfrm>
        </p:spPr>
        <p:txBody>
          <a:bodyPr anchor="ctr"/>
          <a:lstStyle/>
          <a:p>
            <a:r>
              <a:rPr lang="en-US" sz="3200" b="1" dirty="0">
                <a:latin typeface="+mn-lt"/>
              </a:rPr>
              <a:t>Remote Peering </a:t>
            </a:r>
          </a:p>
        </p:txBody>
      </p:sp>
      <p:sp>
        <p:nvSpPr>
          <p:cNvPr id="56" name="Rectangle 55"/>
          <p:cNvSpPr/>
          <p:nvPr/>
        </p:nvSpPr>
        <p:spPr>
          <a:xfrm>
            <a:off x="7089949" y="1294142"/>
            <a:ext cx="4741239" cy="3970318"/>
          </a:xfrm>
          <a:prstGeom prst="rect">
            <a:avLst/>
          </a:prstGeom>
        </p:spPr>
        <p:txBody>
          <a:bodyPr wrap="square">
            <a:spAutoFit/>
          </a:bodyPr>
          <a:lstStyle/>
          <a:p>
            <a:r>
              <a:rPr lang="en-US" dirty="0"/>
              <a:t>Remote VCN peering is the process of connecting two VCNs in </a:t>
            </a:r>
            <a:r>
              <a:rPr lang="en-US" b="1" dirty="0"/>
              <a:t>different regions or in the same region </a:t>
            </a:r>
            <a:r>
              <a:rPr lang="en-US" dirty="0"/>
              <a:t>so that their resources can communicate using private IP addresses </a:t>
            </a:r>
          </a:p>
          <a:p>
            <a:endParaRPr lang="en-US" dirty="0"/>
          </a:p>
          <a:p>
            <a:r>
              <a:rPr lang="en-US" dirty="0"/>
              <a:t>Requires a remote peering connection (RPC) to be created on the DRGs. RPC's job is to act as a connection point for a remotely peered VCN</a:t>
            </a:r>
          </a:p>
          <a:p>
            <a:endParaRPr lang="en-US" dirty="0"/>
          </a:p>
          <a:p>
            <a:r>
              <a:rPr lang="en-US" dirty="0"/>
              <a:t>The two VCNs in the peering relationship must not have overlapping CIDRs</a:t>
            </a:r>
          </a:p>
          <a:p>
            <a:endParaRPr lang="en-US" dirty="0"/>
          </a:p>
        </p:txBody>
      </p:sp>
      <p:sp>
        <p:nvSpPr>
          <p:cNvPr id="60" name="TextBox 59"/>
          <p:cNvSpPr txBox="1"/>
          <p:nvPr/>
        </p:nvSpPr>
        <p:spPr>
          <a:xfrm rot="16200000">
            <a:off x="2803624" y="2908981"/>
            <a:ext cx="1574785" cy="307777"/>
          </a:xfrm>
          <a:prstGeom prst="rect">
            <a:avLst/>
          </a:prstGeom>
          <a:noFill/>
        </p:spPr>
        <p:txBody>
          <a:bodyPr wrap="square" rtlCol="0">
            <a:spAutoFit/>
          </a:bodyPr>
          <a:lstStyle/>
          <a:p>
            <a:r>
              <a:rPr lang="en-US" sz="1400" dirty="0"/>
              <a:t>Oracle backbone</a:t>
            </a:r>
          </a:p>
        </p:txBody>
      </p:sp>
      <p:sp>
        <p:nvSpPr>
          <p:cNvPr id="53" name="Rectangle 52"/>
          <p:cNvSpPr/>
          <p:nvPr/>
        </p:nvSpPr>
        <p:spPr>
          <a:xfrm>
            <a:off x="533401" y="2667001"/>
            <a:ext cx="2541471" cy="2743201"/>
          </a:xfrm>
          <a:prstGeom prst="rect">
            <a:avLst/>
          </a:prstGeom>
          <a:solidFill>
            <a:schemeClr val="bg1"/>
          </a:solidFill>
          <a:ln w="28575">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t"/>
          <a:lstStyle/>
          <a:p>
            <a:pPr algn="r">
              <a:lnSpc>
                <a:spcPct val="90000"/>
              </a:lnSpc>
            </a:pPr>
            <a:endParaRPr lang="en-US" sz="1200" dirty="0">
              <a:solidFill>
                <a:schemeClr val="tx1"/>
              </a:solidFill>
            </a:endParaRPr>
          </a:p>
          <a:p>
            <a:pPr algn="r">
              <a:lnSpc>
                <a:spcPct val="90000"/>
              </a:lnSpc>
            </a:pPr>
            <a:r>
              <a:rPr lang="en-US" sz="1200" dirty="0">
                <a:solidFill>
                  <a:schemeClr val="tx1"/>
                </a:solidFill>
              </a:rPr>
              <a:t>OCI REGION ASH </a:t>
            </a:r>
          </a:p>
        </p:txBody>
      </p:sp>
      <p:sp>
        <p:nvSpPr>
          <p:cNvPr id="55" name="Rectangle 54"/>
          <p:cNvSpPr/>
          <p:nvPr/>
        </p:nvSpPr>
        <p:spPr>
          <a:xfrm>
            <a:off x="895260" y="3422469"/>
            <a:ext cx="1828800" cy="1586550"/>
          </a:xfrm>
          <a:prstGeom prst="rect">
            <a:avLst/>
          </a:prstGeom>
          <a:noFill/>
          <a:ln w="19050">
            <a:solidFill>
              <a:schemeClr val="accent3"/>
            </a:solidFill>
            <a:prstDash val="sysDash"/>
          </a:ln>
          <a:effectLst/>
        </p:spPr>
        <p:style>
          <a:lnRef idx="1">
            <a:schemeClr val="accent1"/>
          </a:lnRef>
          <a:fillRef idx="3">
            <a:schemeClr val="accent1"/>
          </a:fillRef>
          <a:effectRef idx="2">
            <a:schemeClr val="accent1"/>
          </a:effectRef>
          <a:fontRef idx="minor">
            <a:schemeClr val="lt1"/>
          </a:fontRef>
        </p:style>
        <p:txBody>
          <a:bodyPr anchor="b"/>
          <a:lstStyle/>
          <a:p>
            <a:pPr fontAlgn="auto">
              <a:spcBef>
                <a:spcPts val="0"/>
              </a:spcBef>
              <a:spcAft>
                <a:spcPts val="0"/>
              </a:spcAft>
              <a:defRPr/>
            </a:pPr>
            <a:r>
              <a:rPr lang="en-US" sz="1200" dirty="0">
                <a:solidFill>
                  <a:schemeClr val="tx1"/>
                </a:solidFill>
                <a:latin typeface="Arial" panose="020B0604020202020204" pitchFamily="34" charset="0"/>
                <a:ea typeface="Calibri" charset="0"/>
                <a:cs typeface="Arial" panose="020B0604020202020204" pitchFamily="34" charset="0"/>
              </a:rPr>
              <a:t>VCN-1, </a:t>
            </a:r>
          </a:p>
          <a:p>
            <a:pPr fontAlgn="auto">
              <a:spcBef>
                <a:spcPts val="0"/>
              </a:spcBef>
              <a:spcAft>
                <a:spcPts val="0"/>
              </a:spcAft>
              <a:defRPr/>
            </a:pPr>
            <a:r>
              <a:rPr lang="en-US" sz="1200" dirty="0">
                <a:solidFill>
                  <a:schemeClr val="tx1"/>
                </a:solidFill>
                <a:latin typeface="Arial" panose="020B0604020202020204" pitchFamily="34" charset="0"/>
                <a:ea typeface="Calibri" charset="0"/>
                <a:cs typeface="Arial" panose="020B0604020202020204" pitchFamily="34" charset="0"/>
              </a:rPr>
              <a:t>10.0.0.0/16</a:t>
            </a:r>
          </a:p>
        </p:txBody>
      </p:sp>
      <p:sp>
        <p:nvSpPr>
          <p:cNvPr id="58" name="Rectangle 57"/>
          <p:cNvSpPr/>
          <p:nvPr/>
        </p:nvSpPr>
        <p:spPr>
          <a:xfrm>
            <a:off x="4598481" y="3456172"/>
            <a:ext cx="1828800" cy="1586551"/>
          </a:xfrm>
          <a:prstGeom prst="rect">
            <a:avLst/>
          </a:prstGeom>
          <a:noFill/>
          <a:ln w="19050">
            <a:solidFill>
              <a:schemeClr val="accent3"/>
            </a:solidFill>
            <a:prstDash val="sysDash"/>
          </a:ln>
          <a:effectLst/>
        </p:spPr>
        <p:style>
          <a:lnRef idx="1">
            <a:schemeClr val="accent1"/>
          </a:lnRef>
          <a:fillRef idx="3">
            <a:schemeClr val="accent1"/>
          </a:fillRef>
          <a:effectRef idx="2">
            <a:schemeClr val="accent1"/>
          </a:effectRef>
          <a:fontRef idx="minor">
            <a:schemeClr val="lt1"/>
          </a:fontRef>
        </p:style>
        <p:txBody>
          <a:bodyPr anchor="b"/>
          <a:lstStyle/>
          <a:p>
            <a:pPr fontAlgn="auto">
              <a:spcBef>
                <a:spcPts val="0"/>
              </a:spcBef>
              <a:spcAft>
                <a:spcPts val="0"/>
              </a:spcAft>
              <a:defRPr/>
            </a:pPr>
            <a:r>
              <a:rPr lang="en-US" sz="1200" dirty="0">
                <a:solidFill>
                  <a:schemeClr val="tx1"/>
                </a:solidFill>
                <a:latin typeface="Arial" panose="020B0604020202020204" pitchFamily="34" charset="0"/>
                <a:ea typeface="Calibri" charset="0"/>
                <a:cs typeface="Arial" panose="020B0604020202020204" pitchFamily="34" charset="0"/>
              </a:rPr>
              <a:t>VCN-2, </a:t>
            </a:r>
          </a:p>
          <a:p>
            <a:pPr fontAlgn="auto">
              <a:spcBef>
                <a:spcPts val="0"/>
              </a:spcBef>
              <a:spcAft>
                <a:spcPts val="0"/>
              </a:spcAft>
              <a:defRPr/>
            </a:pPr>
            <a:r>
              <a:rPr lang="en-US" sz="1200" dirty="0">
                <a:solidFill>
                  <a:schemeClr val="tx1"/>
                </a:solidFill>
                <a:latin typeface="Arial" panose="020B0604020202020204" pitchFamily="34" charset="0"/>
                <a:ea typeface="Calibri" charset="0"/>
                <a:cs typeface="Arial" panose="020B0604020202020204" pitchFamily="34" charset="0"/>
              </a:rPr>
              <a:t>192.168.0.0/16</a:t>
            </a:r>
          </a:p>
        </p:txBody>
      </p:sp>
      <p:pic>
        <p:nvPicPr>
          <p:cNvPr id="72" name="Picture 71"/>
          <p:cNvPicPr>
            <a:picLocks noChangeAspect="1"/>
          </p:cNvPicPr>
          <p:nvPr/>
        </p:nvPicPr>
        <p:blipFill>
          <a:blip r:embed="rId3"/>
          <a:stretch>
            <a:fillRect/>
          </a:stretch>
        </p:blipFill>
        <p:spPr>
          <a:xfrm>
            <a:off x="1400356" y="3196035"/>
            <a:ext cx="457200" cy="438665"/>
          </a:xfrm>
          <a:prstGeom prst="rect">
            <a:avLst/>
          </a:prstGeom>
        </p:spPr>
      </p:pic>
      <p:graphicFrame>
        <p:nvGraphicFramePr>
          <p:cNvPr id="73" name="Table 72"/>
          <p:cNvGraphicFramePr>
            <a:graphicFrameLocks noGrp="1"/>
          </p:cNvGraphicFramePr>
          <p:nvPr/>
        </p:nvGraphicFramePr>
        <p:xfrm>
          <a:off x="547816" y="1421811"/>
          <a:ext cx="2120498" cy="701040"/>
        </p:xfrm>
        <a:graphic>
          <a:graphicData uri="http://schemas.openxmlformats.org/drawingml/2006/table">
            <a:tbl>
              <a:tblPr firstRow="1" bandRow="1">
                <a:tableStyleId>{7E9639D4-E3E2-4D34-9284-5A2195B3D0D7}</a:tableStyleId>
              </a:tblPr>
              <a:tblGrid>
                <a:gridCol w="1204784">
                  <a:extLst>
                    <a:ext uri="{9D8B030D-6E8A-4147-A177-3AD203B41FA5}">
                      <a16:colId xmlns:a16="http://schemas.microsoft.com/office/drawing/2014/main" val="1530110840"/>
                    </a:ext>
                  </a:extLst>
                </a:gridCol>
                <a:gridCol w="915714">
                  <a:extLst>
                    <a:ext uri="{9D8B030D-6E8A-4147-A177-3AD203B41FA5}">
                      <a16:colId xmlns:a16="http://schemas.microsoft.com/office/drawing/2014/main" val="2251893874"/>
                    </a:ext>
                  </a:extLst>
                </a:gridCol>
              </a:tblGrid>
              <a:tr h="279242">
                <a:tc>
                  <a:txBody>
                    <a:bodyPr/>
                    <a:lstStyle/>
                    <a:p>
                      <a:r>
                        <a:rPr lang="en-US" sz="1100" b="0" dirty="0"/>
                        <a:t>Destination CIDR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b="0" dirty="0"/>
                        <a:t>Route 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3293157"/>
                  </a:ext>
                </a:extLst>
              </a:tr>
              <a:tr h="272172">
                <a:tc>
                  <a:txBody>
                    <a:bodyPr/>
                    <a:lstStyle/>
                    <a:p>
                      <a:r>
                        <a:rPr lang="en-US" sz="1200" dirty="0"/>
                        <a:t>192.168.0.0/16</a:t>
                      </a:r>
                      <a:endParaRPr lang="en-US" sz="12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DRG-1</a:t>
                      </a:r>
                      <a:endParaRPr lang="en-US" sz="12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6753208"/>
                  </a:ext>
                </a:extLst>
              </a:tr>
            </a:tbl>
          </a:graphicData>
        </a:graphic>
      </p:graphicFrame>
      <p:pic>
        <p:nvPicPr>
          <p:cNvPr id="74" name="Picture 73"/>
          <p:cNvPicPr>
            <a:picLocks noChangeAspect="1"/>
          </p:cNvPicPr>
          <p:nvPr/>
        </p:nvPicPr>
        <p:blipFill>
          <a:blip r:embed="rId3"/>
          <a:stretch>
            <a:fillRect/>
          </a:stretch>
        </p:blipFill>
        <p:spPr>
          <a:xfrm>
            <a:off x="5216193" y="3276118"/>
            <a:ext cx="457200" cy="438665"/>
          </a:xfrm>
          <a:prstGeom prst="rect">
            <a:avLst/>
          </a:prstGeom>
        </p:spPr>
      </p:pic>
      <p:graphicFrame>
        <p:nvGraphicFramePr>
          <p:cNvPr id="75" name="Table 74"/>
          <p:cNvGraphicFramePr>
            <a:graphicFrameLocks noGrp="1"/>
          </p:cNvGraphicFramePr>
          <p:nvPr/>
        </p:nvGraphicFramePr>
        <p:xfrm>
          <a:off x="4355453" y="1444085"/>
          <a:ext cx="2052587" cy="701040"/>
        </p:xfrm>
        <a:graphic>
          <a:graphicData uri="http://schemas.openxmlformats.org/drawingml/2006/table">
            <a:tbl>
              <a:tblPr firstRow="1" bandRow="1">
                <a:tableStyleId>{7E9639D4-E3E2-4D34-9284-5A2195B3D0D7}</a:tableStyleId>
              </a:tblPr>
              <a:tblGrid>
                <a:gridCol w="1149801">
                  <a:extLst>
                    <a:ext uri="{9D8B030D-6E8A-4147-A177-3AD203B41FA5}">
                      <a16:colId xmlns:a16="http://schemas.microsoft.com/office/drawing/2014/main" val="1530110840"/>
                    </a:ext>
                  </a:extLst>
                </a:gridCol>
                <a:gridCol w="902786">
                  <a:extLst>
                    <a:ext uri="{9D8B030D-6E8A-4147-A177-3AD203B41FA5}">
                      <a16:colId xmlns:a16="http://schemas.microsoft.com/office/drawing/2014/main" val="2251893874"/>
                    </a:ext>
                  </a:extLst>
                </a:gridCol>
              </a:tblGrid>
              <a:tr h="279242">
                <a:tc>
                  <a:txBody>
                    <a:bodyPr/>
                    <a:lstStyle/>
                    <a:p>
                      <a:r>
                        <a:rPr lang="en-US" sz="1100" b="0" dirty="0"/>
                        <a:t>Destination CIDR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b="0" dirty="0"/>
                        <a:t>Route 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3293157"/>
                  </a:ext>
                </a:extLst>
              </a:tr>
              <a:tr h="272172">
                <a:tc>
                  <a:txBody>
                    <a:bodyPr/>
                    <a:lstStyle/>
                    <a:p>
                      <a:r>
                        <a:rPr lang="en-US" sz="1200" dirty="0"/>
                        <a:t>10.0.0.0/16</a:t>
                      </a:r>
                      <a:endParaRPr lang="en-US" sz="12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DRG-2</a:t>
                      </a:r>
                      <a:endParaRPr lang="en-US" sz="12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6753208"/>
                  </a:ext>
                </a:extLst>
              </a:tr>
            </a:tbl>
          </a:graphicData>
        </a:graphic>
      </p:graphicFrame>
      <p:cxnSp>
        <p:nvCxnSpPr>
          <p:cNvPr id="76" name="Curved Connector 75"/>
          <p:cNvCxnSpPr>
            <a:stCxn id="72" idx="0"/>
          </p:cNvCxnSpPr>
          <p:nvPr/>
        </p:nvCxnSpPr>
        <p:spPr bwMode="auto">
          <a:xfrm rot="16200000" flipV="1">
            <a:off x="870238" y="2437315"/>
            <a:ext cx="1050909" cy="466531"/>
          </a:xfrm>
          <a:prstGeom prst="curvedConnector3">
            <a:avLst>
              <a:gd name="adj1" fmla="val 50000"/>
            </a:avLst>
          </a:prstGeom>
          <a:noFill/>
          <a:ln w="9525" cap="flat" cmpd="sng" algn="ctr">
            <a:solidFill>
              <a:schemeClr val="tx1"/>
            </a:solidFill>
            <a:prstDash val="sysDash"/>
            <a:round/>
            <a:headEnd type="none" w="sm" len="sm"/>
            <a:tailEnd type="triangle"/>
          </a:ln>
          <a:effectLst/>
        </p:spPr>
      </p:cxnSp>
      <p:cxnSp>
        <p:nvCxnSpPr>
          <p:cNvPr id="77" name="Curved Connector 76"/>
          <p:cNvCxnSpPr>
            <a:stCxn id="74" idx="0"/>
          </p:cNvCxnSpPr>
          <p:nvPr/>
        </p:nvCxnSpPr>
        <p:spPr bwMode="auto">
          <a:xfrm rot="16200000" flipV="1">
            <a:off x="4622266" y="2453590"/>
            <a:ext cx="1153264" cy="491791"/>
          </a:xfrm>
          <a:prstGeom prst="curvedConnector3">
            <a:avLst>
              <a:gd name="adj1" fmla="val 50000"/>
            </a:avLst>
          </a:prstGeom>
          <a:noFill/>
          <a:ln w="9525" cap="flat" cmpd="sng" algn="ctr">
            <a:solidFill>
              <a:schemeClr val="tx1"/>
            </a:solidFill>
            <a:prstDash val="sysDash"/>
            <a:round/>
            <a:headEnd type="none" w="sm" len="sm"/>
            <a:tailEnd type="triangle"/>
          </a:ln>
          <a:effectLst/>
        </p:spPr>
      </p:cxnSp>
      <p:pic>
        <p:nvPicPr>
          <p:cNvPr id="78" name="Picture 77"/>
          <p:cNvPicPr>
            <a:picLocks noChangeAspect="1"/>
          </p:cNvPicPr>
          <p:nvPr/>
        </p:nvPicPr>
        <p:blipFill>
          <a:blip r:embed="rId4"/>
          <a:stretch>
            <a:fillRect/>
          </a:stretch>
        </p:blipFill>
        <p:spPr>
          <a:xfrm>
            <a:off x="1426270" y="3975720"/>
            <a:ext cx="463597" cy="469392"/>
          </a:xfrm>
          <a:prstGeom prst="rect">
            <a:avLst/>
          </a:prstGeom>
        </p:spPr>
      </p:pic>
      <p:pic>
        <p:nvPicPr>
          <p:cNvPr id="79" name="Picture 78"/>
          <p:cNvPicPr>
            <a:picLocks noChangeAspect="1"/>
          </p:cNvPicPr>
          <p:nvPr/>
        </p:nvPicPr>
        <p:blipFill>
          <a:blip r:embed="rId4"/>
          <a:stretch>
            <a:fillRect/>
          </a:stretch>
        </p:blipFill>
        <p:spPr>
          <a:xfrm>
            <a:off x="5188689" y="3975720"/>
            <a:ext cx="463597" cy="469392"/>
          </a:xfrm>
          <a:prstGeom prst="rect">
            <a:avLst/>
          </a:prstGeom>
        </p:spPr>
      </p:pic>
      <p:cxnSp>
        <p:nvCxnSpPr>
          <p:cNvPr id="80" name="Straight Arrow Connector 79"/>
          <p:cNvCxnSpPr/>
          <p:nvPr/>
        </p:nvCxnSpPr>
        <p:spPr bwMode="auto">
          <a:xfrm flipV="1">
            <a:off x="1928030" y="4210416"/>
            <a:ext cx="3260658" cy="8550"/>
          </a:xfrm>
          <a:prstGeom prst="straightConnector1">
            <a:avLst/>
          </a:prstGeom>
          <a:noFill/>
          <a:ln w="28575" cap="flat" cmpd="sng" algn="ctr">
            <a:solidFill>
              <a:srgbClr val="92D050"/>
            </a:solidFill>
            <a:prstDash val="solid"/>
            <a:round/>
            <a:headEnd type="triangle"/>
            <a:tailEnd type="triangle"/>
          </a:ln>
          <a:effectLst/>
        </p:spPr>
      </p:cxnSp>
      <p:grpSp>
        <p:nvGrpSpPr>
          <p:cNvPr id="82" name="Group 81"/>
          <p:cNvGrpSpPr/>
          <p:nvPr/>
        </p:nvGrpSpPr>
        <p:grpSpPr>
          <a:xfrm>
            <a:off x="2375596" y="3966578"/>
            <a:ext cx="564282" cy="533399"/>
            <a:chOff x="7892330" y="4936935"/>
            <a:chExt cx="564282" cy="533399"/>
          </a:xfrm>
        </p:grpSpPr>
        <p:sp>
          <p:nvSpPr>
            <p:cNvPr id="83" name="Rectangle 82"/>
            <p:cNvSpPr/>
            <p:nvPr/>
          </p:nvSpPr>
          <p:spPr bwMode="auto">
            <a:xfrm>
              <a:off x="7892330" y="4936935"/>
              <a:ext cx="564282" cy="420718"/>
            </a:xfrm>
            <a:prstGeom prst="rect">
              <a:avLst/>
            </a:prstGeom>
            <a:solidFill>
              <a:schemeClr val="bg1"/>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eaLnBrk="1" hangingPunct="1">
                <a:spcBef>
                  <a:spcPct val="20000"/>
                </a:spcBef>
                <a:buClr>
                  <a:srgbClr val="FF0000"/>
                </a:buClr>
              </a:pPr>
              <a:endParaRPr lang="en-US">
                <a:latin typeface="Arial" pitchFamily="34" charset="0"/>
              </a:endParaRPr>
            </a:p>
          </p:txBody>
        </p:sp>
        <p:grpSp>
          <p:nvGrpSpPr>
            <p:cNvPr id="84" name="Group 83"/>
            <p:cNvGrpSpPr/>
            <p:nvPr/>
          </p:nvGrpSpPr>
          <p:grpSpPr>
            <a:xfrm>
              <a:off x="7923212" y="4936935"/>
              <a:ext cx="488082" cy="533399"/>
              <a:chOff x="4448175" y="3117850"/>
              <a:chExt cx="1265238" cy="1382713"/>
            </a:xfrm>
            <a:solidFill>
              <a:schemeClr val="tx1"/>
            </a:solidFill>
          </p:grpSpPr>
          <p:sp>
            <p:nvSpPr>
              <p:cNvPr id="85" name="Freeform 1"/>
              <p:cNvSpPr>
                <a:spLocks noChangeArrowheads="1"/>
              </p:cNvSpPr>
              <p:nvPr/>
            </p:nvSpPr>
            <p:spPr bwMode="auto">
              <a:xfrm>
                <a:off x="5006975" y="3382963"/>
                <a:ext cx="153988" cy="544512"/>
              </a:xfrm>
              <a:custGeom>
                <a:avLst/>
                <a:gdLst>
                  <a:gd name="T0" fmla="*/ 267 w 429"/>
                  <a:gd name="T1" fmla="*/ 369 h 1512"/>
                  <a:gd name="T2" fmla="*/ 428 w 429"/>
                  <a:gd name="T3" fmla="*/ 369 h 1512"/>
                  <a:gd name="T4" fmla="*/ 214 w 429"/>
                  <a:gd name="T5" fmla="*/ 0 h 1512"/>
                  <a:gd name="T6" fmla="*/ 0 w 429"/>
                  <a:gd name="T7" fmla="*/ 369 h 1512"/>
                  <a:gd name="T8" fmla="*/ 161 w 429"/>
                  <a:gd name="T9" fmla="*/ 369 h 1512"/>
                  <a:gd name="T10" fmla="*/ 161 w 429"/>
                  <a:gd name="T11" fmla="*/ 1142 h 1512"/>
                  <a:gd name="T12" fmla="*/ 0 w 429"/>
                  <a:gd name="T13" fmla="*/ 1142 h 1512"/>
                  <a:gd name="T14" fmla="*/ 214 w 429"/>
                  <a:gd name="T15" fmla="*/ 1511 h 1512"/>
                  <a:gd name="T16" fmla="*/ 428 w 429"/>
                  <a:gd name="T17" fmla="*/ 1142 h 1512"/>
                  <a:gd name="T18" fmla="*/ 267 w 429"/>
                  <a:gd name="T19" fmla="*/ 1142 h 1512"/>
                  <a:gd name="T20" fmla="*/ 267 w 429"/>
                  <a:gd name="T21" fmla="*/ 369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9" h="1512">
                    <a:moveTo>
                      <a:pt x="267" y="369"/>
                    </a:moveTo>
                    <a:lnTo>
                      <a:pt x="428" y="369"/>
                    </a:lnTo>
                    <a:lnTo>
                      <a:pt x="214" y="0"/>
                    </a:lnTo>
                    <a:lnTo>
                      <a:pt x="0" y="369"/>
                    </a:lnTo>
                    <a:lnTo>
                      <a:pt x="161" y="369"/>
                    </a:lnTo>
                    <a:lnTo>
                      <a:pt x="161" y="1142"/>
                    </a:lnTo>
                    <a:lnTo>
                      <a:pt x="0" y="1142"/>
                    </a:lnTo>
                    <a:lnTo>
                      <a:pt x="214" y="1511"/>
                    </a:lnTo>
                    <a:lnTo>
                      <a:pt x="428" y="1142"/>
                    </a:lnTo>
                    <a:lnTo>
                      <a:pt x="267" y="1142"/>
                    </a:lnTo>
                    <a:lnTo>
                      <a:pt x="267" y="36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6" name="Freeform 2"/>
              <p:cNvSpPr>
                <a:spLocks noChangeArrowheads="1"/>
              </p:cNvSpPr>
              <p:nvPr/>
            </p:nvSpPr>
            <p:spPr bwMode="auto">
              <a:xfrm>
                <a:off x="4806950" y="3578225"/>
                <a:ext cx="228600" cy="153988"/>
              </a:xfrm>
              <a:custGeom>
                <a:avLst/>
                <a:gdLst>
                  <a:gd name="T0" fmla="*/ 632 w 633"/>
                  <a:gd name="T1" fmla="*/ 214 h 429"/>
                  <a:gd name="T2" fmla="*/ 259 w 633"/>
                  <a:gd name="T3" fmla="*/ 0 h 429"/>
                  <a:gd name="T4" fmla="*/ 259 w 633"/>
                  <a:gd name="T5" fmla="*/ 160 h 429"/>
                  <a:gd name="T6" fmla="*/ 0 w 633"/>
                  <a:gd name="T7" fmla="*/ 160 h 429"/>
                  <a:gd name="T8" fmla="*/ 0 w 633"/>
                  <a:gd name="T9" fmla="*/ 268 h 429"/>
                  <a:gd name="T10" fmla="*/ 259 w 633"/>
                  <a:gd name="T11" fmla="*/ 268 h 429"/>
                  <a:gd name="T12" fmla="*/ 259 w 633"/>
                  <a:gd name="T13" fmla="*/ 428 h 429"/>
                  <a:gd name="T14" fmla="*/ 632 w 633"/>
                  <a:gd name="T15" fmla="*/ 214 h 4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3" h="429">
                    <a:moveTo>
                      <a:pt x="632" y="214"/>
                    </a:moveTo>
                    <a:lnTo>
                      <a:pt x="259" y="0"/>
                    </a:lnTo>
                    <a:lnTo>
                      <a:pt x="259" y="160"/>
                    </a:lnTo>
                    <a:lnTo>
                      <a:pt x="0" y="160"/>
                    </a:lnTo>
                    <a:lnTo>
                      <a:pt x="0" y="268"/>
                    </a:lnTo>
                    <a:lnTo>
                      <a:pt x="259" y="268"/>
                    </a:lnTo>
                    <a:lnTo>
                      <a:pt x="259" y="428"/>
                    </a:lnTo>
                    <a:lnTo>
                      <a:pt x="632" y="21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7" name="Freeform 3"/>
              <p:cNvSpPr>
                <a:spLocks noChangeArrowheads="1"/>
              </p:cNvSpPr>
              <p:nvPr/>
            </p:nvSpPr>
            <p:spPr bwMode="auto">
              <a:xfrm>
                <a:off x="5133975" y="3578225"/>
                <a:ext cx="228600" cy="153988"/>
              </a:xfrm>
              <a:custGeom>
                <a:avLst/>
                <a:gdLst>
                  <a:gd name="T0" fmla="*/ 373 w 633"/>
                  <a:gd name="T1" fmla="*/ 0 h 429"/>
                  <a:gd name="T2" fmla="*/ 0 w 633"/>
                  <a:gd name="T3" fmla="*/ 214 h 429"/>
                  <a:gd name="T4" fmla="*/ 373 w 633"/>
                  <a:gd name="T5" fmla="*/ 428 h 429"/>
                  <a:gd name="T6" fmla="*/ 373 w 633"/>
                  <a:gd name="T7" fmla="*/ 268 h 429"/>
                  <a:gd name="T8" fmla="*/ 632 w 633"/>
                  <a:gd name="T9" fmla="*/ 268 h 429"/>
                  <a:gd name="T10" fmla="*/ 632 w 633"/>
                  <a:gd name="T11" fmla="*/ 160 h 429"/>
                  <a:gd name="T12" fmla="*/ 373 w 633"/>
                  <a:gd name="T13" fmla="*/ 160 h 429"/>
                  <a:gd name="T14" fmla="*/ 373 w 633"/>
                  <a:gd name="T15" fmla="*/ 0 h 4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3" h="429">
                    <a:moveTo>
                      <a:pt x="373" y="0"/>
                    </a:moveTo>
                    <a:lnTo>
                      <a:pt x="0" y="214"/>
                    </a:lnTo>
                    <a:lnTo>
                      <a:pt x="373" y="428"/>
                    </a:lnTo>
                    <a:lnTo>
                      <a:pt x="373" y="268"/>
                    </a:lnTo>
                    <a:lnTo>
                      <a:pt x="632" y="268"/>
                    </a:lnTo>
                    <a:lnTo>
                      <a:pt x="632" y="160"/>
                    </a:lnTo>
                    <a:lnTo>
                      <a:pt x="373" y="160"/>
                    </a:lnTo>
                    <a:lnTo>
                      <a:pt x="373"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8" name="Freeform 4"/>
              <p:cNvSpPr>
                <a:spLocks noChangeArrowheads="1"/>
              </p:cNvSpPr>
              <p:nvPr/>
            </p:nvSpPr>
            <p:spPr bwMode="auto">
              <a:xfrm>
                <a:off x="5048250" y="4208463"/>
                <a:ext cx="57150" cy="46037"/>
              </a:xfrm>
              <a:custGeom>
                <a:avLst/>
                <a:gdLst>
                  <a:gd name="T0" fmla="*/ 131 w 158"/>
                  <a:gd name="T1" fmla="*/ 11 h 130"/>
                  <a:gd name="T2" fmla="*/ 67 w 158"/>
                  <a:gd name="T3" fmla="*/ 0 h 130"/>
                  <a:gd name="T4" fmla="*/ 0 w 158"/>
                  <a:gd name="T5" fmla="*/ 0 h 130"/>
                  <a:gd name="T6" fmla="*/ 0 w 158"/>
                  <a:gd name="T7" fmla="*/ 129 h 130"/>
                  <a:gd name="T8" fmla="*/ 81 w 158"/>
                  <a:gd name="T9" fmla="*/ 129 h 130"/>
                  <a:gd name="T10" fmla="*/ 131 w 158"/>
                  <a:gd name="T11" fmla="*/ 115 h 130"/>
                  <a:gd name="T12" fmla="*/ 157 w 158"/>
                  <a:gd name="T13" fmla="*/ 62 h 130"/>
                  <a:gd name="T14" fmla="*/ 131 w 158"/>
                  <a:gd name="T15" fmla="*/ 11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130">
                    <a:moveTo>
                      <a:pt x="131" y="11"/>
                    </a:moveTo>
                    <a:cubicBezTo>
                      <a:pt x="114" y="0"/>
                      <a:pt x="98" y="0"/>
                      <a:pt x="67" y="0"/>
                    </a:cubicBezTo>
                    <a:lnTo>
                      <a:pt x="0" y="0"/>
                    </a:lnTo>
                    <a:lnTo>
                      <a:pt x="0" y="129"/>
                    </a:lnTo>
                    <a:lnTo>
                      <a:pt x="81" y="129"/>
                    </a:lnTo>
                    <a:cubicBezTo>
                      <a:pt x="93" y="129"/>
                      <a:pt x="114" y="129"/>
                      <a:pt x="131" y="115"/>
                    </a:cubicBezTo>
                    <a:cubicBezTo>
                      <a:pt x="140" y="110"/>
                      <a:pt x="157" y="93"/>
                      <a:pt x="157" y="62"/>
                    </a:cubicBezTo>
                    <a:cubicBezTo>
                      <a:pt x="157" y="31"/>
                      <a:pt x="140" y="17"/>
                      <a:pt x="131" y="11"/>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9" name="Freeform 5"/>
              <p:cNvSpPr>
                <a:spLocks noChangeArrowheads="1"/>
              </p:cNvSpPr>
              <p:nvPr/>
            </p:nvSpPr>
            <p:spPr bwMode="auto">
              <a:xfrm>
                <a:off x="4875213" y="4210050"/>
                <a:ext cx="68262" cy="114300"/>
              </a:xfrm>
              <a:custGeom>
                <a:avLst/>
                <a:gdLst>
                  <a:gd name="T0" fmla="*/ 104 w 190"/>
                  <a:gd name="T1" fmla="*/ 9 h 317"/>
                  <a:gd name="T2" fmla="*/ 0 w 190"/>
                  <a:gd name="T3" fmla="*/ 3 h 317"/>
                  <a:gd name="T4" fmla="*/ 0 w 190"/>
                  <a:gd name="T5" fmla="*/ 316 h 317"/>
                  <a:gd name="T6" fmla="*/ 39 w 190"/>
                  <a:gd name="T7" fmla="*/ 316 h 317"/>
                  <a:gd name="T8" fmla="*/ 146 w 190"/>
                  <a:gd name="T9" fmla="*/ 285 h 317"/>
                  <a:gd name="T10" fmla="*/ 189 w 190"/>
                  <a:gd name="T11" fmla="*/ 153 h 317"/>
                  <a:gd name="T12" fmla="*/ 104 w 190"/>
                  <a:gd name="T13" fmla="*/ 9 h 317"/>
                </a:gdLst>
                <a:ahLst/>
                <a:cxnLst>
                  <a:cxn ang="0">
                    <a:pos x="T0" y="T1"/>
                  </a:cxn>
                  <a:cxn ang="0">
                    <a:pos x="T2" y="T3"/>
                  </a:cxn>
                  <a:cxn ang="0">
                    <a:pos x="T4" y="T5"/>
                  </a:cxn>
                  <a:cxn ang="0">
                    <a:pos x="T6" y="T7"/>
                  </a:cxn>
                  <a:cxn ang="0">
                    <a:pos x="T8" y="T9"/>
                  </a:cxn>
                  <a:cxn ang="0">
                    <a:pos x="T10" y="T11"/>
                  </a:cxn>
                  <a:cxn ang="0">
                    <a:pos x="T12" y="T13"/>
                  </a:cxn>
                </a:cxnLst>
                <a:rect l="0" t="0" r="r" b="b"/>
                <a:pathLst>
                  <a:path w="190" h="317">
                    <a:moveTo>
                      <a:pt x="104" y="9"/>
                    </a:moveTo>
                    <a:cubicBezTo>
                      <a:pt x="84" y="3"/>
                      <a:pt x="56" y="0"/>
                      <a:pt x="0" y="3"/>
                    </a:cubicBezTo>
                    <a:lnTo>
                      <a:pt x="0" y="316"/>
                    </a:lnTo>
                    <a:cubicBezTo>
                      <a:pt x="11" y="316"/>
                      <a:pt x="28" y="316"/>
                      <a:pt x="39" y="316"/>
                    </a:cubicBezTo>
                    <a:cubicBezTo>
                      <a:pt x="82" y="316"/>
                      <a:pt x="117" y="314"/>
                      <a:pt x="146" y="285"/>
                    </a:cubicBezTo>
                    <a:cubicBezTo>
                      <a:pt x="185" y="246"/>
                      <a:pt x="189" y="175"/>
                      <a:pt x="189" y="153"/>
                    </a:cubicBezTo>
                    <a:cubicBezTo>
                      <a:pt x="189" y="85"/>
                      <a:pt x="166" y="26"/>
                      <a:pt x="104" y="9"/>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0" name="Freeform 6"/>
              <p:cNvSpPr>
                <a:spLocks noChangeArrowheads="1"/>
              </p:cNvSpPr>
              <p:nvPr/>
            </p:nvSpPr>
            <p:spPr bwMode="auto">
              <a:xfrm>
                <a:off x="4448175" y="3117850"/>
                <a:ext cx="1265238" cy="1382713"/>
              </a:xfrm>
              <a:custGeom>
                <a:avLst/>
                <a:gdLst>
                  <a:gd name="T0" fmla="*/ 3320 w 3516"/>
                  <a:gd name="T1" fmla="*/ 0 h 3840"/>
                  <a:gd name="T2" fmla="*/ 195 w 3516"/>
                  <a:gd name="T3" fmla="*/ 0 h 3840"/>
                  <a:gd name="T4" fmla="*/ 0 w 3516"/>
                  <a:gd name="T5" fmla="*/ 191 h 3840"/>
                  <a:gd name="T6" fmla="*/ 0 w 3516"/>
                  <a:gd name="T7" fmla="*/ 3644 h 3840"/>
                  <a:gd name="T8" fmla="*/ 195 w 3516"/>
                  <a:gd name="T9" fmla="*/ 3839 h 3840"/>
                  <a:gd name="T10" fmla="*/ 3320 w 3516"/>
                  <a:gd name="T11" fmla="*/ 3839 h 3840"/>
                  <a:gd name="T12" fmla="*/ 3515 w 3516"/>
                  <a:gd name="T13" fmla="*/ 3644 h 3840"/>
                  <a:gd name="T14" fmla="*/ 3515 w 3516"/>
                  <a:gd name="T15" fmla="*/ 191 h 3840"/>
                  <a:gd name="T16" fmla="*/ 3320 w 3516"/>
                  <a:gd name="T17" fmla="*/ 0 h 3840"/>
                  <a:gd name="T18" fmla="*/ 1315 w 3516"/>
                  <a:gd name="T19" fmla="*/ 3421 h 3840"/>
                  <a:gd name="T20" fmla="*/ 1230 w 3516"/>
                  <a:gd name="T21" fmla="*/ 3427 h 3840"/>
                  <a:gd name="T22" fmla="*/ 1083 w 3516"/>
                  <a:gd name="T23" fmla="*/ 3427 h 3840"/>
                  <a:gd name="T24" fmla="*/ 1083 w 3516"/>
                  <a:gd name="T25" fmla="*/ 2961 h 3840"/>
                  <a:gd name="T26" fmla="*/ 1239 w 3516"/>
                  <a:gd name="T27" fmla="*/ 2961 h 3840"/>
                  <a:gd name="T28" fmla="*/ 1399 w 3516"/>
                  <a:gd name="T29" fmla="*/ 3003 h 3840"/>
                  <a:gd name="T30" fmla="*/ 1478 w 3516"/>
                  <a:gd name="T31" fmla="*/ 3187 h 3840"/>
                  <a:gd name="T32" fmla="*/ 1315 w 3516"/>
                  <a:gd name="T33" fmla="*/ 3421 h 3840"/>
                  <a:gd name="T34" fmla="*/ 1805 w 3516"/>
                  <a:gd name="T35" fmla="*/ 3263 h 3840"/>
                  <a:gd name="T36" fmla="*/ 1755 w 3516"/>
                  <a:gd name="T37" fmla="*/ 3238 h 3840"/>
                  <a:gd name="T38" fmla="*/ 1667 w 3516"/>
                  <a:gd name="T39" fmla="*/ 3238 h 3840"/>
                  <a:gd name="T40" fmla="*/ 1667 w 3516"/>
                  <a:gd name="T41" fmla="*/ 3427 h 3840"/>
                  <a:gd name="T42" fmla="*/ 1566 w 3516"/>
                  <a:gd name="T43" fmla="*/ 3427 h 3840"/>
                  <a:gd name="T44" fmla="*/ 1566 w 3516"/>
                  <a:gd name="T45" fmla="*/ 2958 h 3840"/>
                  <a:gd name="T46" fmla="*/ 1744 w 3516"/>
                  <a:gd name="T47" fmla="*/ 2958 h 3840"/>
                  <a:gd name="T48" fmla="*/ 1884 w 3516"/>
                  <a:gd name="T49" fmla="*/ 2989 h 3840"/>
                  <a:gd name="T50" fmla="*/ 1923 w 3516"/>
                  <a:gd name="T51" fmla="*/ 3080 h 3840"/>
                  <a:gd name="T52" fmla="*/ 1824 w 3516"/>
                  <a:gd name="T53" fmla="*/ 3195 h 3840"/>
                  <a:gd name="T54" fmla="*/ 1909 w 3516"/>
                  <a:gd name="T55" fmla="*/ 3302 h 3840"/>
                  <a:gd name="T56" fmla="*/ 1923 w 3516"/>
                  <a:gd name="T57" fmla="*/ 3393 h 3840"/>
                  <a:gd name="T58" fmla="*/ 1937 w 3516"/>
                  <a:gd name="T59" fmla="*/ 3427 h 3840"/>
                  <a:gd name="T60" fmla="*/ 1830 w 3516"/>
                  <a:gd name="T61" fmla="*/ 3427 h 3840"/>
                  <a:gd name="T62" fmla="*/ 1805 w 3516"/>
                  <a:gd name="T63" fmla="*/ 3263 h 3840"/>
                  <a:gd name="T64" fmla="*/ 2135 w 3516"/>
                  <a:gd name="T65" fmla="*/ 3322 h 3840"/>
                  <a:gd name="T66" fmla="*/ 2245 w 3516"/>
                  <a:gd name="T67" fmla="*/ 3362 h 3840"/>
                  <a:gd name="T68" fmla="*/ 2321 w 3516"/>
                  <a:gd name="T69" fmla="*/ 3353 h 3840"/>
                  <a:gd name="T70" fmla="*/ 2321 w 3516"/>
                  <a:gd name="T71" fmla="*/ 3254 h 3840"/>
                  <a:gd name="T72" fmla="*/ 2231 w 3516"/>
                  <a:gd name="T73" fmla="*/ 3254 h 3840"/>
                  <a:gd name="T74" fmla="*/ 2231 w 3516"/>
                  <a:gd name="T75" fmla="*/ 3178 h 3840"/>
                  <a:gd name="T76" fmla="*/ 2423 w 3516"/>
                  <a:gd name="T77" fmla="*/ 3178 h 3840"/>
                  <a:gd name="T78" fmla="*/ 2423 w 3516"/>
                  <a:gd name="T79" fmla="*/ 3412 h 3840"/>
                  <a:gd name="T80" fmla="*/ 2253 w 3516"/>
                  <a:gd name="T81" fmla="*/ 3438 h 3840"/>
                  <a:gd name="T82" fmla="*/ 2056 w 3516"/>
                  <a:gd name="T83" fmla="*/ 3376 h 3840"/>
                  <a:gd name="T84" fmla="*/ 1994 w 3516"/>
                  <a:gd name="T85" fmla="*/ 3201 h 3840"/>
                  <a:gd name="T86" fmla="*/ 2239 w 3516"/>
                  <a:gd name="T87" fmla="*/ 2947 h 3840"/>
                  <a:gd name="T88" fmla="*/ 2397 w 3516"/>
                  <a:gd name="T89" fmla="*/ 3006 h 3840"/>
                  <a:gd name="T90" fmla="*/ 2431 w 3516"/>
                  <a:gd name="T91" fmla="*/ 3105 h 3840"/>
                  <a:gd name="T92" fmla="*/ 2327 w 3516"/>
                  <a:gd name="T93" fmla="*/ 3105 h 3840"/>
                  <a:gd name="T94" fmla="*/ 2313 w 3516"/>
                  <a:gd name="T95" fmla="*/ 3057 h 3840"/>
                  <a:gd name="T96" fmla="*/ 2234 w 3516"/>
                  <a:gd name="T97" fmla="*/ 3020 h 3840"/>
                  <a:gd name="T98" fmla="*/ 2098 w 3516"/>
                  <a:gd name="T99" fmla="*/ 3198 h 3840"/>
                  <a:gd name="T100" fmla="*/ 2135 w 3516"/>
                  <a:gd name="T101" fmla="*/ 3322 h 3840"/>
                  <a:gd name="T102" fmla="*/ 1758 w 3516"/>
                  <a:gd name="T103" fmla="*/ 2524 h 3840"/>
                  <a:gd name="T104" fmla="*/ 728 w 3516"/>
                  <a:gd name="T105" fmla="*/ 1495 h 3840"/>
                  <a:gd name="T106" fmla="*/ 1758 w 3516"/>
                  <a:gd name="T107" fmla="*/ 465 h 3840"/>
                  <a:gd name="T108" fmla="*/ 2787 w 3516"/>
                  <a:gd name="T109" fmla="*/ 1495 h 3840"/>
                  <a:gd name="T110" fmla="*/ 1758 w 3516"/>
                  <a:gd name="T111" fmla="*/ 2524 h 3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16" h="3840">
                    <a:moveTo>
                      <a:pt x="3320" y="0"/>
                    </a:moveTo>
                    <a:lnTo>
                      <a:pt x="195" y="0"/>
                    </a:lnTo>
                    <a:cubicBezTo>
                      <a:pt x="87" y="0"/>
                      <a:pt x="0" y="84"/>
                      <a:pt x="0" y="191"/>
                    </a:cubicBezTo>
                    <a:lnTo>
                      <a:pt x="0" y="3644"/>
                    </a:lnTo>
                    <a:cubicBezTo>
                      <a:pt x="0" y="3751"/>
                      <a:pt x="87" y="3839"/>
                      <a:pt x="195" y="3839"/>
                    </a:cubicBezTo>
                    <a:lnTo>
                      <a:pt x="3320" y="3839"/>
                    </a:lnTo>
                    <a:cubicBezTo>
                      <a:pt x="3427" y="3839"/>
                      <a:pt x="3515" y="3751"/>
                      <a:pt x="3515" y="3644"/>
                    </a:cubicBezTo>
                    <a:lnTo>
                      <a:pt x="3515" y="191"/>
                    </a:lnTo>
                    <a:cubicBezTo>
                      <a:pt x="3515" y="84"/>
                      <a:pt x="3427" y="0"/>
                      <a:pt x="3320" y="0"/>
                    </a:cubicBezTo>
                    <a:close/>
                    <a:moveTo>
                      <a:pt x="1315" y="3421"/>
                    </a:moveTo>
                    <a:cubicBezTo>
                      <a:pt x="1298" y="3424"/>
                      <a:pt x="1278" y="3427"/>
                      <a:pt x="1230" y="3427"/>
                    </a:cubicBezTo>
                    <a:lnTo>
                      <a:pt x="1083" y="3427"/>
                    </a:lnTo>
                    <a:lnTo>
                      <a:pt x="1083" y="2961"/>
                    </a:lnTo>
                    <a:lnTo>
                      <a:pt x="1239" y="2961"/>
                    </a:lnTo>
                    <a:cubicBezTo>
                      <a:pt x="1264" y="2961"/>
                      <a:pt x="1343" y="2961"/>
                      <a:pt x="1399" y="3003"/>
                    </a:cubicBezTo>
                    <a:cubicBezTo>
                      <a:pt x="1459" y="3046"/>
                      <a:pt x="1478" y="3119"/>
                      <a:pt x="1478" y="3187"/>
                    </a:cubicBezTo>
                    <a:cubicBezTo>
                      <a:pt x="1481" y="3331"/>
                      <a:pt x="1405" y="3404"/>
                      <a:pt x="1315" y="3421"/>
                    </a:cubicBezTo>
                    <a:close/>
                    <a:moveTo>
                      <a:pt x="1805" y="3263"/>
                    </a:moveTo>
                    <a:cubicBezTo>
                      <a:pt x="1796" y="3238"/>
                      <a:pt x="1772" y="3238"/>
                      <a:pt x="1755" y="3238"/>
                    </a:cubicBezTo>
                    <a:lnTo>
                      <a:pt x="1667" y="3238"/>
                    </a:lnTo>
                    <a:lnTo>
                      <a:pt x="1667" y="3427"/>
                    </a:lnTo>
                    <a:lnTo>
                      <a:pt x="1566" y="3427"/>
                    </a:lnTo>
                    <a:lnTo>
                      <a:pt x="1566" y="2958"/>
                    </a:lnTo>
                    <a:lnTo>
                      <a:pt x="1744" y="2958"/>
                    </a:lnTo>
                    <a:cubicBezTo>
                      <a:pt x="1793" y="2958"/>
                      <a:pt x="1847" y="2958"/>
                      <a:pt x="1884" y="2989"/>
                    </a:cubicBezTo>
                    <a:cubicBezTo>
                      <a:pt x="1912" y="3015"/>
                      <a:pt x="1923" y="3049"/>
                      <a:pt x="1923" y="3080"/>
                    </a:cubicBezTo>
                    <a:cubicBezTo>
                      <a:pt x="1923" y="3167"/>
                      <a:pt x="1847" y="3187"/>
                      <a:pt x="1824" y="3195"/>
                    </a:cubicBezTo>
                    <a:cubicBezTo>
                      <a:pt x="1895" y="3201"/>
                      <a:pt x="1901" y="3240"/>
                      <a:pt x="1909" y="3302"/>
                    </a:cubicBezTo>
                    <a:cubicBezTo>
                      <a:pt x="1918" y="3356"/>
                      <a:pt x="1920" y="3379"/>
                      <a:pt x="1923" y="3393"/>
                    </a:cubicBezTo>
                    <a:cubicBezTo>
                      <a:pt x="1929" y="3412"/>
                      <a:pt x="1932" y="3418"/>
                      <a:pt x="1937" y="3427"/>
                    </a:cubicBezTo>
                    <a:lnTo>
                      <a:pt x="1830" y="3427"/>
                    </a:lnTo>
                    <a:cubicBezTo>
                      <a:pt x="1824" y="3401"/>
                      <a:pt x="1810" y="3283"/>
                      <a:pt x="1805" y="3263"/>
                    </a:cubicBezTo>
                    <a:close/>
                    <a:moveTo>
                      <a:pt x="2135" y="3322"/>
                    </a:moveTo>
                    <a:cubicBezTo>
                      <a:pt x="2157" y="3348"/>
                      <a:pt x="2188" y="3362"/>
                      <a:pt x="2245" y="3362"/>
                    </a:cubicBezTo>
                    <a:cubicBezTo>
                      <a:pt x="2293" y="3362"/>
                      <a:pt x="2310" y="3356"/>
                      <a:pt x="2321" y="3353"/>
                    </a:cubicBezTo>
                    <a:lnTo>
                      <a:pt x="2321" y="3254"/>
                    </a:lnTo>
                    <a:lnTo>
                      <a:pt x="2231" y="3254"/>
                    </a:lnTo>
                    <a:lnTo>
                      <a:pt x="2231" y="3178"/>
                    </a:lnTo>
                    <a:lnTo>
                      <a:pt x="2423" y="3178"/>
                    </a:lnTo>
                    <a:lnTo>
                      <a:pt x="2423" y="3412"/>
                    </a:lnTo>
                    <a:cubicBezTo>
                      <a:pt x="2394" y="3421"/>
                      <a:pt x="2346" y="3438"/>
                      <a:pt x="2253" y="3438"/>
                    </a:cubicBezTo>
                    <a:cubicBezTo>
                      <a:pt x="2146" y="3438"/>
                      <a:pt x="2093" y="3412"/>
                      <a:pt x="2056" y="3376"/>
                    </a:cubicBezTo>
                    <a:cubicBezTo>
                      <a:pt x="2002" y="3325"/>
                      <a:pt x="1994" y="3252"/>
                      <a:pt x="1994" y="3201"/>
                    </a:cubicBezTo>
                    <a:cubicBezTo>
                      <a:pt x="1994" y="3034"/>
                      <a:pt x="2098" y="2947"/>
                      <a:pt x="2239" y="2947"/>
                    </a:cubicBezTo>
                    <a:cubicBezTo>
                      <a:pt x="2299" y="2947"/>
                      <a:pt x="2361" y="2964"/>
                      <a:pt x="2397" y="3006"/>
                    </a:cubicBezTo>
                    <a:cubicBezTo>
                      <a:pt x="2428" y="3043"/>
                      <a:pt x="2431" y="3080"/>
                      <a:pt x="2431" y="3105"/>
                    </a:cubicBezTo>
                    <a:lnTo>
                      <a:pt x="2327" y="3105"/>
                    </a:lnTo>
                    <a:cubicBezTo>
                      <a:pt x="2327" y="3094"/>
                      <a:pt x="2327" y="3077"/>
                      <a:pt x="2313" y="3057"/>
                    </a:cubicBezTo>
                    <a:cubicBezTo>
                      <a:pt x="2293" y="3026"/>
                      <a:pt x="2256" y="3020"/>
                      <a:pt x="2234" y="3020"/>
                    </a:cubicBezTo>
                    <a:cubicBezTo>
                      <a:pt x="2121" y="3020"/>
                      <a:pt x="2098" y="3128"/>
                      <a:pt x="2098" y="3198"/>
                    </a:cubicBezTo>
                    <a:cubicBezTo>
                      <a:pt x="2098" y="3229"/>
                      <a:pt x="2101" y="3286"/>
                      <a:pt x="2135" y="3322"/>
                    </a:cubicBezTo>
                    <a:close/>
                    <a:moveTo>
                      <a:pt x="1758" y="2524"/>
                    </a:moveTo>
                    <a:cubicBezTo>
                      <a:pt x="1191" y="2524"/>
                      <a:pt x="728" y="2064"/>
                      <a:pt x="728" y="1495"/>
                    </a:cubicBezTo>
                    <a:cubicBezTo>
                      <a:pt x="728" y="928"/>
                      <a:pt x="1188" y="465"/>
                      <a:pt x="1758" y="465"/>
                    </a:cubicBezTo>
                    <a:cubicBezTo>
                      <a:pt x="2324" y="465"/>
                      <a:pt x="2787" y="925"/>
                      <a:pt x="2787" y="1495"/>
                    </a:cubicBezTo>
                    <a:cubicBezTo>
                      <a:pt x="2787" y="2061"/>
                      <a:pt x="2324" y="2524"/>
                      <a:pt x="1758" y="2524"/>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grpSp>
        <p:nvGrpSpPr>
          <p:cNvPr id="91" name="Group 90"/>
          <p:cNvGrpSpPr/>
          <p:nvPr/>
        </p:nvGrpSpPr>
        <p:grpSpPr>
          <a:xfrm>
            <a:off x="4355452" y="3970754"/>
            <a:ext cx="564282" cy="533399"/>
            <a:chOff x="7892330" y="4936935"/>
            <a:chExt cx="564282" cy="533399"/>
          </a:xfrm>
        </p:grpSpPr>
        <p:sp>
          <p:nvSpPr>
            <p:cNvPr id="92" name="Rectangle 91"/>
            <p:cNvSpPr/>
            <p:nvPr/>
          </p:nvSpPr>
          <p:spPr bwMode="auto">
            <a:xfrm>
              <a:off x="7892330" y="4936935"/>
              <a:ext cx="564282" cy="420718"/>
            </a:xfrm>
            <a:prstGeom prst="rect">
              <a:avLst/>
            </a:prstGeom>
            <a:solidFill>
              <a:schemeClr val="bg1"/>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eaLnBrk="1" hangingPunct="1">
                <a:spcBef>
                  <a:spcPct val="20000"/>
                </a:spcBef>
                <a:buClr>
                  <a:srgbClr val="FF0000"/>
                </a:buClr>
              </a:pPr>
              <a:endParaRPr lang="en-US">
                <a:latin typeface="Arial" pitchFamily="34" charset="0"/>
              </a:endParaRPr>
            </a:p>
          </p:txBody>
        </p:sp>
        <p:grpSp>
          <p:nvGrpSpPr>
            <p:cNvPr id="93" name="Group 92"/>
            <p:cNvGrpSpPr/>
            <p:nvPr/>
          </p:nvGrpSpPr>
          <p:grpSpPr>
            <a:xfrm>
              <a:off x="7923212" y="4936935"/>
              <a:ext cx="488082" cy="533399"/>
              <a:chOff x="4448175" y="3117850"/>
              <a:chExt cx="1265238" cy="1382713"/>
            </a:xfrm>
            <a:solidFill>
              <a:schemeClr val="tx1"/>
            </a:solidFill>
          </p:grpSpPr>
          <p:sp>
            <p:nvSpPr>
              <p:cNvPr id="94" name="Freeform 1"/>
              <p:cNvSpPr>
                <a:spLocks noChangeArrowheads="1"/>
              </p:cNvSpPr>
              <p:nvPr/>
            </p:nvSpPr>
            <p:spPr bwMode="auto">
              <a:xfrm>
                <a:off x="5006975" y="3382963"/>
                <a:ext cx="153988" cy="544512"/>
              </a:xfrm>
              <a:custGeom>
                <a:avLst/>
                <a:gdLst>
                  <a:gd name="T0" fmla="*/ 267 w 429"/>
                  <a:gd name="T1" fmla="*/ 369 h 1512"/>
                  <a:gd name="T2" fmla="*/ 428 w 429"/>
                  <a:gd name="T3" fmla="*/ 369 h 1512"/>
                  <a:gd name="T4" fmla="*/ 214 w 429"/>
                  <a:gd name="T5" fmla="*/ 0 h 1512"/>
                  <a:gd name="T6" fmla="*/ 0 w 429"/>
                  <a:gd name="T7" fmla="*/ 369 h 1512"/>
                  <a:gd name="T8" fmla="*/ 161 w 429"/>
                  <a:gd name="T9" fmla="*/ 369 h 1512"/>
                  <a:gd name="T10" fmla="*/ 161 w 429"/>
                  <a:gd name="T11" fmla="*/ 1142 h 1512"/>
                  <a:gd name="T12" fmla="*/ 0 w 429"/>
                  <a:gd name="T13" fmla="*/ 1142 h 1512"/>
                  <a:gd name="T14" fmla="*/ 214 w 429"/>
                  <a:gd name="T15" fmla="*/ 1511 h 1512"/>
                  <a:gd name="T16" fmla="*/ 428 w 429"/>
                  <a:gd name="T17" fmla="*/ 1142 h 1512"/>
                  <a:gd name="T18" fmla="*/ 267 w 429"/>
                  <a:gd name="T19" fmla="*/ 1142 h 1512"/>
                  <a:gd name="T20" fmla="*/ 267 w 429"/>
                  <a:gd name="T21" fmla="*/ 369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9" h="1512">
                    <a:moveTo>
                      <a:pt x="267" y="369"/>
                    </a:moveTo>
                    <a:lnTo>
                      <a:pt x="428" y="369"/>
                    </a:lnTo>
                    <a:lnTo>
                      <a:pt x="214" y="0"/>
                    </a:lnTo>
                    <a:lnTo>
                      <a:pt x="0" y="369"/>
                    </a:lnTo>
                    <a:lnTo>
                      <a:pt x="161" y="369"/>
                    </a:lnTo>
                    <a:lnTo>
                      <a:pt x="161" y="1142"/>
                    </a:lnTo>
                    <a:lnTo>
                      <a:pt x="0" y="1142"/>
                    </a:lnTo>
                    <a:lnTo>
                      <a:pt x="214" y="1511"/>
                    </a:lnTo>
                    <a:lnTo>
                      <a:pt x="428" y="1142"/>
                    </a:lnTo>
                    <a:lnTo>
                      <a:pt x="267" y="1142"/>
                    </a:lnTo>
                    <a:lnTo>
                      <a:pt x="267" y="36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5" name="Freeform 2"/>
              <p:cNvSpPr>
                <a:spLocks noChangeArrowheads="1"/>
              </p:cNvSpPr>
              <p:nvPr/>
            </p:nvSpPr>
            <p:spPr bwMode="auto">
              <a:xfrm>
                <a:off x="4806950" y="3578225"/>
                <a:ext cx="228600" cy="153988"/>
              </a:xfrm>
              <a:custGeom>
                <a:avLst/>
                <a:gdLst>
                  <a:gd name="T0" fmla="*/ 632 w 633"/>
                  <a:gd name="T1" fmla="*/ 214 h 429"/>
                  <a:gd name="T2" fmla="*/ 259 w 633"/>
                  <a:gd name="T3" fmla="*/ 0 h 429"/>
                  <a:gd name="T4" fmla="*/ 259 w 633"/>
                  <a:gd name="T5" fmla="*/ 160 h 429"/>
                  <a:gd name="T6" fmla="*/ 0 w 633"/>
                  <a:gd name="T7" fmla="*/ 160 h 429"/>
                  <a:gd name="T8" fmla="*/ 0 w 633"/>
                  <a:gd name="T9" fmla="*/ 268 h 429"/>
                  <a:gd name="T10" fmla="*/ 259 w 633"/>
                  <a:gd name="T11" fmla="*/ 268 h 429"/>
                  <a:gd name="T12" fmla="*/ 259 w 633"/>
                  <a:gd name="T13" fmla="*/ 428 h 429"/>
                  <a:gd name="T14" fmla="*/ 632 w 633"/>
                  <a:gd name="T15" fmla="*/ 214 h 4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3" h="429">
                    <a:moveTo>
                      <a:pt x="632" y="214"/>
                    </a:moveTo>
                    <a:lnTo>
                      <a:pt x="259" y="0"/>
                    </a:lnTo>
                    <a:lnTo>
                      <a:pt x="259" y="160"/>
                    </a:lnTo>
                    <a:lnTo>
                      <a:pt x="0" y="160"/>
                    </a:lnTo>
                    <a:lnTo>
                      <a:pt x="0" y="268"/>
                    </a:lnTo>
                    <a:lnTo>
                      <a:pt x="259" y="268"/>
                    </a:lnTo>
                    <a:lnTo>
                      <a:pt x="259" y="428"/>
                    </a:lnTo>
                    <a:lnTo>
                      <a:pt x="632" y="21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6" name="Freeform 3"/>
              <p:cNvSpPr>
                <a:spLocks noChangeArrowheads="1"/>
              </p:cNvSpPr>
              <p:nvPr/>
            </p:nvSpPr>
            <p:spPr bwMode="auto">
              <a:xfrm>
                <a:off x="5133975" y="3578225"/>
                <a:ext cx="228600" cy="153988"/>
              </a:xfrm>
              <a:custGeom>
                <a:avLst/>
                <a:gdLst>
                  <a:gd name="T0" fmla="*/ 373 w 633"/>
                  <a:gd name="T1" fmla="*/ 0 h 429"/>
                  <a:gd name="T2" fmla="*/ 0 w 633"/>
                  <a:gd name="T3" fmla="*/ 214 h 429"/>
                  <a:gd name="T4" fmla="*/ 373 w 633"/>
                  <a:gd name="T5" fmla="*/ 428 h 429"/>
                  <a:gd name="T6" fmla="*/ 373 w 633"/>
                  <a:gd name="T7" fmla="*/ 268 h 429"/>
                  <a:gd name="T8" fmla="*/ 632 w 633"/>
                  <a:gd name="T9" fmla="*/ 268 h 429"/>
                  <a:gd name="T10" fmla="*/ 632 w 633"/>
                  <a:gd name="T11" fmla="*/ 160 h 429"/>
                  <a:gd name="T12" fmla="*/ 373 w 633"/>
                  <a:gd name="T13" fmla="*/ 160 h 429"/>
                  <a:gd name="T14" fmla="*/ 373 w 633"/>
                  <a:gd name="T15" fmla="*/ 0 h 4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3" h="429">
                    <a:moveTo>
                      <a:pt x="373" y="0"/>
                    </a:moveTo>
                    <a:lnTo>
                      <a:pt x="0" y="214"/>
                    </a:lnTo>
                    <a:lnTo>
                      <a:pt x="373" y="428"/>
                    </a:lnTo>
                    <a:lnTo>
                      <a:pt x="373" y="268"/>
                    </a:lnTo>
                    <a:lnTo>
                      <a:pt x="632" y="268"/>
                    </a:lnTo>
                    <a:lnTo>
                      <a:pt x="632" y="160"/>
                    </a:lnTo>
                    <a:lnTo>
                      <a:pt x="373" y="160"/>
                    </a:lnTo>
                    <a:lnTo>
                      <a:pt x="373"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7" name="Freeform 4"/>
              <p:cNvSpPr>
                <a:spLocks noChangeArrowheads="1"/>
              </p:cNvSpPr>
              <p:nvPr/>
            </p:nvSpPr>
            <p:spPr bwMode="auto">
              <a:xfrm>
                <a:off x="5048250" y="4208463"/>
                <a:ext cx="57150" cy="46037"/>
              </a:xfrm>
              <a:custGeom>
                <a:avLst/>
                <a:gdLst>
                  <a:gd name="T0" fmla="*/ 131 w 158"/>
                  <a:gd name="T1" fmla="*/ 11 h 130"/>
                  <a:gd name="T2" fmla="*/ 67 w 158"/>
                  <a:gd name="T3" fmla="*/ 0 h 130"/>
                  <a:gd name="T4" fmla="*/ 0 w 158"/>
                  <a:gd name="T5" fmla="*/ 0 h 130"/>
                  <a:gd name="T6" fmla="*/ 0 w 158"/>
                  <a:gd name="T7" fmla="*/ 129 h 130"/>
                  <a:gd name="T8" fmla="*/ 81 w 158"/>
                  <a:gd name="T9" fmla="*/ 129 h 130"/>
                  <a:gd name="T10" fmla="*/ 131 w 158"/>
                  <a:gd name="T11" fmla="*/ 115 h 130"/>
                  <a:gd name="T12" fmla="*/ 157 w 158"/>
                  <a:gd name="T13" fmla="*/ 62 h 130"/>
                  <a:gd name="T14" fmla="*/ 131 w 158"/>
                  <a:gd name="T15" fmla="*/ 11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130">
                    <a:moveTo>
                      <a:pt x="131" y="11"/>
                    </a:moveTo>
                    <a:cubicBezTo>
                      <a:pt x="114" y="0"/>
                      <a:pt x="98" y="0"/>
                      <a:pt x="67" y="0"/>
                    </a:cubicBezTo>
                    <a:lnTo>
                      <a:pt x="0" y="0"/>
                    </a:lnTo>
                    <a:lnTo>
                      <a:pt x="0" y="129"/>
                    </a:lnTo>
                    <a:lnTo>
                      <a:pt x="81" y="129"/>
                    </a:lnTo>
                    <a:cubicBezTo>
                      <a:pt x="93" y="129"/>
                      <a:pt x="114" y="129"/>
                      <a:pt x="131" y="115"/>
                    </a:cubicBezTo>
                    <a:cubicBezTo>
                      <a:pt x="140" y="110"/>
                      <a:pt x="157" y="93"/>
                      <a:pt x="157" y="62"/>
                    </a:cubicBezTo>
                    <a:cubicBezTo>
                      <a:pt x="157" y="31"/>
                      <a:pt x="140" y="17"/>
                      <a:pt x="131" y="11"/>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8" name="Freeform 5"/>
              <p:cNvSpPr>
                <a:spLocks noChangeArrowheads="1"/>
              </p:cNvSpPr>
              <p:nvPr/>
            </p:nvSpPr>
            <p:spPr bwMode="auto">
              <a:xfrm>
                <a:off x="4875213" y="4210050"/>
                <a:ext cx="68262" cy="114300"/>
              </a:xfrm>
              <a:custGeom>
                <a:avLst/>
                <a:gdLst>
                  <a:gd name="T0" fmla="*/ 104 w 190"/>
                  <a:gd name="T1" fmla="*/ 9 h 317"/>
                  <a:gd name="T2" fmla="*/ 0 w 190"/>
                  <a:gd name="T3" fmla="*/ 3 h 317"/>
                  <a:gd name="T4" fmla="*/ 0 w 190"/>
                  <a:gd name="T5" fmla="*/ 316 h 317"/>
                  <a:gd name="T6" fmla="*/ 39 w 190"/>
                  <a:gd name="T7" fmla="*/ 316 h 317"/>
                  <a:gd name="T8" fmla="*/ 146 w 190"/>
                  <a:gd name="T9" fmla="*/ 285 h 317"/>
                  <a:gd name="T10" fmla="*/ 189 w 190"/>
                  <a:gd name="T11" fmla="*/ 153 h 317"/>
                  <a:gd name="T12" fmla="*/ 104 w 190"/>
                  <a:gd name="T13" fmla="*/ 9 h 317"/>
                </a:gdLst>
                <a:ahLst/>
                <a:cxnLst>
                  <a:cxn ang="0">
                    <a:pos x="T0" y="T1"/>
                  </a:cxn>
                  <a:cxn ang="0">
                    <a:pos x="T2" y="T3"/>
                  </a:cxn>
                  <a:cxn ang="0">
                    <a:pos x="T4" y="T5"/>
                  </a:cxn>
                  <a:cxn ang="0">
                    <a:pos x="T6" y="T7"/>
                  </a:cxn>
                  <a:cxn ang="0">
                    <a:pos x="T8" y="T9"/>
                  </a:cxn>
                  <a:cxn ang="0">
                    <a:pos x="T10" y="T11"/>
                  </a:cxn>
                  <a:cxn ang="0">
                    <a:pos x="T12" y="T13"/>
                  </a:cxn>
                </a:cxnLst>
                <a:rect l="0" t="0" r="r" b="b"/>
                <a:pathLst>
                  <a:path w="190" h="317">
                    <a:moveTo>
                      <a:pt x="104" y="9"/>
                    </a:moveTo>
                    <a:cubicBezTo>
                      <a:pt x="84" y="3"/>
                      <a:pt x="56" y="0"/>
                      <a:pt x="0" y="3"/>
                    </a:cubicBezTo>
                    <a:lnTo>
                      <a:pt x="0" y="316"/>
                    </a:lnTo>
                    <a:cubicBezTo>
                      <a:pt x="11" y="316"/>
                      <a:pt x="28" y="316"/>
                      <a:pt x="39" y="316"/>
                    </a:cubicBezTo>
                    <a:cubicBezTo>
                      <a:pt x="82" y="316"/>
                      <a:pt x="117" y="314"/>
                      <a:pt x="146" y="285"/>
                    </a:cubicBezTo>
                    <a:cubicBezTo>
                      <a:pt x="185" y="246"/>
                      <a:pt x="189" y="175"/>
                      <a:pt x="189" y="153"/>
                    </a:cubicBezTo>
                    <a:cubicBezTo>
                      <a:pt x="189" y="85"/>
                      <a:pt x="166" y="26"/>
                      <a:pt x="104" y="9"/>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9" name="Freeform 6"/>
              <p:cNvSpPr>
                <a:spLocks noChangeArrowheads="1"/>
              </p:cNvSpPr>
              <p:nvPr/>
            </p:nvSpPr>
            <p:spPr bwMode="auto">
              <a:xfrm>
                <a:off x="4448175" y="3117850"/>
                <a:ext cx="1265238" cy="1382713"/>
              </a:xfrm>
              <a:custGeom>
                <a:avLst/>
                <a:gdLst>
                  <a:gd name="T0" fmla="*/ 3320 w 3516"/>
                  <a:gd name="T1" fmla="*/ 0 h 3840"/>
                  <a:gd name="T2" fmla="*/ 195 w 3516"/>
                  <a:gd name="T3" fmla="*/ 0 h 3840"/>
                  <a:gd name="T4" fmla="*/ 0 w 3516"/>
                  <a:gd name="T5" fmla="*/ 191 h 3840"/>
                  <a:gd name="T6" fmla="*/ 0 w 3516"/>
                  <a:gd name="T7" fmla="*/ 3644 h 3840"/>
                  <a:gd name="T8" fmla="*/ 195 w 3516"/>
                  <a:gd name="T9" fmla="*/ 3839 h 3840"/>
                  <a:gd name="T10" fmla="*/ 3320 w 3516"/>
                  <a:gd name="T11" fmla="*/ 3839 h 3840"/>
                  <a:gd name="T12" fmla="*/ 3515 w 3516"/>
                  <a:gd name="T13" fmla="*/ 3644 h 3840"/>
                  <a:gd name="T14" fmla="*/ 3515 w 3516"/>
                  <a:gd name="T15" fmla="*/ 191 h 3840"/>
                  <a:gd name="T16" fmla="*/ 3320 w 3516"/>
                  <a:gd name="T17" fmla="*/ 0 h 3840"/>
                  <a:gd name="T18" fmla="*/ 1315 w 3516"/>
                  <a:gd name="T19" fmla="*/ 3421 h 3840"/>
                  <a:gd name="T20" fmla="*/ 1230 w 3516"/>
                  <a:gd name="T21" fmla="*/ 3427 h 3840"/>
                  <a:gd name="T22" fmla="*/ 1083 w 3516"/>
                  <a:gd name="T23" fmla="*/ 3427 h 3840"/>
                  <a:gd name="T24" fmla="*/ 1083 w 3516"/>
                  <a:gd name="T25" fmla="*/ 2961 h 3840"/>
                  <a:gd name="T26" fmla="*/ 1239 w 3516"/>
                  <a:gd name="T27" fmla="*/ 2961 h 3840"/>
                  <a:gd name="T28" fmla="*/ 1399 w 3516"/>
                  <a:gd name="T29" fmla="*/ 3003 h 3840"/>
                  <a:gd name="T30" fmla="*/ 1478 w 3516"/>
                  <a:gd name="T31" fmla="*/ 3187 h 3840"/>
                  <a:gd name="T32" fmla="*/ 1315 w 3516"/>
                  <a:gd name="T33" fmla="*/ 3421 h 3840"/>
                  <a:gd name="T34" fmla="*/ 1805 w 3516"/>
                  <a:gd name="T35" fmla="*/ 3263 h 3840"/>
                  <a:gd name="T36" fmla="*/ 1755 w 3516"/>
                  <a:gd name="T37" fmla="*/ 3238 h 3840"/>
                  <a:gd name="T38" fmla="*/ 1667 w 3516"/>
                  <a:gd name="T39" fmla="*/ 3238 h 3840"/>
                  <a:gd name="T40" fmla="*/ 1667 w 3516"/>
                  <a:gd name="T41" fmla="*/ 3427 h 3840"/>
                  <a:gd name="T42" fmla="*/ 1566 w 3516"/>
                  <a:gd name="T43" fmla="*/ 3427 h 3840"/>
                  <a:gd name="T44" fmla="*/ 1566 w 3516"/>
                  <a:gd name="T45" fmla="*/ 2958 h 3840"/>
                  <a:gd name="T46" fmla="*/ 1744 w 3516"/>
                  <a:gd name="T47" fmla="*/ 2958 h 3840"/>
                  <a:gd name="T48" fmla="*/ 1884 w 3516"/>
                  <a:gd name="T49" fmla="*/ 2989 h 3840"/>
                  <a:gd name="T50" fmla="*/ 1923 w 3516"/>
                  <a:gd name="T51" fmla="*/ 3080 h 3840"/>
                  <a:gd name="T52" fmla="*/ 1824 w 3516"/>
                  <a:gd name="T53" fmla="*/ 3195 h 3840"/>
                  <a:gd name="T54" fmla="*/ 1909 w 3516"/>
                  <a:gd name="T55" fmla="*/ 3302 h 3840"/>
                  <a:gd name="T56" fmla="*/ 1923 w 3516"/>
                  <a:gd name="T57" fmla="*/ 3393 h 3840"/>
                  <a:gd name="T58" fmla="*/ 1937 w 3516"/>
                  <a:gd name="T59" fmla="*/ 3427 h 3840"/>
                  <a:gd name="T60" fmla="*/ 1830 w 3516"/>
                  <a:gd name="T61" fmla="*/ 3427 h 3840"/>
                  <a:gd name="T62" fmla="*/ 1805 w 3516"/>
                  <a:gd name="T63" fmla="*/ 3263 h 3840"/>
                  <a:gd name="T64" fmla="*/ 2135 w 3516"/>
                  <a:gd name="T65" fmla="*/ 3322 h 3840"/>
                  <a:gd name="T66" fmla="*/ 2245 w 3516"/>
                  <a:gd name="T67" fmla="*/ 3362 h 3840"/>
                  <a:gd name="T68" fmla="*/ 2321 w 3516"/>
                  <a:gd name="T69" fmla="*/ 3353 h 3840"/>
                  <a:gd name="T70" fmla="*/ 2321 w 3516"/>
                  <a:gd name="T71" fmla="*/ 3254 h 3840"/>
                  <a:gd name="T72" fmla="*/ 2231 w 3516"/>
                  <a:gd name="T73" fmla="*/ 3254 h 3840"/>
                  <a:gd name="T74" fmla="*/ 2231 w 3516"/>
                  <a:gd name="T75" fmla="*/ 3178 h 3840"/>
                  <a:gd name="T76" fmla="*/ 2423 w 3516"/>
                  <a:gd name="T77" fmla="*/ 3178 h 3840"/>
                  <a:gd name="T78" fmla="*/ 2423 w 3516"/>
                  <a:gd name="T79" fmla="*/ 3412 h 3840"/>
                  <a:gd name="T80" fmla="*/ 2253 w 3516"/>
                  <a:gd name="T81" fmla="*/ 3438 h 3840"/>
                  <a:gd name="T82" fmla="*/ 2056 w 3516"/>
                  <a:gd name="T83" fmla="*/ 3376 h 3840"/>
                  <a:gd name="T84" fmla="*/ 1994 w 3516"/>
                  <a:gd name="T85" fmla="*/ 3201 h 3840"/>
                  <a:gd name="T86" fmla="*/ 2239 w 3516"/>
                  <a:gd name="T87" fmla="*/ 2947 h 3840"/>
                  <a:gd name="T88" fmla="*/ 2397 w 3516"/>
                  <a:gd name="T89" fmla="*/ 3006 h 3840"/>
                  <a:gd name="T90" fmla="*/ 2431 w 3516"/>
                  <a:gd name="T91" fmla="*/ 3105 h 3840"/>
                  <a:gd name="T92" fmla="*/ 2327 w 3516"/>
                  <a:gd name="T93" fmla="*/ 3105 h 3840"/>
                  <a:gd name="T94" fmla="*/ 2313 w 3516"/>
                  <a:gd name="T95" fmla="*/ 3057 h 3840"/>
                  <a:gd name="T96" fmla="*/ 2234 w 3516"/>
                  <a:gd name="T97" fmla="*/ 3020 h 3840"/>
                  <a:gd name="T98" fmla="*/ 2098 w 3516"/>
                  <a:gd name="T99" fmla="*/ 3198 h 3840"/>
                  <a:gd name="T100" fmla="*/ 2135 w 3516"/>
                  <a:gd name="T101" fmla="*/ 3322 h 3840"/>
                  <a:gd name="T102" fmla="*/ 1758 w 3516"/>
                  <a:gd name="T103" fmla="*/ 2524 h 3840"/>
                  <a:gd name="T104" fmla="*/ 728 w 3516"/>
                  <a:gd name="T105" fmla="*/ 1495 h 3840"/>
                  <a:gd name="T106" fmla="*/ 1758 w 3516"/>
                  <a:gd name="T107" fmla="*/ 465 h 3840"/>
                  <a:gd name="T108" fmla="*/ 2787 w 3516"/>
                  <a:gd name="T109" fmla="*/ 1495 h 3840"/>
                  <a:gd name="T110" fmla="*/ 1758 w 3516"/>
                  <a:gd name="T111" fmla="*/ 2524 h 3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16" h="3840">
                    <a:moveTo>
                      <a:pt x="3320" y="0"/>
                    </a:moveTo>
                    <a:lnTo>
                      <a:pt x="195" y="0"/>
                    </a:lnTo>
                    <a:cubicBezTo>
                      <a:pt x="87" y="0"/>
                      <a:pt x="0" y="84"/>
                      <a:pt x="0" y="191"/>
                    </a:cubicBezTo>
                    <a:lnTo>
                      <a:pt x="0" y="3644"/>
                    </a:lnTo>
                    <a:cubicBezTo>
                      <a:pt x="0" y="3751"/>
                      <a:pt x="87" y="3839"/>
                      <a:pt x="195" y="3839"/>
                    </a:cubicBezTo>
                    <a:lnTo>
                      <a:pt x="3320" y="3839"/>
                    </a:lnTo>
                    <a:cubicBezTo>
                      <a:pt x="3427" y="3839"/>
                      <a:pt x="3515" y="3751"/>
                      <a:pt x="3515" y="3644"/>
                    </a:cubicBezTo>
                    <a:lnTo>
                      <a:pt x="3515" y="191"/>
                    </a:lnTo>
                    <a:cubicBezTo>
                      <a:pt x="3515" y="84"/>
                      <a:pt x="3427" y="0"/>
                      <a:pt x="3320" y="0"/>
                    </a:cubicBezTo>
                    <a:close/>
                    <a:moveTo>
                      <a:pt x="1315" y="3421"/>
                    </a:moveTo>
                    <a:cubicBezTo>
                      <a:pt x="1298" y="3424"/>
                      <a:pt x="1278" y="3427"/>
                      <a:pt x="1230" y="3427"/>
                    </a:cubicBezTo>
                    <a:lnTo>
                      <a:pt x="1083" y="3427"/>
                    </a:lnTo>
                    <a:lnTo>
                      <a:pt x="1083" y="2961"/>
                    </a:lnTo>
                    <a:lnTo>
                      <a:pt x="1239" y="2961"/>
                    </a:lnTo>
                    <a:cubicBezTo>
                      <a:pt x="1264" y="2961"/>
                      <a:pt x="1343" y="2961"/>
                      <a:pt x="1399" y="3003"/>
                    </a:cubicBezTo>
                    <a:cubicBezTo>
                      <a:pt x="1459" y="3046"/>
                      <a:pt x="1478" y="3119"/>
                      <a:pt x="1478" y="3187"/>
                    </a:cubicBezTo>
                    <a:cubicBezTo>
                      <a:pt x="1481" y="3331"/>
                      <a:pt x="1405" y="3404"/>
                      <a:pt x="1315" y="3421"/>
                    </a:cubicBezTo>
                    <a:close/>
                    <a:moveTo>
                      <a:pt x="1805" y="3263"/>
                    </a:moveTo>
                    <a:cubicBezTo>
                      <a:pt x="1796" y="3238"/>
                      <a:pt x="1772" y="3238"/>
                      <a:pt x="1755" y="3238"/>
                    </a:cubicBezTo>
                    <a:lnTo>
                      <a:pt x="1667" y="3238"/>
                    </a:lnTo>
                    <a:lnTo>
                      <a:pt x="1667" y="3427"/>
                    </a:lnTo>
                    <a:lnTo>
                      <a:pt x="1566" y="3427"/>
                    </a:lnTo>
                    <a:lnTo>
                      <a:pt x="1566" y="2958"/>
                    </a:lnTo>
                    <a:lnTo>
                      <a:pt x="1744" y="2958"/>
                    </a:lnTo>
                    <a:cubicBezTo>
                      <a:pt x="1793" y="2958"/>
                      <a:pt x="1847" y="2958"/>
                      <a:pt x="1884" y="2989"/>
                    </a:cubicBezTo>
                    <a:cubicBezTo>
                      <a:pt x="1912" y="3015"/>
                      <a:pt x="1923" y="3049"/>
                      <a:pt x="1923" y="3080"/>
                    </a:cubicBezTo>
                    <a:cubicBezTo>
                      <a:pt x="1923" y="3167"/>
                      <a:pt x="1847" y="3187"/>
                      <a:pt x="1824" y="3195"/>
                    </a:cubicBezTo>
                    <a:cubicBezTo>
                      <a:pt x="1895" y="3201"/>
                      <a:pt x="1901" y="3240"/>
                      <a:pt x="1909" y="3302"/>
                    </a:cubicBezTo>
                    <a:cubicBezTo>
                      <a:pt x="1918" y="3356"/>
                      <a:pt x="1920" y="3379"/>
                      <a:pt x="1923" y="3393"/>
                    </a:cubicBezTo>
                    <a:cubicBezTo>
                      <a:pt x="1929" y="3412"/>
                      <a:pt x="1932" y="3418"/>
                      <a:pt x="1937" y="3427"/>
                    </a:cubicBezTo>
                    <a:lnTo>
                      <a:pt x="1830" y="3427"/>
                    </a:lnTo>
                    <a:cubicBezTo>
                      <a:pt x="1824" y="3401"/>
                      <a:pt x="1810" y="3283"/>
                      <a:pt x="1805" y="3263"/>
                    </a:cubicBezTo>
                    <a:close/>
                    <a:moveTo>
                      <a:pt x="2135" y="3322"/>
                    </a:moveTo>
                    <a:cubicBezTo>
                      <a:pt x="2157" y="3348"/>
                      <a:pt x="2188" y="3362"/>
                      <a:pt x="2245" y="3362"/>
                    </a:cubicBezTo>
                    <a:cubicBezTo>
                      <a:pt x="2293" y="3362"/>
                      <a:pt x="2310" y="3356"/>
                      <a:pt x="2321" y="3353"/>
                    </a:cubicBezTo>
                    <a:lnTo>
                      <a:pt x="2321" y="3254"/>
                    </a:lnTo>
                    <a:lnTo>
                      <a:pt x="2231" y="3254"/>
                    </a:lnTo>
                    <a:lnTo>
                      <a:pt x="2231" y="3178"/>
                    </a:lnTo>
                    <a:lnTo>
                      <a:pt x="2423" y="3178"/>
                    </a:lnTo>
                    <a:lnTo>
                      <a:pt x="2423" y="3412"/>
                    </a:lnTo>
                    <a:cubicBezTo>
                      <a:pt x="2394" y="3421"/>
                      <a:pt x="2346" y="3438"/>
                      <a:pt x="2253" y="3438"/>
                    </a:cubicBezTo>
                    <a:cubicBezTo>
                      <a:pt x="2146" y="3438"/>
                      <a:pt x="2093" y="3412"/>
                      <a:pt x="2056" y="3376"/>
                    </a:cubicBezTo>
                    <a:cubicBezTo>
                      <a:pt x="2002" y="3325"/>
                      <a:pt x="1994" y="3252"/>
                      <a:pt x="1994" y="3201"/>
                    </a:cubicBezTo>
                    <a:cubicBezTo>
                      <a:pt x="1994" y="3034"/>
                      <a:pt x="2098" y="2947"/>
                      <a:pt x="2239" y="2947"/>
                    </a:cubicBezTo>
                    <a:cubicBezTo>
                      <a:pt x="2299" y="2947"/>
                      <a:pt x="2361" y="2964"/>
                      <a:pt x="2397" y="3006"/>
                    </a:cubicBezTo>
                    <a:cubicBezTo>
                      <a:pt x="2428" y="3043"/>
                      <a:pt x="2431" y="3080"/>
                      <a:pt x="2431" y="3105"/>
                    </a:cubicBezTo>
                    <a:lnTo>
                      <a:pt x="2327" y="3105"/>
                    </a:lnTo>
                    <a:cubicBezTo>
                      <a:pt x="2327" y="3094"/>
                      <a:pt x="2327" y="3077"/>
                      <a:pt x="2313" y="3057"/>
                    </a:cubicBezTo>
                    <a:cubicBezTo>
                      <a:pt x="2293" y="3026"/>
                      <a:pt x="2256" y="3020"/>
                      <a:pt x="2234" y="3020"/>
                    </a:cubicBezTo>
                    <a:cubicBezTo>
                      <a:pt x="2121" y="3020"/>
                      <a:pt x="2098" y="3128"/>
                      <a:pt x="2098" y="3198"/>
                    </a:cubicBezTo>
                    <a:cubicBezTo>
                      <a:pt x="2098" y="3229"/>
                      <a:pt x="2101" y="3286"/>
                      <a:pt x="2135" y="3322"/>
                    </a:cubicBezTo>
                    <a:close/>
                    <a:moveTo>
                      <a:pt x="1758" y="2524"/>
                    </a:moveTo>
                    <a:cubicBezTo>
                      <a:pt x="1191" y="2524"/>
                      <a:pt x="728" y="2064"/>
                      <a:pt x="728" y="1495"/>
                    </a:cubicBezTo>
                    <a:cubicBezTo>
                      <a:pt x="728" y="928"/>
                      <a:pt x="1188" y="465"/>
                      <a:pt x="1758" y="465"/>
                    </a:cubicBezTo>
                    <a:cubicBezTo>
                      <a:pt x="2324" y="465"/>
                      <a:pt x="2787" y="925"/>
                      <a:pt x="2787" y="1495"/>
                    </a:cubicBezTo>
                    <a:cubicBezTo>
                      <a:pt x="2787" y="2061"/>
                      <a:pt x="2324" y="2524"/>
                      <a:pt x="1758" y="2524"/>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sp>
        <p:nvSpPr>
          <p:cNvPr id="2" name="Rectangle 1"/>
          <p:cNvSpPr/>
          <p:nvPr/>
        </p:nvSpPr>
        <p:spPr bwMode="auto">
          <a:xfrm>
            <a:off x="3425609" y="3919872"/>
            <a:ext cx="444017" cy="580105"/>
          </a:xfrm>
          <a:prstGeom prst="rect">
            <a:avLst/>
          </a:prstGeom>
          <a:solidFill>
            <a:schemeClr val="bg1"/>
          </a:solidFill>
          <a:ln w="28575" cap="flat" cmpd="sng" algn="ctr">
            <a:solidFill>
              <a:schemeClr val="bg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eaLnBrk="1" hangingPunct="1">
              <a:spcBef>
                <a:spcPct val="20000"/>
              </a:spcBef>
              <a:buClr>
                <a:srgbClr val="FF0000"/>
              </a:buClr>
            </a:pPr>
            <a:endParaRPr lang="en-US">
              <a:latin typeface="Arial" pitchFamily="34" charset="0"/>
            </a:endParaRPr>
          </a:p>
        </p:txBody>
      </p:sp>
      <p:grpSp>
        <p:nvGrpSpPr>
          <p:cNvPr id="38" name="Group 37"/>
          <p:cNvGrpSpPr/>
          <p:nvPr/>
        </p:nvGrpSpPr>
        <p:grpSpPr>
          <a:xfrm>
            <a:off x="3355313" y="3901385"/>
            <a:ext cx="582945" cy="635162"/>
            <a:chOff x="11128158" y="3991725"/>
            <a:chExt cx="582945" cy="635162"/>
          </a:xfrm>
        </p:grpSpPr>
        <p:sp>
          <p:nvSpPr>
            <p:cNvPr id="40" name="Rectangle 39"/>
            <p:cNvSpPr/>
            <p:nvPr/>
          </p:nvSpPr>
          <p:spPr>
            <a:xfrm>
              <a:off x="11128158" y="3991725"/>
              <a:ext cx="582945" cy="635162"/>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pPr>
              <a:endParaRPr lang="en-US"/>
            </a:p>
          </p:txBody>
        </p:sp>
        <p:grpSp>
          <p:nvGrpSpPr>
            <p:cNvPr id="41" name="Group 40"/>
            <p:cNvGrpSpPr/>
            <p:nvPr/>
          </p:nvGrpSpPr>
          <p:grpSpPr>
            <a:xfrm>
              <a:off x="11203528" y="4092249"/>
              <a:ext cx="447425" cy="448738"/>
              <a:chOff x="4389390" y="3920139"/>
              <a:chExt cx="541337" cy="542925"/>
            </a:xfrm>
          </p:grpSpPr>
          <p:sp>
            <p:nvSpPr>
              <p:cNvPr id="42" name="Freeform 41"/>
              <p:cNvSpPr>
                <a:spLocks noChangeArrowheads="1"/>
              </p:cNvSpPr>
              <p:nvPr/>
            </p:nvSpPr>
            <p:spPr bwMode="auto">
              <a:xfrm>
                <a:off x="4390977" y="3920139"/>
                <a:ext cx="539750" cy="241300"/>
              </a:xfrm>
              <a:custGeom>
                <a:avLst/>
                <a:gdLst>
                  <a:gd name="T0" fmla="*/ 718 w 1500"/>
                  <a:gd name="T1" fmla="*/ 671 h 672"/>
                  <a:gd name="T2" fmla="*/ 718 w 1500"/>
                  <a:gd name="T3" fmla="*/ 485 h 672"/>
                  <a:gd name="T4" fmla="*/ 603 w 1500"/>
                  <a:gd name="T5" fmla="*/ 485 h 672"/>
                  <a:gd name="T6" fmla="*/ 603 w 1500"/>
                  <a:gd name="T7" fmla="*/ 199 h 672"/>
                  <a:gd name="T8" fmla="*/ 888 w 1500"/>
                  <a:gd name="T9" fmla="*/ 199 h 672"/>
                  <a:gd name="T10" fmla="*/ 888 w 1500"/>
                  <a:gd name="T11" fmla="*/ 485 h 672"/>
                  <a:gd name="T12" fmla="*/ 773 w 1500"/>
                  <a:gd name="T13" fmla="*/ 485 h 672"/>
                  <a:gd name="T14" fmla="*/ 773 w 1500"/>
                  <a:gd name="T15" fmla="*/ 671 h 672"/>
                  <a:gd name="T16" fmla="*/ 1499 w 1500"/>
                  <a:gd name="T17" fmla="*/ 671 h 672"/>
                  <a:gd name="T18" fmla="*/ 749 w 1500"/>
                  <a:gd name="T19" fmla="*/ 0 h 672"/>
                  <a:gd name="T20" fmla="*/ 0 w 1500"/>
                  <a:gd name="T21" fmla="*/ 671 h 672"/>
                  <a:gd name="T22" fmla="*/ 718 w 1500"/>
                  <a:gd name="T23" fmla="*/ 671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00" h="672">
                    <a:moveTo>
                      <a:pt x="718" y="671"/>
                    </a:moveTo>
                    <a:lnTo>
                      <a:pt x="718" y="485"/>
                    </a:lnTo>
                    <a:lnTo>
                      <a:pt x="603" y="485"/>
                    </a:lnTo>
                    <a:lnTo>
                      <a:pt x="603" y="199"/>
                    </a:lnTo>
                    <a:lnTo>
                      <a:pt x="888" y="199"/>
                    </a:lnTo>
                    <a:lnTo>
                      <a:pt x="888" y="485"/>
                    </a:lnTo>
                    <a:lnTo>
                      <a:pt x="773" y="485"/>
                    </a:lnTo>
                    <a:lnTo>
                      <a:pt x="773" y="671"/>
                    </a:lnTo>
                    <a:lnTo>
                      <a:pt x="1499" y="671"/>
                    </a:lnTo>
                    <a:cubicBezTo>
                      <a:pt x="1457" y="293"/>
                      <a:pt x="1137" y="0"/>
                      <a:pt x="749" y="0"/>
                    </a:cubicBezTo>
                    <a:cubicBezTo>
                      <a:pt x="362" y="0"/>
                      <a:pt x="42" y="293"/>
                      <a:pt x="0" y="671"/>
                    </a:cubicBezTo>
                    <a:lnTo>
                      <a:pt x="718" y="671"/>
                    </a:lnTo>
                  </a:path>
                </a:pathLst>
              </a:custGeom>
              <a:solidFill>
                <a:schemeClr val="tx1"/>
              </a:solidFill>
              <a:ln>
                <a:noFill/>
              </a:ln>
              <a:effectLst/>
              <a:extLst>
                <a:ext uri="{91240B29-F687-4f45-9708-019B960494DF}">
                  <a14:hiddenLine xmlns="" xmlns:a14="http://schemas.microsoft.com/office/drawing/2010/main" xmlns:lc="http://schemas.openxmlformats.org/drawingml/2006/lockedCanvas" w="9525" cap="flat">
                    <a:solidFill>
                      <a:srgbClr val="808080"/>
                    </a:solidFill>
                    <a:bevel/>
                    <a:headEnd/>
                    <a:tailEnd/>
                  </a14:hiddenLine>
                </a:ext>
                <a:ext uri="{AF507438-7753-43e0-B8FC-AC1667EBCBE1}">
                  <a14:hiddenEffects xmlns="" xmlns:a14="http://schemas.microsoft.com/office/drawing/2010/main" xmlns:lc="http://schemas.openxmlformats.org/drawingml/2006/lockedCanvas">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3" name="Freeform 42"/>
              <p:cNvSpPr>
                <a:spLocks noChangeArrowheads="1"/>
              </p:cNvSpPr>
              <p:nvPr/>
            </p:nvSpPr>
            <p:spPr bwMode="auto">
              <a:xfrm>
                <a:off x="4389390" y="4182077"/>
                <a:ext cx="541337" cy="280987"/>
              </a:xfrm>
              <a:custGeom>
                <a:avLst/>
                <a:gdLst>
                  <a:gd name="T0" fmla="*/ 1094 w 1504"/>
                  <a:gd name="T1" fmla="*/ 0 h 779"/>
                  <a:gd name="T2" fmla="*/ 1094 w 1504"/>
                  <a:gd name="T3" fmla="*/ 202 h 779"/>
                  <a:gd name="T4" fmla="*/ 1210 w 1504"/>
                  <a:gd name="T5" fmla="*/ 202 h 779"/>
                  <a:gd name="T6" fmla="*/ 1210 w 1504"/>
                  <a:gd name="T7" fmla="*/ 487 h 779"/>
                  <a:gd name="T8" fmla="*/ 924 w 1504"/>
                  <a:gd name="T9" fmla="*/ 487 h 779"/>
                  <a:gd name="T10" fmla="*/ 924 w 1504"/>
                  <a:gd name="T11" fmla="*/ 202 h 779"/>
                  <a:gd name="T12" fmla="*/ 1039 w 1504"/>
                  <a:gd name="T13" fmla="*/ 202 h 779"/>
                  <a:gd name="T14" fmla="*/ 1039 w 1504"/>
                  <a:gd name="T15" fmla="*/ 0 h 779"/>
                  <a:gd name="T16" fmla="*/ 469 w 1504"/>
                  <a:gd name="T17" fmla="*/ 0 h 779"/>
                  <a:gd name="T18" fmla="*/ 469 w 1504"/>
                  <a:gd name="T19" fmla="*/ 202 h 779"/>
                  <a:gd name="T20" fmla="*/ 584 w 1504"/>
                  <a:gd name="T21" fmla="*/ 202 h 779"/>
                  <a:gd name="T22" fmla="*/ 584 w 1504"/>
                  <a:gd name="T23" fmla="*/ 487 h 779"/>
                  <a:gd name="T24" fmla="*/ 298 w 1504"/>
                  <a:gd name="T25" fmla="*/ 487 h 779"/>
                  <a:gd name="T26" fmla="*/ 298 w 1504"/>
                  <a:gd name="T27" fmla="*/ 202 h 779"/>
                  <a:gd name="T28" fmla="*/ 414 w 1504"/>
                  <a:gd name="T29" fmla="*/ 202 h 779"/>
                  <a:gd name="T30" fmla="*/ 414 w 1504"/>
                  <a:gd name="T31" fmla="*/ 0 h 779"/>
                  <a:gd name="T32" fmla="*/ 2 w 1504"/>
                  <a:gd name="T33" fmla="*/ 0 h 779"/>
                  <a:gd name="T34" fmla="*/ 0 w 1504"/>
                  <a:gd name="T35" fmla="*/ 26 h 779"/>
                  <a:gd name="T36" fmla="*/ 751 w 1504"/>
                  <a:gd name="T37" fmla="*/ 778 h 779"/>
                  <a:gd name="T38" fmla="*/ 1503 w 1504"/>
                  <a:gd name="T39" fmla="*/ 26 h 779"/>
                  <a:gd name="T40" fmla="*/ 1501 w 1504"/>
                  <a:gd name="T41" fmla="*/ 0 h 779"/>
                  <a:gd name="T42" fmla="*/ 1094 w 1504"/>
                  <a:gd name="T43" fmla="*/ 0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04" h="779">
                    <a:moveTo>
                      <a:pt x="1094" y="0"/>
                    </a:moveTo>
                    <a:lnTo>
                      <a:pt x="1094" y="202"/>
                    </a:lnTo>
                    <a:lnTo>
                      <a:pt x="1210" y="202"/>
                    </a:lnTo>
                    <a:lnTo>
                      <a:pt x="1210" y="487"/>
                    </a:lnTo>
                    <a:lnTo>
                      <a:pt x="924" y="487"/>
                    </a:lnTo>
                    <a:lnTo>
                      <a:pt x="924" y="202"/>
                    </a:lnTo>
                    <a:lnTo>
                      <a:pt x="1039" y="202"/>
                    </a:lnTo>
                    <a:lnTo>
                      <a:pt x="1039" y="0"/>
                    </a:lnTo>
                    <a:lnTo>
                      <a:pt x="469" y="0"/>
                    </a:lnTo>
                    <a:lnTo>
                      <a:pt x="469" y="202"/>
                    </a:lnTo>
                    <a:lnTo>
                      <a:pt x="584" y="202"/>
                    </a:lnTo>
                    <a:lnTo>
                      <a:pt x="584" y="487"/>
                    </a:lnTo>
                    <a:lnTo>
                      <a:pt x="298" y="487"/>
                    </a:lnTo>
                    <a:lnTo>
                      <a:pt x="298" y="202"/>
                    </a:lnTo>
                    <a:lnTo>
                      <a:pt x="414" y="202"/>
                    </a:lnTo>
                    <a:lnTo>
                      <a:pt x="414" y="0"/>
                    </a:lnTo>
                    <a:lnTo>
                      <a:pt x="2" y="0"/>
                    </a:lnTo>
                    <a:cubicBezTo>
                      <a:pt x="2" y="8"/>
                      <a:pt x="0" y="18"/>
                      <a:pt x="0" y="26"/>
                    </a:cubicBezTo>
                    <a:cubicBezTo>
                      <a:pt x="0" y="443"/>
                      <a:pt x="338" y="778"/>
                      <a:pt x="751" y="778"/>
                    </a:cubicBezTo>
                    <a:cubicBezTo>
                      <a:pt x="1168" y="778"/>
                      <a:pt x="1503" y="440"/>
                      <a:pt x="1503" y="26"/>
                    </a:cubicBezTo>
                    <a:cubicBezTo>
                      <a:pt x="1503" y="15"/>
                      <a:pt x="1503" y="8"/>
                      <a:pt x="1501" y="0"/>
                    </a:cubicBezTo>
                    <a:lnTo>
                      <a:pt x="1094" y="0"/>
                    </a:lnTo>
                  </a:path>
                </a:pathLst>
              </a:custGeom>
              <a:solidFill>
                <a:schemeClr val="tx1"/>
              </a:solidFill>
              <a:ln>
                <a:noFill/>
              </a:ln>
              <a:effectLst/>
              <a:extLst>
                <a:ext uri="{91240B29-F687-4f45-9708-019B960494DF}">
                  <a14:hiddenLine xmlns="" xmlns:a14="http://schemas.microsoft.com/office/drawing/2010/main" xmlns:lc="http://schemas.openxmlformats.org/drawingml/2006/lockedCanvas" w="9525" cap="flat">
                    <a:solidFill>
                      <a:srgbClr val="808080"/>
                    </a:solidFill>
                    <a:bevel/>
                    <a:headEnd/>
                    <a:tailEnd/>
                  </a14:hiddenLine>
                </a:ext>
                <a:ext uri="{AF507438-7753-43e0-B8FC-AC1667EBCBE1}">
                  <a14:hiddenEffects xmlns="" xmlns:a14="http://schemas.microsoft.com/office/drawing/2010/main" xmlns:lc="http://schemas.openxmlformats.org/drawingml/2006/lockedCanvas">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spTree>
    <p:extLst>
      <p:ext uri="{BB962C8B-B14F-4D97-AF65-F5344CB8AC3E}">
        <p14:creationId xmlns:p14="http://schemas.microsoft.com/office/powerpoint/2010/main" val="21009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blinds(horizontal)">
                                      <p:cBhvr>
                                        <p:cTn id="7" dur="500"/>
                                        <p:tgtEl>
                                          <p:spTgt spid="82"/>
                                        </p:tgtEl>
                                      </p:cBhvr>
                                    </p:animEffect>
                                  </p:childTnLst>
                                </p:cTn>
                              </p:par>
                              <p:par>
                                <p:cTn id="8" presetID="3" presetClass="entr" presetSubtype="10" fill="hold" nodeType="withEffect">
                                  <p:stCondLst>
                                    <p:cond delay="0"/>
                                  </p:stCondLst>
                                  <p:childTnLst>
                                    <p:set>
                                      <p:cBhvr>
                                        <p:cTn id="9" dur="1" fill="hold">
                                          <p:stCondLst>
                                            <p:cond delay="0"/>
                                          </p:stCondLst>
                                        </p:cTn>
                                        <p:tgtEl>
                                          <p:spTgt spid="91"/>
                                        </p:tgtEl>
                                        <p:attrNameLst>
                                          <p:attrName>style.visibility</p:attrName>
                                        </p:attrNameLst>
                                      </p:cBhvr>
                                      <p:to>
                                        <p:strVal val="visible"/>
                                      </p:to>
                                    </p:set>
                                    <p:animEffect transition="in" filter="blinds(horizontal)">
                                      <p:cBhvr>
                                        <p:cTn id="10" dur="500"/>
                                        <p:tgtEl>
                                          <p:spTgt spid="91"/>
                                        </p:tgtEl>
                                      </p:cBhvr>
                                    </p:animEffect>
                                  </p:childTnLst>
                                </p:cTn>
                              </p:par>
                            </p:childTnLst>
                          </p:cTn>
                        </p:par>
                        <p:par>
                          <p:cTn id="11" fill="hold">
                            <p:stCondLst>
                              <p:cond delay="500"/>
                            </p:stCondLst>
                            <p:childTnLst>
                              <p:par>
                                <p:cTn id="12" presetID="3" presetClass="entr" presetSubtype="10" fill="hold" nodeType="afterEffect">
                                  <p:stCondLst>
                                    <p:cond delay="0"/>
                                  </p:stCondLst>
                                  <p:childTnLst>
                                    <p:set>
                                      <p:cBhvr>
                                        <p:cTn id="13" dur="1" fill="hold">
                                          <p:stCondLst>
                                            <p:cond delay="0"/>
                                          </p:stCondLst>
                                        </p:cTn>
                                        <p:tgtEl>
                                          <p:spTgt spid="80"/>
                                        </p:tgtEl>
                                        <p:attrNameLst>
                                          <p:attrName>style.visibility</p:attrName>
                                        </p:attrNameLst>
                                      </p:cBhvr>
                                      <p:to>
                                        <p:strVal val="visible"/>
                                      </p:to>
                                    </p:set>
                                    <p:animEffect transition="in" filter="blinds(horizontal)">
                                      <p:cBhvr>
                                        <p:cTn id="14" dur="500"/>
                                        <p:tgtEl>
                                          <p:spTgt spid="80"/>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72"/>
                                        </p:tgtEl>
                                        <p:attrNameLst>
                                          <p:attrName>style.visibility</p:attrName>
                                        </p:attrNameLst>
                                      </p:cBhvr>
                                      <p:to>
                                        <p:strVal val="visible"/>
                                      </p:to>
                                    </p:set>
                                    <p:animEffect transition="in" filter="blinds(horizontal)">
                                      <p:cBhvr>
                                        <p:cTn id="29" dur="500"/>
                                        <p:tgtEl>
                                          <p:spTgt spid="72"/>
                                        </p:tgtEl>
                                      </p:cBhvr>
                                    </p:animEffect>
                                  </p:childTnLst>
                                </p:cTn>
                              </p:par>
                              <p:par>
                                <p:cTn id="30" presetID="3" presetClass="entr" presetSubtype="10" fill="hold" nodeType="withEffect">
                                  <p:stCondLst>
                                    <p:cond delay="0"/>
                                  </p:stCondLst>
                                  <p:childTnLst>
                                    <p:set>
                                      <p:cBhvr>
                                        <p:cTn id="31" dur="1" fill="hold">
                                          <p:stCondLst>
                                            <p:cond delay="0"/>
                                          </p:stCondLst>
                                        </p:cTn>
                                        <p:tgtEl>
                                          <p:spTgt spid="76"/>
                                        </p:tgtEl>
                                        <p:attrNameLst>
                                          <p:attrName>style.visibility</p:attrName>
                                        </p:attrNameLst>
                                      </p:cBhvr>
                                      <p:to>
                                        <p:strVal val="visible"/>
                                      </p:to>
                                    </p:set>
                                    <p:animEffect transition="in" filter="blinds(horizontal)">
                                      <p:cBhvr>
                                        <p:cTn id="32" dur="500"/>
                                        <p:tgtEl>
                                          <p:spTgt spid="76"/>
                                        </p:tgtEl>
                                      </p:cBhvr>
                                    </p:animEffect>
                                  </p:childTnLst>
                                </p:cTn>
                              </p:par>
                              <p:par>
                                <p:cTn id="33" presetID="3" presetClass="entr" presetSubtype="10" fill="hold" nodeType="with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blinds(horizontal)">
                                      <p:cBhvr>
                                        <p:cTn id="35" dur="500"/>
                                        <p:tgtEl>
                                          <p:spTgt spid="73"/>
                                        </p:tgtEl>
                                      </p:cBhvr>
                                    </p:animEffect>
                                  </p:childTnLst>
                                </p:cTn>
                              </p:par>
                              <p:par>
                                <p:cTn id="36" presetID="3" presetClass="entr" presetSubtype="10" fill="hold" nodeType="with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blinds(horizontal)">
                                      <p:cBhvr>
                                        <p:cTn id="38" dur="500"/>
                                        <p:tgtEl>
                                          <p:spTgt spid="75"/>
                                        </p:tgtEl>
                                      </p:cBhvr>
                                    </p:animEffect>
                                  </p:childTnLst>
                                </p:cTn>
                              </p:par>
                              <p:par>
                                <p:cTn id="39" presetID="3" presetClass="entr" presetSubtype="10" fill="hold" nodeType="withEffect">
                                  <p:stCondLst>
                                    <p:cond delay="0"/>
                                  </p:stCondLst>
                                  <p:childTnLst>
                                    <p:set>
                                      <p:cBhvr>
                                        <p:cTn id="40" dur="1" fill="hold">
                                          <p:stCondLst>
                                            <p:cond delay="0"/>
                                          </p:stCondLst>
                                        </p:cTn>
                                        <p:tgtEl>
                                          <p:spTgt spid="77"/>
                                        </p:tgtEl>
                                        <p:attrNameLst>
                                          <p:attrName>style.visibility</p:attrName>
                                        </p:attrNameLst>
                                      </p:cBhvr>
                                      <p:to>
                                        <p:strVal val="visible"/>
                                      </p:to>
                                    </p:set>
                                    <p:animEffect transition="in" filter="blinds(horizontal)">
                                      <p:cBhvr>
                                        <p:cTn id="41" dur="500"/>
                                        <p:tgtEl>
                                          <p:spTgt spid="77"/>
                                        </p:tgtEl>
                                      </p:cBhvr>
                                    </p:animEffect>
                                  </p:childTnLst>
                                </p:cTn>
                              </p:par>
                              <p:par>
                                <p:cTn id="42" presetID="3" presetClass="entr" presetSubtype="10" fill="hold" nodeType="withEffect">
                                  <p:stCondLst>
                                    <p:cond delay="0"/>
                                  </p:stCondLst>
                                  <p:childTnLst>
                                    <p:set>
                                      <p:cBhvr>
                                        <p:cTn id="43" dur="1" fill="hold">
                                          <p:stCondLst>
                                            <p:cond delay="0"/>
                                          </p:stCondLst>
                                        </p:cTn>
                                        <p:tgtEl>
                                          <p:spTgt spid="74"/>
                                        </p:tgtEl>
                                        <p:attrNameLst>
                                          <p:attrName>style.visibility</p:attrName>
                                        </p:attrNameLst>
                                      </p:cBhvr>
                                      <p:to>
                                        <p:strVal val="visible"/>
                                      </p:to>
                                    </p:set>
                                    <p:animEffect transition="in" filter="blinds(horizontal)">
                                      <p:cBhvr>
                                        <p:cTn id="44"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0" grpId="0"/>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3400" y="406401"/>
            <a:ext cx="11125200" cy="447615"/>
          </a:xfrm>
        </p:spPr>
        <p:txBody>
          <a:bodyPr anchor="ctr"/>
          <a:lstStyle/>
          <a:p>
            <a:r>
              <a:rPr lang="en-US" sz="3200" b="1" dirty="0">
                <a:latin typeface="+mn-lt"/>
              </a:rPr>
              <a:t>Security List (SL)</a:t>
            </a:r>
          </a:p>
        </p:txBody>
      </p:sp>
      <p:sp>
        <p:nvSpPr>
          <p:cNvPr id="3" name="Rectangle 2"/>
          <p:cNvSpPr/>
          <p:nvPr/>
        </p:nvSpPr>
        <p:spPr>
          <a:xfrm>
            <a:off x="6282686" y="659276"/>
            <a:ext cx="5866406" cy="6217087"/>
          </a:xfrm>
          <a:prstGeom prst="rect">
            <a:avLst/>
          </a:prstGeom>
        </p:spPr>
        <p:txBody>
          <a:bodyPr wrap="square">
            <a:spAutoFit/>
          </a:bodyPr>
          <a:lstStyle/>
          <a:p>
            <a:r>
              <a:rPr lang="en-US" dirty="0">
                <a:latin typeface="+mn-lt"/>
              </a:rPr>
              <a:t>A common set of firewall rules associated with a subnet and applied to all instances launched inside the subnet </a:t>
            </a:r>
          </a:p>
          <a:p>
            <a:pPr marL="285750"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r>
              <a:rPr lang="en-US" dirty="0">
                <a:latin typeface="+mn-lt"/>
              </a:rPr>
              <a:t>Security list consists of rules that specify the types of traffic allowed in and out of the subnet</a:t>
            </a:r>
          </a:p>
          <a:p>
            <a:pPr marL="285750" indent="-285750">
              <a:buFont typeface="Arial" panose="020B0604020202020204" pitchFamily="34" charset="0"/>
              <a:buChar char="•"/>
            </a:pPr>
            <a:r>
              <a:rPr lang="en-US" dirty="0">
                <a:latin typeface="+mn-lt"/>
              </a:rPr>
              <a:t>To use a given security list with a particular subnet, you associate the security list with the subnet either during subnet creation or later. </a:t>
            </a:r>
          </a:p>
          <a:p>
            <a:pPr marL="285750" indent="-285750">
              <a:buFont typeface="Arial" panose="020B0604020202020204" pitchFamily="34" charset="0"/>
              <a:buChar char="•"/>
            </a:pPr>
            <a:r>
              <a:rPr lang="en-US" dirty="0">
                <a:latin typeface="+mn-lt"/>
              </a:rPr>
              <a:t>Security list apply to a given instance whether it's talking with another instance in the VCN or a host outside the VCN</a:t>
            </a:r>
          </a:p>
          <a:p>
            <a:pPr marL="285750" indent="-285750">
              <a:buFont typeface="Arial" panose="020B0604020202020204" pitchFamily="34" charset="0"/>
              <a:buChar char="•"/>
            </a:pPr>
            <a:r>
              <a:rPr lang="en-US" dirty="0">
                <a:latin typeface="+mn-lt"/>
              </a:rPr>
              <a:t>You can choose whether a given rule is stateful or stateless</a:t>
            </a:r>
          </a:p>
          <a:p>
            <a:pPr marL="742950" lvl="1" indent="-285750">
              <a:buFont typeface="Arial" panose="020B0604020202020204" pitchFamily="34" charset="0"/>
              <a:buChar char="•"/>
            </a:pPr>
            <a:r>
              <a:rPr lang="en-US" sz="1600" b="1" dirty="0">
                <a:latin typeface="+mn-lt"/>
              </a:rPr>
              <a:t>Stateful Rules </a:t>
            </a:r>
            <a:r>
              <a:rPr lang="en-US" sz="1600" dirty="0">
                <a:latin typeface="+mn-lt"/>
              </a:rPr>
              <a:t>enable a </a:t>
            </a:r>
            <a:r>
              <a:rPr lang="en-US" sz="1600" dirty="0"/>
              <a:t>Connection Tracking mechanism. When an instance receives traffic matching the stateful ingress rule, the response is tracked and automatically allowed regardless of any egress rules; similarly for sending traffic from the host</a:t>
            </a:r>
          </a:p>
          <a:p>
            <a:pPr marL="742950" lvl="1" indent="-285750">
              <a:buFont typeface="Arial" panose="020B0604020202020204" pitchFamily="34" charset="0"/>
              <a:buChar char="•"/>
            </a:pPr>
            <a:r>
              <a:rPr lang="en-US" sz="1600" b="1" dirty="0"/>
              <a:t>Stateless rules</a:t>
            </a:r>
            <a:r>
              <a:rPr lang="en-US" sz="1600" dirty="0"/>
              <a:t>: response traffic is not automatically allowed. To ow the response traffic for a stateless ingress rule, you must create a corresponding stateless egress rule</a:t>
            </a:r>
            <a:endParaRPr lang="en-US" dirty="0"/>
          </a:p>
          <a:p>
            <a:pPr marL="742950" lvl="1" indent="-285750">
              <a:buFont typeface="Arial" panose="020B0604020202020204" pitchFamily="34" charset="0"/>
              <a:buChar char="•"/>
            </a:pPr>
            <a:endParaRPr lang="en-US" dirty="0">
              <a:latin typeface="+mn-lt"/>
            </a:endParaRPr>
          </a:p>
          <a:p>
            <a:pPr marL="742950" lvl="1" indent="-285750">
              <a:buFont typeface="Arial" panose="020B0604020202020204" pitchFamily="34" charset="0"/>
              <a:buChar char="•"/>
            </a:pPr>
            <a:endParaRPr lang="en-US" dirty="0">
              <a:latin typeface="+mn-lt"/>
            </a:endParaRPr>
          </a:p>
        </p:txBody>
      </p:sp>
      <p:sp>
        <p:nvSpPr>
          <p:cNvPr id="58" name="Rectangle 57"/>
          <p:cNvSpPr/>
          <p:nvPr/>
        </p:nvSpPr>
        <p:spPr>
          <a:xfrm>
            <a:off x="2002580" y="4016863"/>
            <a:ext cx="639069" cy="695710"/>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59" name="Rectangle 58"/>
          <p:cNvSpPr/>
          <p:nvPr/>
        </p:nvSpPr>
        <p:spPr>
          <a:xfrm>
            <a:off x="945371" y="3181637"/>
            <a:ext cx="4950267" cy="2310558"/>
          </a:xfrm>
          <a:prstGeom prst="rect">
            <a:avLst/>
          </a:prstGeom>
          <a:noFill/>
          <a:ln w="19050">
            <a:solidFill>
              <a:schemeClr val="accent3"/>
            </a:solidFill>
            <a:prstDash val="sysDash"/>
          </a:ln>
          <a:effectLst/>
        </p:spPr>
        <p:style>
          <a:lnRef idx="1">
            <a:schemeClr val="accent1"/>
          </a:lnRef>
          <a:fillRef idx="3">
            <a:schemeClr val="accent1"/>
          </a:fillRef>
          <a:effectRef idx="2">
            <a:schemeClr val="accent1"/>
          </a:effectRef>
          <a:fontRef idx="minor">
            <a:schemeClr val="lt1"/>
          </a:fontRef>
        </p:style>
        <p:txBody>
          <a:bodyPr anchor="b"/>
          <a:lstStyle/>
          <a:p>
            <a:pPr fontAlgn="auto">
              <a:spcBef>
                <a:spcPts val="0"/>
              </a:spcBef>
              <a:spcAft>
                <a:spcPts val="0"/>
              </a:spcAft>
              <a:defRPr/>
            </a:pPr>
            <a:endParaRPr lang="en-US" sz="1200" dirty="0">
              <a:solidFill>
                <a:schemeClr val="tx1"/>
              </a:solidFill>
              <a:latin typeface="Arial" panose="020B0604020202020204" pitchFamily="34" charset="0"/>
              <a:ea typeface="Calibri" charset="0"/>
              <a:cs typeface="Arial" panose="020B0604020202020204" pitchFamily="34" charset="0"/>
            </a:endParaRPr>
          </a:p>
        </p:txBody>
      </p:sp>
      <p:grpSp>
        <p:nvGrpSpPr>
          <p:cNvPr id="60" name="Group 59"/>
          <p:cNvGrpSpPr/>
          <p:nvPr/>
        </p:nvGrpSpPr>
        <p:grpSpPr>
          <a:xfrm>
            <a:off x="5685418" y="2971418"/>
            <a:ext cx="420438" cy="420438"/>
            <a:chOff x="10489255" y="2324746"/>
            <a:chExt cx="669094" cy="669094"/>
          </a:xfrm>
        </p:grpSpPr>
        <p:sp>
          <p:nvSpPr>
            <p:cNvPr id="61" name="Oval 60"/>
            <p:cNvSpPr/>
            <p:nvPr/>
          </p:nvSpPr>
          <p:spPr>
            <a:xfrm>
              <a:off x="10489255" y="2324746"/>
              <a:ext cx="669094" cy="669094"/>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grpSp>
          <p:nvGrpSpPr>
            <p:cNvPr id="62" name="Group 61"/>
            <p:cNvGrpSpPr/>
            <p:nvPr/>
          </p:nvGrpSpPr>
          <p:grpSpPr>
            <a:xfrm>
              <a:off x="10530128" y="2367936"/>
              <a:ext cx="585564" cy="585564"/>
              <a:chOff x="7046913" y="4090988"/>
              <a:chExt cx="327025" cy="327025"/>
            </a:xfrm>
            <a:solidFill>
              <a:schemeClr val="tx1"/>
            </a:solidFill>
          </p:grpSpPr>
          <p:sp>
            <p:nvSpPr>
              <p:cNvPr id="63" name="Freeform 32"/>
              <p:cNvSpPr>
                <a:spLocks noChangeArrowheads="1"/>
              </p:cNvSpPr>
              <p:nvPr/>
            </p:nvSpPr>
            <p:spPr bwMode="auto">
              <a:xfrm>
                <a:off x="7204075" y="4281488"/>
                <a:ext cx="68263" cy="53975"/>
              </a:xfrm>
              <a:custGeom>
                <a:avLst/>
                <a:gdLst>
                  <a:gd name="T0" fmla="*/ 11 w 190"/>
                  <a:gd name="T1" fmla="*/ 0 h 148"/>
                  <a:gd name="T2" fmla="*/ 186 w 190"/>
                  <a:gd name="T3" fmla="*/ 20 h 148"/>
                  <a:gd name="T4" fmla="*/ 189 w 190"/>
                  <a:gd name="T5" fmla="*/ 31 h 148"/>
                  <a:gd name="T6" fmla="*/ 70 w 190"/>
                  <a:gd name="T7" fmla="*/ 147 h 148"/>
                  <a:gd name="T8" fmla="*/ 50 w 190"/>
                  <a:gd name="T9" fmla="*/ 141 h 148"/>
                  <a:gd name="T10" fmla="*/ 48 w 190"/>
                  <a:gd name="T11" fmla="*/ 141 h 148"/>
                  <a:gd name="T12" fmla="*/ 0 w 190"/>
                  <a:gd name="T13" fmla="*/ 17 h 148"/>
                  <a:gd name="T14" fmla="*/ 11 w 190"/>
                  <a:gd name="T15" fmla="*/ 0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48">
                    <a:moveTo>
                      <a:pt x="11" y="0"/>
                    </a:moveTo>
                    <a:lnTo>
                      <a:pt x="186" y="20"/>
                    </a:lnTo>
                    <a:cubicBezTo>
                      <a:pt x="186" y="25"/>
                      <a:pt x="186" y="28"/>
                      <a:pt x="189" y="31"/>
                    </a:cubicBezTo>
                    <a:lnTo>
                      <a:pt x="70" y="147"/>
                    </a:lnTo>
                    <a:cubicBezTo>
                      <a:pt x="65" y="144"/>
                      <a:pt x="59" y="141"/>
                      <a:pt x="50" y="141"/>
                    </a:cubicBezTo>
                    <a:lnTo>
                      <a:pt x="48" y="141"/>
                    </a:lnTo>
                    <a:lnTo>
                      <a:pt x="0" y="17"/>
                    </a:lnTo>
                    <a:cubicBezTo>
                      <a:pt x="2" y="11"/>
                      <a:pt x="8" y="6"/>
                      <a:pt x="11" y="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5" name="Freeform 33"/>
              <p:cNvSpPr>
                <a:spLocks noChangeArrowheads="1"/>
              </p:cNvSpPr>
              <p:nvPr/>
            </p:nvSpPr>
            <p:spPr bwMode="auto">
              <a:xfrm>
                <a:off x="7148513" y="4283075"/>
                <a:ext cx="63500" cy="52388"/>
              </a:xfrm>
              <a:custGeom>
                <a:avLst/>
                <a:gdLst>
                  <a:gd name="T0" fmla="*/ 125 w 176"/>
                  <a:gd name="T1" fmla="*/ 25 h 145"/>
                  <a:gd name="T2" fmla="*/ 175 w 176"/>
                  <a:gd name="T3" fmla="*/ 144 h 145"/>
                  <a:gd name="T4" fmla="*/ 0 w 176"/>
                  <a:gd name="T5" fmla="*/ 20 h 145"/>
                  <a:gd name="T6" fmla="*/ 3 w 176"/>
                  <a:gd name="T7" fmla="*/ 14 h 145"/>
                  <a:gd name="T8" fmla="*/ 85 w 176"/>
                  <a:gd name="T9" fmla="*/ 0 h 145"/>
                  <a:gd name="T10" fmla="*/ 125 w 176"/>
                  <a:gd name="T11" fmla="*/ 25 h 145"/>
                </a:gdLst>
                <a:ahLst/>
                <a:cxnLst>
                  <a:cxn ang="0">
                    <a:pos x="T0" y="T1"/>
                  </a:cxn>
                  <a:cxn ang="0">
                    <a:pos x="T2" y="T3"/>
                  </a:cxn>
                  <a:cxn ang="0">
                    <a:pos x="T4" y="T5"/>
                  </a:cxn>
                  <a:cxn ang="0">
                    <a:pos x="T6" y="T7"/>
                  </a:cxn>
                  <a:cxn ang="0">
                    <a:pos x="T8" y="T9"/>
                  </a:cxn>
                  <a:cxn ang="0">
                    <a:pos x="T10" y="T11"/>
                  </a:cxn>
                </a:cxnLst>
                <a:rect l="0" t="0" r="r" b="b"/>
                <a:pathLst>
                  <a:path w="176" h="145">
                    <a:moveTo>
                      <a:pt x="125" y="25"/>
                    </a:moveTo>
                    <a:cubicBezTo>
                      <a:pt x="127" y="25"/>
                      <a:pt x="175" y="144"/>
                      <a:pt x="175" y="144"/>
                    </a:cubicBezTo>
                    <a:lnTo>
                      <a:pt x="0" y="20"/>
                    </a:lnTo>
                    <a:cubicBezTo>
                      <a:pt x="3" y="20"/>
                      <a:pt x="3" y="17"/>
                      <a:pt x="3" y="14"/>
                    </a:cubicBezTo>
                    <a:lnTo>
                      <a:pt x="85" y="0"/>
                    </a:lnTo>
                    <a:cubicBezTo>
                      <a:pt x="91" y="14"/>
                      <a:pt x="108" y="25"/>
                      <a:pt x="125" y="25"/>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6" name="Freeform 34"/>
              <p:cNvSpPr>
                <a:spLocks noChangeArrowheads="1"/>
              </p:cNvSpPr>
              <p:nvPr/>
            </p:nvSpPr>
            <p:spPr bwMode="auto">
              <a:xfrm>
                <a:off x="7140575" y="4210050"/>
                <a:ext cx="42863" cy="68263"/>
              </a:xfrm>
              <a:custGeom>
                <a:avLst/>
                <a:gdLst>
                  <a:gd name="T0" fmla="*/ 116 w 117"/>
                  <a:gd name="T1" fmla="*/ 149 h 190"/>
                  <a:gd name="T2" fmla="*/ 99 w 117"/>
                  <a:gd name="T3" fmla="*/ 175 h 190"/>
                  <a:gd name="T4" fmla="*/ 17 w 117"/>
                  <a:gd name="T5" fmla="*/ 189 h 190"/>
                  <a:gd name="T6" fmla="*/ 0 w 117"/>
                  <a:gd name="T7" fmla="*/ 172 h 190"/>
                  <a:gd name="T8" fmla="*/ 42 w 117"/>
                  <a:gd name="T9" fmla="*/ 0 h 190"/>
                  <a:gd name="T10" fmla="*/ 45 w 117"/>
                  <a:gd name="T11" fmla="*/ 0 h 190"/>
                  <a:gd name="T12" fmla="*/ 116 w 117"/>
                  <a:gd name="T13" fmla="*/ 149 h 190"/>
                </a:gdLst>
                <a:ahLst/>
                <a:cxnLst>
                  <a:cxn ang="0">
                    <a:pos x="T0" y="T1"/>
                  </a:cxn>
                  <a:cxn ang="0">
                    <a:pos x="T2" y="T3"/>
                  </a:cxn>
                  <a:cxn ang="0">
                    <a:pos x="T4" y="T5"/>
                  </a:cxn>
                  <a:cxn ang="0">
                    <a:pos x="T6" y="T7"/>
                  </a:cxn>
                  <a:cxn ang="0">
                    <a:pos x="T8" y="T9"/>
                  </a:cxn>
                  <a:cxn ang="0">
                    <a:pos x="T10" y="T11"/>
                  </a:cxn>
                  <a:cxn ang="0">
                    <a:pos x="T12" y="T13"/>
                  </a:cxn>
                </a:cxnLst>
                <a:rect l="0" t="0" r="r" b="b"/>
                <a:pathLst>
                  <a:path w="117" h="190">
                    <a:moveTo>
                      <a:pt x="116" y="149"/>
                    </a:moveTo>
                    <a:cubicBezTo>
                      <a:pt x="110" y="155"/>
                      <a:pt x="104" y="166"/>
                      <a:pt x="99" y="175"/>
                    </a:cubicBezTo>
                    <a:lnTo>
                      <a:pt x="17" y="189"/>
                    </a:lnTo>
                    <a:cubicBezTo>
                      <a:pt x="11" y="183"/>
                      <a:pt x="5" y="177"/>
                      <a:pt x="0" y="172"/>
                    </a:cubicBezTo>
                    <a:lnTo>
                      <a:pt x="42" y="0"/>
                    </a:lnTo>
                    <a:cubicBezTo>
                      <a:pt x="45" y="0"/>
                      <a:pt x="45" y="0"/>
                      <a:pt x="45" y="0"/>
                    </a:cubicBezTo>
                    <a:lnTo>
                      <a:pt x="116" y="14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7" name="Freeform 35"/>
              <p:cNvSpPr>
                <a:spLocks noChangeArrowheads="1"/>
              </p:cNvSpPr>
              <p:nvPr/>
            </p:nvSpPr>
            <p:spPr bwMode="auto">
              <a:xfrm>
                <a:off x="7165975" y="4198938"/>
                <a:ext cx="92075" cy="63500"/>
              </a:xfrm>
              <a:custGeom>
                <a:avLst/>
                <a:gdLst>
                  <a:gd name="T0" fmla="*/ 74 w 255"/>
                  <a:gd name="T1" fmla="*/ 169 h 176"/>
                  <a:gd name="T2" fmla="*/ 71 w 255"/>
                  <a:gd name="T3" fmla="*/ 166 h 176"/>
                  <a:gd name="T4" fmla="*/ 0 w 255"/>
                  <a:gd name="T5" fmla="*/ 17 h 176"/>
                  <a:gd name="T6" fmla="*/ 11 w 255"/>
                  <a:gd name="T7" fmla="*/ 0 h 176"/>
                  <a:gd name="T8" fmla="*/ 251 w 255"/>
                  <a:gd name="T9" fmla="*/ 5 h 176"/>
                  <a:gd name="T10" fmla="*/ 254 w 255"/>
                  <a:gd name="T11" fmla="*/ 14 h 176"/>
                  <a:gd name="T12" fmla="*/ 93 w 255"/>
                  <a:gd name="T13" fmla="*/ 175 h 176"/>
                  <a:gd name="T14" fmla="*/ 74 w 255"/>
                  <a:gd name="T15" fmla="*/ 169 h 1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176">
                    <a:moveTo>
                      <a:pt x="74" y="169"/>
                    </a:moveTo>
                    <a:cubicBezTo>
                      <a:pt x="74" y="169"/>
                      <a:pt x="71" y="169"/>
                      <a:pt x="71" y="166"/>
                    </a:cubicBezTo>
                    <a:lnTo>
                      <a:pt x="0" y="17"/>
                    </a:lnTo>
                    <a:cubicBezTo>
                      <a:pt x="6" y="14"/>
                      <a:pt x="9" y="5"/>
                      <a:pt x="11" y="0"/>
                    </a:cubicBezTo>
                    <a:lnTo>
                      <a:pt x="251" y="5"/>
                    </a:lnTo>
                    <a:cubicBezTo>
                      <a:pt x="251" y="8"/>
                      <a:pt x="254" y="11"/>
                      <a:pt x="254" y="14"/>
                    </a:cubicBezTo>
                    <a:lnTo>
                      <a:pt x="93" y="175"/>
                    </a:lnTo>
                    <a:cubicBezTo>
                      <a:pt x="88" y="172"/>
                      <a:pt x="82" y="169"/>
                      <a:pt x="74" y="169"/>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8" name="Freeform 36"/>
              <p:cNvSpPr>
                <a:spLocks noChangeArrowheads="1"/>
              </p:cNvSpPr>
              <p:nvPr/>
            </p:nvSpPr>
            <p:spPr bwMode="auto">
              <a:xfrm>
                <a:off x="7207250" y="4210050"/>
                <a:ext cx="71438" cy="69850"/>
              </a:xfrm>
              <a:custGeom>
                <a:avLst/>
                <a:gdLst>
                  <a:gd name="T0" fmla="*/ 161 w 198"/>
                  <a:gd name="T1" fmla="*/ 0 h 193"/>
                  <a:gd name="T2" fmla="*/ 172 w 198"/>
                  <a:gd name="T3" fmla="*/ 5 h 193"/>
                  <a:gd name="T4" fmla="*/ 197 w 198"/>
                  <a:gd name="T5" fmla="*/ 169 h 193"/>
                  <a:gd name="T6" fmla="*/ 178 w 198"/>
                  <a:gd name="T7" fmla="*/ 192 h 193"/>
                  <a:gd name="T8" fmla="*/ 3 w 198"/>
                  <a:gd name="T9" fmla="*/ 172 h 193"/>
                  <a:gd name="T10" fmla="*/ 0 w 198"/>
                  <a:gd name="T11" fmla="*/ 161 h 193"/>
                  <a:gd name="T12" fmla="*/ 161 w 198"/>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198" h="193">
                    <a:moveTo>
                      <a:pt x="161" y="0"/>
                    </a:moveTo>
                    <a:cubicBezTo>
                      <a:pt x="164" y="3"/>
                      <a:pt x="169" y="5"/>
                      <a:pt x="172" y="5"/>
                    </a:cubicBezTo>
                    <a:lnTo>
                      <a:pt x="197" y="169"/>
                    </a:lnTo>
                    <a:cubicBezTo>
                      <a:pt x="189" y="175"/>
                      <a:pt x="183" y="183"/>
                      <a:pt x="178" y="192"/>
                    </a:cubicBezTo>
                    <a:lnTo>
                      <a:pt x="3" y="172"/>
                    </a:lnTo>
                    <a:cubicBezTo>
                      <a:pt x="3" y="169"/>
                      <a:pt x="3" y="163"/>
                      <a:pt x="0" y="161"/>
                    </a:cubicBezTo>
                    <a:lnTo>
                      <a:pt x="161"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9" name="Freeform 37"/>
              <p:cNvSpPr>
                <a:spLocks noChangeArrowheads="1"/>
              </p:cNvSpPr>
              <p:nvPr/>
            </p:nvSpPr>
            <p:spPr bwMode="auto">
              <a:xfrm>
                <a:off x="7046913" y="4090988"/>
                <a:ext cx="327025" cy="327025"/>
              </a:xfrm>
              <a:custGeom>
                <a:avLst/>
                <a:gdLst>
                  <a:gd name="T0" fmla="*/ 455 w 910"/>
                  <a:gd name="T1" fmla="*/ 0 h 909"/>
                  <a:gd name="T2" fmla="*/ 909 w 910"/>
                  <a:gd name="T3" fmla="*/ 454 h 909"/>
                  <a:gd name="T4" fmla="*/ 455 w 910"/>
                  <a:gd name="T5" fmla="*/ 908 h 909"/>
                  <a:gd name="T6" fmla="*/ 0 w 910"/>
                  <a:gd name="T7" fmla="*/ 454 h 909"/>
                  <a:gd name="T8" fmla="*/ 455 w 910"/>
                  <a:gd name="T9" fmla="*/ 0 h 909"/>
                  <a:gd name="T10" fmla="*/ 669 w 910"/>
                  <a:gd name="T11" fmla="*/ 589 h 909"/>
                  <a:gd name="T12" fmla="*/ 717 w 910"/>
                  <a:gd name="T13" fmla="*/ 542 h 909"/>
                  <a:gd name="T14" fmla="*/ 677 w 910"/>
                  <a:gd name="T15" fmla="*/ 496 h 909"/>
                  <a:gd name="T16" fmla="*/ 652 w 910"/>
                  <a:gd name="T17" fmla="*/ 333 h 909"/>
                  <a:gd name="T18" fmla="*/ 677 w 910"/>
                  <a:gd name="T19" fmla="*/ 293 h 909"/>
                  <a:gd name="T20" fmla="*/ 632 w 910"/>
                  <a:gd name="T21" fmla="*/ 248 h 909"/>
                  <a:gd name="T22" fmla="*/ 590 w 910"/>
                  <a:gd name="T23" fmla="*/ 279 h 909"/>
                  <a:gd name="T24" fmla="*/ 347 w 910"/>
                  <a:gd name="T25" fmla="*/ 273 h 909"/>
                  <a:gd name="T26" fmla="*/ 305 w 910"/>
                  <a:gd name="T27" fmla="*/ 242 h 909"/>
                  <a:gd name="T28" fmla="*/ 260 w 910"/>
                  <a:gd name="T29" fmla="*/ 288 h 909"/>
                  <a:gd name="T30" fmla="*/ 282 w 910"/>
                  <a:gd name="T31" fmla="*/ 327 h 909"/>
                  <a:gd name="T32" fmla="*/ 240 w 910"/>
                  <a:gd name="T33" fmla="*/ 499 h 909"/>
                  <a:gd name="T34" fmla="*/ 198 w 910"/>
                  <a:gd name="T35" fmla="*/ 544 h 909"/>
                  <a:gd name="T36" fmla="*/ 243 w 910"/>
                  <a:gd name="T37" fmla="*/ 589 h 909"/>
                  <a:gd name="T38" fmla="*/ 271 w 910"/>
                  <a:gd name="T39" fmla="*/ 581 h 909"/>
                  <a:gd name="T40" fmla="*/ 449 w 910"/>
                  <a:gd name="T41" fmla="*/ 705 h 909"/>
                  <a:gd name="T42" fmla="*/ 446 w 910"/>
                  <a:gd name="T43" fmla="*/ 719 h 909"/>
                  <a:gd name="T44" fmla="*/ 491 w 910"/>
                  <a:gd name="T45" fmla="*/ 764 h 909"/>
                  <a:gd name="T46" fmla="*/ 536 w 910"/>
                  <a:gd name="T47" fmla="*/ 719 h 909"/>
                  <a:gd name="T48" fmla="*/ 531 w 910"/>
                  <a:gd name="T49" fmla="*/ 700 h 909"/>
                  <a:gd name="T50" fmla="*/ 649 w 910"/>
                  <a:gd name="T51" fmla="*/ 584 h 909"/>
                  <a:gd name="T52" fmla="*/ 669 w 910"/>
                  <a:gd name="T53" fmla="*/ 589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10" h="909">
                    <a:moveTo>
                      <a:pt x="455" y="0"/>
                    </a:moveTo>
                    <a:cubicBezTo>
                      <a:pt x="706" y="0"/>
                      <a:pt x="909" y="203"/>
                      <a:pt x="909" y="454"/>
                    </a:cubicBezTo>
                    <a:cubicBezTo>
                      <a:pt x="909" y="705"/>
                      <a:pt x="707" y="908"/>
                      <a:pt x="455" y="908"/>
                    </a:cubicBezTo>
                    <a:cubicBezTo>
                      <a:pt x="204" y="908"/>
                      <a:pt x="0" y="705"/>
                      <a:pt x="0" y="454"/>
                    </a:cubicBezTo>
                    <a:cubicBezTo>
                      <a:pt x="0" y="203"/>
                      <a:pt x="203" y="0"/>
                      <a:pt x="455" y="0"/>
                    </a:cubicBezTo>
                    <a:close/>
                    <a:moveTo>
                      <a:pt x="669" y="589"/>
                    </a:moveTo>
                    <a:cubicBezTo>
                      <a:pt x="694" y="589"/>
                      <a:pt x="714" y="570"/>
                      <a:pt x="717" y="542"/>
                    </a:cubicBezTo>
                    <a:cubicBezTo>
                      <a:pt x="717" y="519"/>
                      <a:pt x="700" y="499"/>
                      <a:pt x="677" y="496"/>
                    </a:cubicBezTo>
                    <a:lnTo>
                      <a:pt x="652" y="333"/>
                    </a:lnTo>
                    <a:cubicBezTo>
                      <a:pt x="666" y="327"/>
                      <a:pt x="677" y="310"/>
                      <a:pt x="677" y="293"/>
                    </a:cubicBezTo>
                    <a:cubicBezTo>
                      <a:pt x="677" y="268"/>
                      <a:pt x="658" y="248"/>
                      <a:pt x="632" y="248"/>
                    </a:cubicBezTo>
                    <a:cubicBezTo>
                      <a:pt x="613" y="248"/>
                      <a:pt x="596" y="262"/>
                      <a:pt x="590" y="279"/>
                    </a:cubicBezTo>
                    <a:lnTo>
                      <a:pt x="347" y="273"/>
                    </a:lnTo>
                    <a:cubicBezTo>
                      <a:pt x="342" y="256"/>
                      <a:pt x="325" y="242"/>
                      <a:pt x="305" y="242"/>
                    </a:cubicBezTo>
                    <a:cubicBezTo>
                      <a:pt x="280" y="242"/>
                      <a:pt x="260" y="262"/>
                      <a:pt x="260" y="288"/>
                    </a:cubicBezTo>
                    <a:cubicBezTo>
                      <a:pt x="260" y="304"/>
                      <a:pt x="268" y="319"/>
                      <a:pt x="282" y="327"/>
                    </a:cubicBezTo>
                    <a:lnTo>
                      <a:pt x="240" y="499"/>
                    </a:lnTo>
                    <a:cubicBezTo>
                      <a:pt x="217" y="502"/>
                      <a:pt x="198" y="522"/>
                      <a:pt x="198" y="544"/>
                    </a:cubicBezTo>
                    <a:cubicBezTo>
                      <a:pt x="198" y="570"/>
                      <a:pt x="217" y="589"/>
                      <a:pt x="243" y="589"/>
                    </a:cubicBezTo>
                    <a:cubicBezTo>
                      <a:pt x="254" y="589"/>
                      <a:pt x="263" y="587"/>
                      <a:pt x="271" y="581"/>
                    </a:cubicBezTo>
                    <a:lnTo>
                      <a:pt x="449" y="705"/>
                    </a:lnTo>
                    <a:cubicBezTo>
                      <a:pt x="446" y="711"/>
                      <a:pt x="446" y="714"/>
                      <a:pt x="446" y="719"/>
                    </a:cubicBezTo>
                    <a:cubicBezTo>
                      <a:pt x="446" y="745"/>
                      <a:pt x="466" y="764"/>
                      <a:pt x="491" y="764"/>
                    </a:cubicBezTo>
                    <a:cubicBezTo>
                      <a:pt x="517" y="764"/>
                      <a:pt x="536" y="745"/>
                      <a:pt x="536" y="719"/>
                    </a:cubicBezTo>
                    <a:cubicBezTo>
                      <a:pt x="536" y="714"/>
                      <a:pt x="534" y="705"/>
                      <a:pt x="531" y="700"/>
                    </a:cubicBezTo>
                    <a:lnTo>
                      <a:pt x="649" y="584"/>
                    </a:lnTo>
                    <a:cubicBezTo>
                      <a:pt x="655" y="587"/>
                      <a:pt x="661" y="589"/>
                      <a:pt x="669" y="589"/>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sp>
        <p:nvSpPr>
          <p:cNvPr id="70" name="Rectangle 69"/>
          <p:cNvSpPr/>
          <p:nvPr/>
        </p:nvSpPr>
        <p:spPr>
          <a:xfrm>
            <a:off x="1224951" y="3781589"/>
            <a:ext cx="1308950" cy="1142347"/>
          </a:xfrm>
          <a:prstGeom prst="rect">
            <a:avLst/>
          </a:prstGeom>
          <a:noFill/>
          <a:ln w="19050">
            <a:solidFill>
              <a:schemeClr val="accent3"/>
            </a:solidFill>
            <a:prstDash val="sysDash"/>
          </a:ln>
          <a:effectLst/>
        </p:spPr>
        <p:style>
          <a:lnRef idx="1">
            <a:schemeClr val="accent1"/>
          </a:lnRef>
          <a:fillRef idx="3">
            <a:schemeClr val="accent1"/>
          </a:fillRef>
          <a:effectRef idx="2">
            <a:schemeClr val="accent1"/>
          </a:effectRef>
          <a:fontRef idx="minor">
            <a:schemeClr val="lt1"/>
          </a:fontRef>
        </p:style>
        <p:txBody>
          <a:bodyPr anchor="b"/>
          <a:lstStyle/>
          <a:p>
            <a:pPr fontAlgn="auto">
              <a:spcBef>
                <a:spcPts val="0"/>
              </a:spcBef>
              <a:spcAft>
                <a:spcPts val="0"/>
              </a:spcAft>
              <a:defRPr/>
            </a:pPr>
            <a:r>
              <a:rPr lang="en-US" sz="1000" dirty="0">
                <a:solidFill>
                  <a:schemeClr val="tx1"/>
                </a:solidFill>
                <a:latin typeface="Arial" panose="020B0604020202020204" pitchFamily="34" charset="0"/>
                <a:ea typeface="Calibri" charset="0"/>
                <a:cs typeface="Arial" panose="020B0604020202020204" pitchFamily="34" charset="0"/>
              </a:rPr>
              <a:t>SUBNET A, 10.0.1.0/24</a:t>
            </a:r>
          </a:p>
        </p:txBody>
      </p:sp>
      <p:sp>
        <p:nvSpPr>
          <p:cNvPr id="71" name="Rectangle 70"/>
          <p:cNvSpPr/>
          <p:nvPr/>
        </p:nvSpPr>
        <p:spPr>
          <a:xfrm>
            <a:off x="2790675" y="3790247"/>
            <a:ext cx="1308950" cy="1142706"/>
          </a:xfrm>
          <a:prstGeom prst="rect">
            <a:avLst/>
          </a:prstGeom>
          <a:noFill/>
          <a:ln w="19050">
            <a:solidFill>
              <a:schemeClr val="accent3"/>
            </a:solidFill>
            <a:prstDash val="sysDash"/>
          </a:ln>
          <a:effectLst/>
        </p:spPr>
        <p:style>
          <a:lnRef idx="1">
            <a:schemeClr val="accent1"/>
          </a:lnRef>
          <a:fillRef idx="3">
            <a:schemeClr val="accent1"/>
          </a:fillRef>
          <a:effectRef idx="2">
            <a:schemeClr val="accent1"/>
          </a:effectRef>
          <a:fontRef idx="minor">
            <a:schemeClr val="lt1"/>
          </a:fontRef>
        </p:style>
        <p:txBody>
          <a:bodyPr anchor="b"/>
          <a:lstStyle/>
          <a:p>
            <a:pPr fontAlgn="auto">
              <a:spcBef>
                <a:spcPts val="0"/>
              </a:spcBef>
              <a:spcAft>
                <a:spcPts val="0"/>
              </a:spcAft>
              <a:defRPr/>
            </a:pPr>
            <a:r>
              <a:rPr lang="en-US" sz="1000" dirty="0">
                <a:solidFill>
                  <a:schemeClr val="tx1"/>
                </a:solidFill>
                <a:latin typeface="Arial" panose="020B0604020202020204" pitchFamily="34" charset="0"/>
                <a:ea typeface="Calibri" charset="0"/>
                <a:cs typeface="Arial" panose="020B0604020202020204" pitchFamily="34" charset="0"/>
              </a:rPr>
              <a:t>SUBNET B, 10.0.2.0/24</a:t>
            </a:r>
          </a:p>
        </p:txBody>
      </p:sp>
      <p:pic>
        <p:nvPicPr>
          <p:cNvPr id="72" name="Picture 71"/>
          <p:cNvPicPr>
            <a:picLocks noChangeAspect="1"/>
          </p:cNvPicPr>
          <p:nvPr/>
        </p:nvPicPr>
        <p:blipFill>
          <a:blip r:embed="rId3"/>
          <a:stretch>
            <a:fillRect/>
          </a:stretch>
        </p:blipFill>
        <p:spPr>
          <a:xfrm>
            <a:off x="1581382" y="4103161"/>
            <a:ext cx="463597" cy="469392"/>
          </a:xfrm>
          <a:prstGeom prst="rect">
            <a:avLst/>
          </a:prstGeom>
        </p:spPr>
      </p:pic>
      <p:pic>
        <p:nvPicPr>
          <p:cNvPr id="73" name="Picture 72"/>
          <p:cNvPicPr>
            <a:picLocks noChangeAspect="1"/>
          </p:cNvPicPr>
          <p:nvPr/>
        </p:nvPicPr>
        <p:blipFill>
          <a:blip r:embed="rId3"/>
          <a:stretch>
            <a:fillRect/>
          </a:stretch>
        </p:blipFill>
        <p:spPr>
          <a:xfrm>
            <a:off x="3181046" y="4103161"/>
            <a:ext cx="463597" cy="469392"/>
          </a:xfrm>
          <a:prstGeom prst="rect">
            <a:avLst/>
          </a:prstGeom>
        </p:spPr>
      </p:pic>
      <p:sp>
        <p:nvSpPr>
          <p:cNvPr id="74" name="Rectangle 73"/>
          <p:cNvSpPr/>
          <p:nvPr/>
        </p:nvSpPr>
        <p:spPr bwMode="auto">
          <a:xfrm>
            <a:off x="1068924" y="5166053"/>
            <a:ext cx="2125944" cy="253901"/>
          </a:xfrm>
          <a:prstGeom prst="rect">
            <a:avLst/>
          </a:prstGeom>
          <a:solidFill>
            <a:schemeClr val="bg1"/>
          </a:solidFill>
          <a:ln w="28575"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defTabSz="228600" eaLnBrk="1" hangingPunct="1">
              <a:spcBef>
                <a:spcPct val="20000"/>
              </a:spcBef>
              <a:buClr>
                <a:srgbClr val="FF0000"/>
              </a:buClr>
            </a:pPr>
            <a:r>
              <a:rPr lang="en-US" sz="1200" dirty="0">
                <a:latin typeface="Arial" pitchFamily="34" charset="0"/>
              </a:rPr>
              <a:t>VCN, 10.0.0.0/16</a:t>
            </a:r>
          </a:p>
        </p:txBody>
      </p:sp>
      <p:grpSp>
        <p:nvGrpSpPr>
          <p:cNvPr id="77" name="Group 76"/>
          <p:cNvGrpSpPr/>
          <p:nvPr/>
        </p:nvGrpSpPr>
        <p:grpSpPr>
          <a:xfrm>
            <a:off x="2300400" y="3539103"/>
            <a:ext cx="277737" cy="368344"/>
            <a:chOff x="3302000" y="4402138"/>
            <a:chExt cx="223838" cy="296862"/>
          </a:xfrm>
          <a:solidFill>
            <a:schemeClr val="bg1">
              <a:lumMod val="50000"/>
            </a:schemeClr>
          </a:solidFill>
        </p:grpSpPr>
        <p:sp>
          <p:nvSpPr>
            <p:cNvPr id="78" name="Freeform 53"/>
            <p:cNvSpPr>
              <a:spLocks noChangeArrowheads="1"/>
            </p:cNvSpPr>
            <p:nvPr/>
          </p:nvSpPr>
          <p:spPr bwMode="auto">
            <a:xfrm>
              <a:off x="3302000" y="4402138"/>
              <a:ext cx="223838" cy="296862"/>
            </a:xfrm>
            <a:custGeom>
              <a:avLst/>
              <a:gdLst>
                <a:gd name="T0" fmla="*/ 310 w 622"/>
                <a:gd name="T1" fmla="*/ 0 h 825"/>
                <a:gd name="T2" fmla="*/ 0 w 622"/>
                <a:gd name="T3" fmla="*/ 132 h 825"/>
                <a:gd name="T4" fmla="*/ 0 w 622"/>
                <a:gd name="T5" fmla="*/ 426 h 825"/>
                <a:gd name="T6" fmla="*/ 0 w 622"/>
                <a:gd name="T7" fmla="*/ 426 h 825"/>
                <a:gd name="T8" fmla="*/ 310 w 622"/>
                <a:gd name="T9" fmla="*/ 824 h 825"/>
                <a:gd name="T10" fmla="*/ 621 w 622"/>
                <a:gd name="T11" fmla="*/ 426 h 825"/>
                <a:gd name="T12" fmla="*/ 621 w 622"/>
                <a:gd name="T13" fmla="*/ 426 h 825"/>
                <a:gd name="T14" fmla="*/ 621 w 622"/>
                <a:gd name="T15" fmla="*/ 132 h 825"/>
                <a:gd name="T16" fmla="*/ 310 w 622"/>
                <a:gd name="T17" fmla="*/ 0 h 825"/>
                <a:gd name="T18" fmla="*/ 364 w 622"/>
                <a:gd name="T19" fmla="*/ 539 h 825"/>
                <a:gd name="T20" fmla="*/ 141 w 622"/>
                <a:gd name="T21" fmla="*/ 539 h 825"/>
                <a:gd name="T22" fmla="*/ 141 w 622"/>
                <a:gd name="T23" fmla="*/ 508 h 825"/>
                <a:gd name="T24" fmla="*/ 364 w 622"/>
                <a:gd name="T25" fmla="*/ 508 h 825"/>
                <a:gd name="T26" fmla="*/ 364 w 622"/>
                <a:gd name="T27" fmla="*/ 539 h 825"/>
                <a:gd name="T28" fmla="*/ 364 w 622"/>
                <a:gd name="T29" fmla="*/ 417 h 825"/>
                <a:gd name="T30" fmla="*/ 141 w 622"/>
                <a:gd name="T31" fmla="*/ 417 h 825"/>
                <a:gd name="T32" fmla="*/ 141 w 622"/>
                <a:gd name="T33" fmla="*/ 386 h 825"/>
                <a:gd name="T34" fmla="*/ 364 w 622"/>
                <a:gd name="T35" fmla="*/ 386 h 825"/>
                <a:gd name="T36" fmla="*/ 364 w 622"/>
                <a:gd name="T37" fmla="*/ 417 h 825"/>
                <a:gd name="T38" fmla="*/ 364 w 622"/>
                <a:gd name="T39" fmla="*/ 290 h 825"/>
                <a:gd name="T40" fmla="*/ 141 w 622"/>
                <a:gd name="T41" fmla="*/ 290 h 825"/>
                <a:gd name="T42" fmla="*/ 141 w 622"/>
                <a:gd name="T43" fmla="*/ 259 h 825"/>
                <a:gd name="T44" fmla="*/ 364 w 622"/>
                <a:gd name="T45" fmla="*/ 259 h 825"/>
                <a:gd name="T46" fmla="*/ 364 w 622"/>
                <a:gd name="T47" fmla="*/ 290 h 825"/>
                <a:gd name="T48" fmla="*/ 497 w 622"/>
                <a:gd name="T49" fmla="*/ 496 h 825"/>
                <a:gd name="T50" fmla="*/ 443 w 622"/>
                <a:gd name="T51" fmla="*/ 550 h 825"/>
                <a:gd name="T52" fmla="*/ 409 w 622"/>
                <a:gd name="T53" fmla="*/ 516 h 825"/>
                <a:gd name="T54" fmla="*/ 409 w 622"/>
                <a:gd name="T55" fmla="*/ 502 h 825"/>
                <a:gd name="T56" fmla="*/ 423 w 622"/>
                <a:gd name="T57" fmla="*/ 502 h 825"/>
                <a:gd name="T58" fmla="*/ 443 w 622"/>
                <a:gd name="T59" fmla="*/ 522 h 825"/>
                <a:gd name="T60" fmla="*/ 483 w 622"/>
                <a:gd name="T61" fmla="*/ 482 h 825"/>
                <a:gd name="T62" fmla="*/ 497 w 622"/>
                <a:gd name="T63" fmla="*/ 482 h 825"/>
                <a:gd name="T64" fmla="*/ 497 w 622"/>
                <a:gd name="T65" fmla="*/ 496 h 825"/>
                <a:gd name="T66" fmla="*/ 421 w 622"/>
                <a:gd name="T67" fmla="*/ 375 h 825"/>
                <a:gd name="T68" fmla="*/ 421 w 622"/>
                <a:gd name="T69" fmla="*/ 361 h 825"/>
                <a:gd name="T70" fmla="*/ 435 w 622"/>
                <a:gd name="T71" fmla="*/ 361 h 825"/>
                <a:gd name="T72" fmla="*/ 454 w 622"/>
                <a:gd name="T73" fmla="*/ 381 h 825"/>
                <a:gd name="T74" fmla="*/ 474 w 622"/>
                <a:gd name="T75" fmla="*/ 361 h 825"/>
                <a:gd name="T76" fmla="*/ 488 w 622"/>
                <a:gd name="T77" fmla="*/ 361 h 825"/>
                <a:gd name="T78" fmla="*/ 488 w 622"/>
                <a:gd name="T79" fmla="*/ 375 h 825"/>
                <a:gd name="T80" fmla="*/ 468 w 622"/>
                <a:gd name="T81" fmla="*/ 395 h 825"/>
                <a:gd name="T82" fmla="*/ 488 w 622"/>
                <a:gd name="T83" fmla="*/ 415 h 825"/>
                <a:gd name="T84" fmla="*/ 488 w 622"/>
                <a:gd name="T85" fmla="*/ 429 h 825"/>
                <a:gd name="T86" fmla="*/ 480 w 622"/>
                <a:gd name="T87" fmla="*/ 431 h 825"/>
                <a:gd name="T88" fmla="*/ 471 w 622"/>
                <a:gd name="T89" fmla="*/ 429 h 825"/>
                <a:gd name="T90" fmla="*/ 452 w 622"/>
                <a:gd name="T91" fmla="*/ 409 h 825"/>
                <a:gd name="T92" fmla="*/ 432 w 622"/>
                <a:gd name="T93" fmla="*/ 429 h 825"/>
                <a:gd name="T94" fmla="*/ 423 w 622"/>
                <a:gd name="T95" fmla="*/ 431 h 825"/>
                <a:gd name="T96" fmla="*/ 415 w 622"/>
                <a:gd name="T97" fmla="*/ 429 h 825"/>
                <a:gd name="T98" fmla="*/ 415 w 622"/>
                <a:gd name="T99" fmla="*/ 415 h 825"/>
                <a:gd name="T100" fmla="*/ 435 w 622"/>
                <a:gd name="T101" fmla="*/ 395 h 825"/>
                <a:gd name="T102" fmla="*/ 421 w 622"/>
                <a:gd name="T103" fmla="*/ 375 h 825"/>
                <a:gd name="T104" fmla="*/ 500 w 622"/>
                <a:gd name="T105" fmla="*/ 256 h 825"/>
                <a:gd name="T106" fmla="*/ 446 w 622"/>
                <a:gd name="T107" fmla="*/ 310 h 825"/>
                <a:gd name="T108" fmla="*/ 412 w 622"/>
                <a:gd name="T109" fmla="*/ 276 h 825"/>
                <a:gd name="T110" fmla="*/ 412 w 622"/>
                <a:gd name="T111" fmla="*/ 262 h 825"/>
                <a:gd name="T112" fmla="*/ 426 w 622"/>
                <a:gd name="T113" fmla="*/ 262 h 825"/>
                <a:gd name="T114" fmla="*/ 446 w 622"/>
                <a:gd name="T115" fmla="*/ 282 h 825"/>
                <a:gd name="T116" fmla="*/ 485 w 622"/>
                <a:gd name="T117" fmla="*/ 242 h 825"/>
                <a:gd name="T118" fmla="*/ 500 w 622"/>
                <a:gd name="T119" fmla="*/ 242 h 825"/>
                <a:gd name="T120" fmla="*/ 500 w 622"/>
                <a:gd name="T121" fmla="*/ 25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22" h="825">
                  <a:moveTo>
                    <a:pt x="310" y="0"/>
                  </a:moveTo>
                  <a:lnTo>
                    <a:pt x="0" y="132"/>
                  </a:lnTo>
                  <a:lnTo>
                    <a:pt x="0" y="426"/>
                  </a:lnTo>
                  <a:lnTo>
                    <a:pt x="0" y="426"/>
                  </a:lnTo>
                  <a:cubicBezTo>
                    <a:pt x="8" y="589"/>
                    <a:pt x="130" y="733"/>
                    <a:pt x="310" y="824"/>
                  </a:cubicBezTo>
                  <a:cubicBezTo>
                    <a:pt x="491" y="733"/>
                    <a:pt x="610" y="589"/>
                    <a:pt x="621" y="426"/>
                  </a:cubicBezTo>
                  <a:lnTo>
                    <a:pt x="621" y="426"/>
                  </a:lnTo>
                  <a:lnTo>
                    <a:pt x="621" y="132"/>
                  </a:lnTo>
                  <a:lnTo>
                    <a:pt x="310" y="0"/>
                  </a:lnTo>
                  <a:close/>
                  <a:moveTo>
                    <a:pt x="364" y="539"/>
                  </a:moveTo>
                  <a:lnTo>
                    <a:pt x="141" y="539"/>
                  </a:lnTo>
                  <a:lnTo>
                    <a:pt x="141" y="508"/>
                  </a:lnTo>
                  <a:lnTo>
                    <a:pt x="364" y="508"/>
                  </a:lnTo>
                  <a:lnTo>
                    <a:pt x="364" y="539"/>
                  </a:lnTo>
                  <a:close/>
                  <a:moveTo>
                    <a:pt x="364" y="417"/>
                  </a:moveTo>
                  <a:lnTo>
                    <a:pt x="141" y="417"/>
                  </a:lnTo>
                  <a:lnTo>
                    <a:pt x="141" y="386"/>
                  </a:lnTo>
                  <a:lnTo>
                    <a:pt x="364" y="386"/>
                  </a:lnTo>
                  <a:lnTo>
                    <a:pt x="364" y="417"/>
                  </a:lnTo>
                  <a:close/>
                  <a:moveTo>
                    <a:pt x="364" y="290"/>
                  </a:moveTo>
                  <a:lnTo>
                    <a:pt x="141" y="290"/>
                  </a:lnTo>
                  <a:lnTo>
                    <a:pt x="141" y="259"/>
                  </a:lnTo>
                  <a:lnTo>
                    <a:pt x="364" y="259"/>
                  </a:lnTo>
                  <a:lnTo>
                    <a:pt x="364" y="290"/>
                  </a:lnTo>
                  <a:close/>
                  <a:moveTo>
                    <a:pt x="497" y="496"/>
                  </a:moveTo>
                  <a:lnTo>
                    <a:pt x="443" y="550"/>
                  </a:lnTo>
                  <a:lnTo>
                    <a:pt x="409" y="516"/>
                  </a:lnTo>
                  <a:cubicBezTo>
                    <a:pt x="406" y="513"/>
                    <a:pt x="406" y="505"/>
                    <a:pt x="409" y="502"/>
                  </a:cubicBezTo>
                  <a:cubicBezTo>
                    <a:pt x="412" y="499"/>
                    <a:pt x="421" y="499"/>
                    <a:pt x="423" y="502"/>
                  </a:cubicBezTo>
                  <a:lnTo>
                    <a:pt x="443" y="522"/>
                  </a:lnTo>
                  <a:lnTo>
                    <a:pt x="483" y="482"/>
                  </a:lnTo>
                  <a:cubicBezTo>
                    <a:pt x="485" y="479"/>
                    <a:pt x="494" y="479"/>
                    <a:pt x="497" y="482"/>
                  </a:cubicBezTo>
                  <a:cubicBezTo>
                    <a:pt x="502" y="485"/>
                    <a:pt x="502" y="494"/>
                    <a:pt x="497" y="496"/>
                  </a:cubicBezTo>
                  <a:close/>
                  <a:moveTo>
                    <a:pt x="421" y="375"/>
                  </a:moveTo>
                  <a:cubicBezTo>
                    <a:pt x="418" y="372"/>
                    <a:pt x="418" y="364"/>
                    <a:pt x="421" y="361"/>
                  </a:cubicBezTo>
                  <a:cubicBezTo>
                    <a:pt x="423" y="358"/>
                    <a:pt x="432" y="358"/>
                    <a:pt x="435" y="361"/>
                  </a:cubicBezTo>
                  <a:lnTo>
                    <a:pt x="454" y="381"/>
                  </a:lnTo>
                  <a:lnTo>
                    <a:pt x="474" y="361"/>
                  </a:lnTo>
                  <a:cubicBezTo>
                    <a:pt x="477" y="358"/>
                    <a:pt x="485" y="358"/>
                    <a:pt x="488" y="361"/>
                  </a:cubicBezTo>
                  <a:cubicBezTo>
                    <a:pt x="491" y="364"/>
                    <a:pt x="491" y="372"/>
                    <a:pt x="488" y="375"/>
                  </a:cubicBezTo>
                  <a:lnTo>
                    <a:pt x="468" y="395"/>
                  </a:lnTo>
                  <a:lnTo>
                    <a:pt x="488" y="415"/>
                  </a:lnTo>
                  <a:cubicBezTo>
                    <a:pt x="491" y="417"/>
                    <a:pt x="491" y="427"/>
                    <a:pt x="488" y="429"/>
                  </a:cubicBezTo>
                  <a:cubicBezTo>
                    <a:pt x="485" y="432"/>
                    <a:pt x="483" y="431"/>
                    <a:pt x="480" y="431"/>
                  </a:cubicBezTo>
                  <a:cubicBezTo>
                    <a:pt x="477" y="431"/>
                    <a:pt x="474" y="431"/>
                    <a:pt x="471" y="429"/>
                  </a:cubicBezTo>
                  <a:lnTo>
                    <a:pt x="452" y="409"/>
                  </a:lnTo>
                  <a:lnTo>
                    <a:pt x="432" y="429"/>
                  </a:lnTo>
                  <a:cubicBezTo>
                    <a:pt x="429" y="431"/>
                    <a:pt x="426" y="431"/>
                    <a:pt x="423" y="431"/>
                  </a:cubicBezTo>
                  <a:cubicBezTo>
                    <a:pt x="421" y="431"/>
                    <a:pt x="418" y="431"/>
                    <a:pt x="415" y="429"/>
                  </a:cubicBezTo>
                  <a:cubicBezTo>
                    <a:pt x="412" y="426"/>
                    <a:pt x="412" y="417"/>
                    <a:pt x="415" y="415"/>
                  </a:cubicBezTo>
                  <a:lnTo>
                    <a:pt x="435" y="395"/>
                  </a:lnTo>
                  <a:lnTo>
                    <a:pt x="421" y="375"/>
                  </a:lnTo>
                  <a:close/>
                  <a:moveTo>
                    <a:pt x="500" y="256"/>
                  </a:moveTo>
                  <a:lnTo>
                    <a:pt x="446" y="310"/>
                  </a:lnTo>
                  <a:lnTo>
                    <a:pt x="412" y="276"/>
                  </a:lnTo>
                  <a:cubicBezTo>
                    <a:pt x="409" y="273"/>
                    <a:pt x="409" y="265"/>
                    <a:pt x="412" y="262"/>
                  </a:cubicBezTo>
                  <a:cubicBezTo>
                    <a:pt x="415" y="259"/>
                    <a:pt x="423" y="259"/>
                    <a:pt x="426" y="262"/>
                  </a:cubicBezTo>
                  <a:lnTo>
                    <a:pt x="446" y="282"/>
                  </a:lnTo>
                  <a:lnTo>
                    <a:pt x="485" y="242"/>
                  </a:lnTo>
                  <a:cubicBezTo>
                    <a:pt x="488" y="240"/>
                    <a:pt x="497" y="240"/>
                    <a:pt x="500" y="242"/>
                  </a:cubicBezTo>
                  <a:cubicBezTo>
                    <a:pt x="502" y="248"/>
                    <a:pt x="502" y="254"/>
                    <a:pt x="500" y="256"/>
                  </a:cubicBezTo>
                  <a:close/>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9" name="Freeform 191"/>
            <p:cNvSpPr>
              <a:spLocks noChangeArrowheads="1"/>
            </p:cNvSpPr>
            <p:nvPr/>
          </p:nvSpPr>
          <p:spPr bwMode="auto">
            <a:xfrm>
              <a:off x="3302000" y="4402138"/>
              <a:ext cx="223838" cy="296862"/>
            </a:xfrm>
            <a:custGeom>
              <a:avLst/>
              <a:gdLst>
                <a:gd name="T0" fmla="*/ 310 w 622"/>
                <a:gd name="T1" fmla="*/ 0 h 825"/>
                <a:gd name="T2" fmla="*/ 0 w 622"/>
                <a:gd name="T3" fmla="*/ 132 h 825"/>
                <a:gd name="T4" fmla="*/ 0 w 622"/>
                <a:gd name="T5" fmla="*/ 426 h 825"/>
                <a:gd name="T6" fmla="*/ 0 w 622"/>
                <a:gd name="T7" fmla="*/ 426 h 825"/>
                <a:gd name="T8" fmla="*/ 310 w 622"/>
                <a:gd name="T9" fmla="*/ 824 h 825"/>
                <a:gd name="T10" fmla="*/ 621 w 622"/>
                <a:gd name="T11" fmla="*/ 426 h 825"/>
                <a:gd name="T12" fmla="*/ 621 w 622"/>
                <a:gd name="T13" fmla="*/ 426 h 825"/>
                <a:gd name="T14" fmla="*/ 621 w 622"/>
                <a:gd name="T15" fmla="*/ 132 h 825"/>
                <a:gd name="T16" fmla="*/ 310 w 622"/>
                <a:gd name="T17" fmla="*/ 0 h 825"/>
                <a:gd name="T18" fmla="*/ 364 w 622"/>
                <a:gd name="T19" fmla="*/ 539 h 825"/>
                <a:gd name="T20" fmla="*/ 141 w 622"/>
                <a:gd name="T21" fmla="*/ 539 h 825"/>
                <a:gd name="T22" fmla="*/ 141 w 622"/>
                <a:gd name="T23" fmla="*/ 508 h 825"/>
                <a:gd name="T24" fmla="*/ 364 w 622"/>
                <a:gd name="T25" fmla="*/ 508 h 825"/>
                <a:gd name="T26" fmla="*/ 364 w 622"/>
                <a:gd name="T27" fmla="*/ 539 h 825"/>
                <a:gd name="T28" fmla="*/ 364 w 622"/>
                <a:gd name="T29" fmla="*/ 417 h 825"/>
                <a:gd name="T30" fmla="*/ 141 w 622"/>
                <a:gd name="T31" fmla="*/ 417 h 825"/>
                <a:gd name="T32" fmla="*/ 141 w 622"/>
                <a:gd name="T33" fmla="*/ 386 h 825"/>
                <a:gd name="T34" fmla="*/ 364 w 622"/>
                <a:gd name="T35" fmla="*/ 386 h 825"/>
                <a:gd name="T36" fmla="*/ 364 w 622"/>
                <a:gd name="T37" fmla="*/ 417 h 825"/>
                <a:gd name="T38" fmla="*/ 364 w 622"/>
                <a:gd name="T39" fmla="*/ 290 h 825"/>
                <a:gd name="T40" fmla="*/ 141 w 622"/>
                <a:gd name="T41" fmla="*/ 290 h 825"/>
                <a:gd name="T42" fmla="*/ 141 w 622"/>
                <a:gd name="T43" fmla="*/ 259 h 825"/>
                <a:gd name="T44" fmla="*/ 364 w 622"/>
                <a:gd name="T45" fmla="*/ 259 h 825"/>
                <a:gd name="T46" fmla="*/ 364 w 622"/>
                <a:gd name="T47" fmla="*/ 290 h 825"/>
                <a:gd name="T48" fmla="*/ 497 w 622"/>
                <a:gd name="T49" fmla="*/ 496 h 825"/>
                <a:gd name="T50" fmla="*/ 443 w 622"/>
                <a:gd name="T51" fmla="*/ 550 h 825"/>
                <a:gd name="T52" fmla="*/ 409 w 622"/>
                <a:gd name="T53" fmla="*/ 516 h 825"/>
                <a:gd name="T54" fmla="*/ 409 w 622"/>
                <a:gd name="T55" fmla="*/ 502 h 825"/>
                <a:gd name="T56" fmla="*/ 423 w 622"/>
                <a:gd name="T57" fmla="*/ 502 h 825"/>
                <a:gd name="T58" fmla="*/ 443 w 622"/>
                <a:gd name="T59" fmla="*/ 522 h 825"/>
                <a:gd name="T60" fmla="*/ 483 w 622"/>
                <a:gd name="T61" fmla="*/ 482 h 825"/>
                <a:gd name="T62" fmla="*/ 497 w 622"/>
                <a:gd name="T63" fmla="*/ 482 h 825"/>
                <a:gd name="T64" fmla="*/ 497 w 622"/>
                <a:gd name="T65" fmla="*/ 496 h 825"/>
                <a:gd name="T66" fmla="*/ 421 w 622"/>
                <a:gd name="T67" fmla="*/ 375 h 825"/>
                <a:gd name="T68" fmla="*/ 421 w 622"/>
                <a:gd name="T69" fmla="*/ 361 h 825"/>
                <a:gd name="T70" fmla="*/ 435 w 622"/>
                <a:gd name="T71" fmla="*/ 361 h 825"/>
                <a:gd name="T72" fmla="*/ 454 w 622"/>
                <a:gd name="T73" fmla="*/ 381 h 825"/>
                <a:gd name="T74" fmla="*/ 474 w 622"/>
                <a:gd name="T75" fmla="*/ 361 h 825"/>
                <a:gd name="T76" fmla="*/ 488 w 622"/>
                <a:gd name="T77" fmla="*/ 361 h 825"/>
                <a:gd name="T78" fmla="*/ 488 w 622"/>
                <a:gd name="T79" fmla="*/ 375 h 825"/>
                <a:gd name="T80" fmla="*/ 468 w 622"/>
                <a:gd name="T81" fmla="*/ 395 h 825"/>
                <a:gd name="T82" fmla="*/ 488 w 622"/>
                <a:gd name="T83" fmla="*/ 415 h 825"/>
                <a:gd name="T84" fmla="*/ 488 w 622"/>
                <a:gd name="T85" fmla="*/ 429 h 825"/>
                <a:gd name="T86" fmla="*/ 480 w 622"/>
                <a:gd name="T87" fmla="*/ 431 h 825"/>
                <a:gd name="T88" fmla="*/ 471 w 622"/>
                <a:gd name="T89" fmla="*/ 429 h 825"/>
                <a:gd name="T90" fmla="*/ 452 w 622"/>
                <a:gd name="T91" fmla="*/ 409 h 825"/>
                <a:gd name="T92" fmla="*/ 432 w 622"/>
                <a:gd name="T93" fmla="*/ 429 h 825"/>
                <a:gd name="T94" fmla="*/ 423 w 622"/>
                <a:gd name="T95" fmla="*/ 431 h 825"/>
                <a:gd name="T96" fmla="*/ 415 w 622"/>
                <a:gd name="T97" fmla="*/ 429 h 825"/>
                <a:gd name="T98" fmla="*/ 415 w 622"/>
                <a:gd name="T99" fmla="*/ 415 h 825"/>
                <a:gd name="T100" fmla="*/ 435 w 622"/>
                <a:gd name="T101" fmla="*/ 395 h 825"/>
                <a:gd name="T102" fmla="*/ 421 w 622"/>
                <a:gd name="T103" fmla="*/ 375 h 825"/>
                <a:gd name="T104" fmla="*/ 500 w 622"/>
                <a:gd name="T105" fmla="*/ 256 h 825"/>
                <a:gd name="T106" fmla="*/ 446 w 622"/>
                <a:gd name="T107" fmla="*/ 310 h 825"/>
                <a:gd name="T108" fmla="*/ 412 w 622"/>
                <a:gd name="T109" fmla="*/ 276 h 825"/>
                <a:gd name="T110" fmla="*/ 412 w 622"/>
                <a:gd name="T111" fmla="*/ 262 h 825"/>
                <a:gd name="T112" fmla="*/ 426 w 622"/>
                <a:gd name="T113" fmla="*/ 262 h 825"/>
                <a:gd name="T114" fmla="*/ 446 w 622"/>
                <a:gd name="T115" fmla="*/ 282 h 825"/>
                <a:gd name="T116" fmla="*/ 485 w 622"/>
                <a:gd name="T117" fmla="*/ 242 h 825"/>
                <a:gd name="T118" fmla="*/ 500 w 622"/>
                <a:gd name="T119" fmla="*/ 242 h 825"/>
                <a:gd name="T120" fmla="*/ 500 w 622"/>
                <a:gd name="T121" fmla="*/ 25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22" h="825">
                  <a:moveTo>
                    <a:pt x="310" y="0"/>
                  </a:moveTo>
                  <a:lnTo>
                    <a:pt x="0" y="132"/>
                  </a:lnTo>
                  <a:lnTo>
                    <a:pt x="0" y="426"/>
                  </a:lnTo>
                  <a:lnTo>
                    <a:pt x="0" y="426"/>
                  </a:lnTo>
                  <a:cubicBezTo>
                    <a:pt x="8" y="589"/>
                    <a:pt x="130" y="733"/>
                    <a:pt x="310" y="824"/>
                  </a:cubicBezTo>
                  <a:cubicBezTo>
                    <a:pt x="491" y="733"/>
                    <a:pt x="610" y="589"/>
                    <a:pt x="621" y="426"/>
                  </a:cubicBezTo>
                  <a:lnTo>
                    <a:pt x="621" y="426"/>
                  </a:lnTo>
                  <a:lnTo>
                    <a:pt x="621" y="132"/>
                  </a:lnTo>
                  <a:lnTo>
                    <a:pt x="310" y="0"/>
                  </a:lnTo>
                  <a:close/>
                  <a:moveTo>
                    <a:pt x="364" y="539"/>
                  </a:moveTo>
                  <a:lnTo>
                    <a:pt x="141" y="539"/>
                  </a:lnTo>
                  <a:lnTo>
                    <a:pt x="141" y="508"/>
                  </a:lnTo>
                  <a:lnTo>
                    <a:pt x="364" y="508"/>
                  </a:lnTo>
                  <a:lnTo>
                    <a:pt x="364" y="539"/>
                  </a:lnTo>
                  <a:close/>
                  <a:moveTo>
                    <a:pt x="364" y="417"/>
                  </a:moveTo>
                  <a:lnTo>
                    <a:pt x="141" y="417"/>
                  </a:lnTo>
                  <a:lnTo>
                    <a:pt x="141" y="386"/>
                  </a:lnTo>
                  <a:lnTo>
                    <a:pt x="364" y="386"/>
                  </a:lnTo>
                  <a:lnTo>
                    <a:pt x="364" y="417"/>
                  </a:lnTo>
                  <a:close/>
                  <a:moveTo>
                    <a:pt x="364" y="290"/>
                  </a:moveTo>
                  <a:lnTo>
                    <a:pt x="141" y="290"/>
                  </a:lnTo>
                  <a:lnTo>
                    <a:pt x="141" y="259"/>
                  </a:lnTo>
                  <a:lnTo>
                    <a:pt x="364" y="259"/>
                  </a:lnTo>
                  <a:lnTo>
                    <a:pt x="364" y="290"/>
                  </a:lnTo>
                  <a:close/>
                  <a:moveTo>
                    <a:pt x="497" y="496"/>
                  </a:moveTo>
                  <a:lnTo>
                    <a:pt x="443" y="550"/>
                  </a:lnTo>
                  <a:lnTo>
                    <a:pt x="409" y="516"/>
                  </a:lnTo>
                  <a:cubicBezTo>
                    <a:pt x="406" y="513"/>
                    <a:pt x="406" y="505"/>
                    <a:pt x="409" y="502"/>
                  </a:cubicBezTo>
                  <a:cubicBezTo>
                    <a:pt x="412" y="499"/>
                    <a:pt x="421" y="499"/>
                    <a:pt x="423" y="502"/>
                  </a:cubicBezTo>
                  <a:lnTo>
                    <a:pt x="443" y="522"/>
                  </a:lnTo>
                  <a:lnTo>
                    <a:pt x="483" y="482"/>
                  </a:lnTo>
                  <a:cubicBezTo>
                    <a:pt x="485" y="479"/>
                    <a:pt x="494" y="479"/>
                    <a:pt x="497" y="482"/>
                  </a:cubicBezTo>
                  <a:cubicBezTo>
                    <a:pt x="502" y="485"/>
                    <a:pt x="502" y="494"/>
                    <a:pt x="497" y="496"/>
                  </a:cubicBezTo>
                  <a:close/>
                  <a:moveTo>
                    <a:pt x="421" y="375"/>
                  </a:moveTo>
                  <a:cubicBezTo>
                    <a:pt x="418" y="372"/>
                    <a:pt x="418" y="364"/>
                    <a:pt x="421" y="361"/>
                  </a:cubicBezTo>
                  <a:cubicBezTo>
                    <a:pt x="423" y="358"/>
                    <a:pt x="432" y="358"/>
                    <a:pt x="435" y="361"/>
                  </a:cubicBezTo>
                  <a:lnTo>
                    <a:pt x="454" y="381"/>
                  </a:lnTo>
                  <a:lnTo>
                    <a:pt x="474" y="361"/>
                  </a:lnTo>
                  <a:cubicBezTo>
                    <a:pt x="477" y="358"/>
                    <a:pt x="485" y="358"/>
                    <a:pt x="488" y="361"/>
                  </a:cubicBezTo>
                  <a:cubicBezTo>
                    <a:pt x="491" y="364"/>
                    <a:pt x="491" y="372"/>
                    <a:pt x="488" y="375"/>
                  </a:cubicBezTo>
                  <a:lnTo>
                    <a:pt x="468" y="395"/>
                  </a:lnTo>
                  <a:lnTo>
                    <a:pt x="488" y="415"/>
                  </a:lnTo>
                  <a:cubicBezTo>
                    <a:pt x="491" y="417"/>
                    <a:pt x="491" y="427"/>
                    <a:pt x="488" y="429"/>
                  </a:cubicBezTo>
                  <a:cubicBezTo>
                    <a:pt x="485" y="432"/>
                    <a:pt x="483" y="431"/>
                    <a:pt x="480" y="431"/>
                  </a:cubicBezTo>
                  <a:cubicBezTo>
                    <a:pt x="477" y="431"/>
                    <a:pt x="474" y="431"/>
                    <a:pt x="471" y="429"/>
                  </a:cubicBezTo>
                  <a:lnTo>
                    <a:pt x="452" y="409"/>
                  </a:lnTo>
                  <a:lnTo>
                    <a:pt x="432" y="429"/>
                  </a:lnTo>
                  <a:cubicBezTo>
                    <a:pt x="429" y="431"/>
                    <a:pt x="426" y="431"/>
                    <a:pt x="423" y="431"/>
                  </a:cubicBezTo>
                  <a:cubicBezTo>
                    <a:pt x="421" y="431"/>
                    <a:pt x="418" y="431"/>
                    <a:pt x="415" y="429"/>
                  </a:cubicBezTo>
                  <a:cubicBezTo>
                    <a:pt x="412" y="426"/>
                    <a:pt x="412" y="417"/>
                    <a:pt x="415" y="415"/>
                  </a:cubicBezTo>
                  <a:lnTo>
                    <a:pt x="435" y="395"/>
                  </a:lnTo>
                  <a:lnTo>
                    <a:pt x="421" y="375"/>
                  </a:lnTo>
                  <a:close/>
                  <a:moveTo>
                    <a:pt x="500" y="256"/>
                  </a:moveTo>
                  <a:lnTo>
                    <a:pt x="446" y="310"/>
                  </a:lnTo>
                  <a:lnTo>
                    <a:pt x="412" y="276"/>
                  </a:lnTo>
                  <a:cubicBezTo>
                    <a:pt x="409" y="273"/>
                    <a:pt x="409" y="265"/>
                    <a:pt x="412" y="262"/>
                  </a:cubicBezTo>
                  <a:cubicBezTo>
                    <a:pt x="415" y="259"/>
                    <a:pt x="423" y="259"/>
                    <a:pt x="426" y="262"/>
                  </a:cubicBezTo>
                  <a:lnTo>
                    <a:pt x="446" y="282"/>
                  </a:lnTo>
                  <a:lnTo>
                    <a:pt x="485" y="242"/>
                  </a:lnTo>
                  <a:cubicBezTo>
                    <a:pt x="488" y="240"/>
                    <a:pt x="497" y="240"/>
                    <a:pt x="500" y="242"/>
                  </a:cubicBezTo>
                  <a:cubicBezTo>
                    <a:pt x="502" y="248"/>
                    <a:pt x="502" y="254"/>
                    <a:pt x="500" y="256"/>
                  </a:cubicBezTo>
                  <a:close/>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80" name="TextBox 79"/>
          <p:cNvSpPr txBox="1"/>
          <p:nvPr/>
        </p:nvSpPr>
        <p:spPr>
          <a:xfrm>
            <a:off x="1334543" y="3497863"/>
            <a:ext cx="953131" cy="253916"/>
          </a:xfrm>
          <a:prstGeom prst="rect">
            <a:avLst/>
          </a:prstGeom>
          <a:solidFill>
            <a:schemeClr val="bg1"/>
          </a:solidFill>
        </p:spPr>
        <p:txBody>
          <a:bodyPr wrap="square" rtlCol="0" anchor="ctr">
            <a:spAutoFit/>
          </a:bodyPr>
          <a:lstStyle/>
          <a:p>
            <a:pPr algn="ctr"/>
            <a:r>
              <a:rPr lang="en-US" sz="1050" dirty="0"/>
              <a:t>Security List</a:t>
            </a:r>
          </a:p>
        </p:txBody>
      </p:sp>
      <p:grpSp>
        <p:nvGrpSpPr>
          <p:cNvPr id="81" name="Group 80"/>
          <p:cNvGrpSpPr/>
          <p:nvPr/>
        </p:nvGrpSpPr>
        <p:grpSpPr>
          <a:xfrm>
            <a:off x="3937426" y="3539103"/>
            <a:ext cx="277737" cy="368344"/>
            <a:chOff x="3302000" y="4402138"/>
            <a:chExt cx="223838" cy="296862"/>
          </a:xfrm>
          <a:solidFill>
            <a:schemeClr val="bg1">
              <a:lumMod val="50000"/>
            </a:schemeClr>
          </a:solidFill>
        </p:grpSpPr>
        <p:sp>
          <p:nvSpPr>
            <p:cNvPr id="82" name="Freeform 53"/>
            <p:cNvSpPr>
              <a:spLocks noChangeArrowheads="1"/>
            </p:cNvSpPr>
            <p:nvPr/>
          </p:nvSpPr>
          <p:spPr bwMode="auto">
            <a:xfrm>
              <a:off x="3302000" y="4402138"/>
              <a:ext cx="223838" cy="296862"/>
            </a:xfrm>
            <a:custGeom>
              <a:avLst/>
              <a:gdLst>
                <a:gd name="T0" fmla="*/ 310 w 622"/>
                <a:gd name="T1" fmla="*/ 0 h 825"/>
                <a:gd name="T2" fmla="*/ 0 w 622"/>
                <a:gd name="T3" fmla="*/ 132 h 825"/>
                <a:gd name="T4" fmla="*/ 0 w 622"/>
                <a:gd name="T5" fmla="*/ 426 h 825"/>
                <a:gd name="T6" fmla="*/ 0 w 622"/>
                <a:gd name="T7" fmla="*/ 426 h 825"/>
                <a:gd name="T8" fmla="*/ 310 w 622"/>
                <a:gd name="T9" fmla="*/ 824 h 825"/>
                <a:gd name="T10" fmla="*/ 621 w 622"/>
                <a:gd name="T11" fmla="*/ 426 h 825"/>
                <a:gd name="T12" fmla="*/ 621 w 622"/>
                <a:gd name="T13" fmla="*/ 426 h 825"/>
                <a:gd name="T14" fmla="*/ 621 w 622"/>
                <a:gd name="T15" fmla="*/ 132 h 825"/>
                <a:gd name="T16" fmla="*/ 310 w 622"/>
                <a:gd name="T17" fmla="*/ 0 h 825"/>
                <a:gd name="T18" fmla="*/ 364 w 622"/>
                <a:gd name="T19" fmla="*/ 539 h 825"/>
                <a:gd name="T20" fmla="*/ 141 w 622"/>
                <a:gd name="T21" fmla="*/ 539 h 825"/>
                <a:gd name="T22" fmla="*/ 141 w 622"/>
                <a:gd name="T23" fmla="*/ 508 h 825"/>
                <a:gd name="T24" fmla="*/ 364 w 622"/>
                <a:gd name="T25" fmla="*/ 508 h 825"/>
                <a:gd name="T26" fmla="*/ 364 w 622"/>
                <a:gd name="T27" fmla="*/ 539 h 825"/>
                <a:gd name="T28" fmla="*/ 364 w 622"/>
                <a:gd name="T29" fmla="*/ 417 h 825"/>
                <a:gd name="T30" fmla="*/ 141 w 622"/>
                <a:gd name="T31" fmla="*/ 417 h 825"/>
                <a:gd name="T32" fmla="*/ 141 w 622"/>
                <a:gd name="T33" fmla="*/ 386 h 825"/>
                <a:gd name="T34" fmla="*/ 364 w 622"/>
                <a:gd name="T35" fmla="*/ 386 h 825"/>
                <a:gd name="T36" fmla="*/ 364 w 622"/>
                <a:gd name="T37" fmla="*/ 417 h 825"/>
                <a:gd name="T38" fmla="*/ 364 w 622"/>
                <a:gd name="T39" fmla="*/ 290 h 825"/>
                <a:gd name="T40" fmla="*/ 141 w 622"/>
                <a:gd name="T41" fmla="*/ 290 h 825"/>
                <a:gd name="T42" fmla="*/ 141 w 622"/>
                <a:gd name="T43" fmla="*/ 259 h 825"/>
                <a:gd name="T44" fmla="*/ 364 w 622"/>
                <a:gd name="T45" fmla="*/ 259 h 825"/>
                <a:gd name="T46" fmla="*/ 364 w 622"/>
                <a:gd name="T47" fmla="*/ 290 h 825"/>
                <a:gd name="T48" fmla="*/ 497 w 622"/>
                <a:gd name="T49" fmla="*/ 496 h 825"/>
                <a:gd name="T50" fmla="*/ 443 w 622"/>
                <a:gd name="T51" fmla="*/ 550 h 825"/>
                <a:gd name="T52" fmla="*/ 409 w 622"/>
                <a:gd name="T53" fmla="*/ 516 h 825"/>
                <a:gd name="T54" fmla="*/ 409 w 622"/>
                <a:gd name="T55" fmla="*/ 502 h 825"/>
                <a:gd name="T56" fmla="*/ 423 w 622"/>
                <a:gd name="T57" fmla="*/ 502 h 825"/>
                <a:gd name="T58" fmla="*/ 443 w 622"/>
                <a:gd name="T59" fmla="*/ 522 h 825"/>
                <a:gd name="T60" fmla="*/ 483 w 622"/>
                <a:gd name="T61" fmla="*/ 482 h 825"/>
                <a:gd name="T62" fmla="*/ 497 w 622"/>
                <a:gd name="T63" fmla="*/ 482 h 825"/>
                <a:gd name="T64" fmla="*/ 497 w 622"/>
                <a:gd name="T65" fmla="*/ 496 h 825"/>
                <a:gd name="T66" fmla="*/ 421 w 622"/>
                <a:gd name="T67" fmla="*/ 375 h 825"/>
                <a:gd name="T68" fmla="*/ 421 w 622"/>
                <a:gd name="T69" fmla="*/ 361 h 825"/>
                <a:gd name="T70" fmla="*/ 435 w 622"/>
                <a:gd name="T71" fmla="*/ 361 h 825"/>
                <a:gd name="T72" fmla="*/ 454 w 622"/>
                <a:gd name="T73" fmla="*/ 381 h 825"/>
                <a:gd name="T74" fmla="*/ 474 w 622"/>
                <a:gd name="T75" fmla="*/ 361 h 825"/>
                <a:gd name="T76" fmla="*/ 488 w 622"/>
                <a:gd name="T77" fmla="*/ 361 h 825"/>
                <a:gd name="T78" fmla="*/ 488 w 622"/>
                <a:gd name="T79" fmla="*/ 375 h 825"/>
                <a:gd name="T80" fmla="*/ 468 w 622"/>
                <a:gd name="T81" fmla="*/ 395 h 825"/>
                <a:gd name="T82" fmla="*/ 488 w 622"/>
                <a:gd name="T83" fmla="*/ 415 h 825"/>
                <a:gd name="T84" fmla="*/ 488 w 622"/>
                <a:gd name="T85" fmla="*/ 429 h 825"/>
                <a:gd name="T86" fmla="*/ 480 w 622"/>
                <a:gd name="T87" fmla="*/ 431 h 825"/>
                <a:gd name="T88" fmla="*/ 471 w 622"/>
                <a:gd name="T89" fmla="*/ 429 h 825"/>
                <a:gd name="T90" fmla="*/ 452 w 622"/>
                <a:gd name="T91" fmla="*/ 409 h 825"/>
                <a:gd name="T92" fmla="*/ 432 w 622"/>
                <a:gd name="T93" fmla="*/ 429 h 825"/>
                <a:gd name="T94" fmla="*/ 423 w 622"/>
                <a:gd name="T95" fmla="*/ 431 h 825"/>
                <a:gd name="T96" fmla="*/ 415 w 622"/>
                <a:gd name="T97" fmla="*/ 429 h 825"/>
                <a:gd name="T98" fmla="*/ 415 w 622"/>
                <a:gd name="T99" fmla="*/ 415 h 825"/>
                <a:gd name="T100" fmla="*/ 435 w 622"/>
                <a:gd name="T101" fmla="*/ 395 h 825"/>
                <a:gd name="T102" fmla="*/ 421 w 622"/>
                <a:gd name="T103" fmla="*/ 375 h 825"/>
                <a:gd name="T104" fmla="*/ 500 w 622"/>
                <a:gd name="T105" fmla="*/ 256 h 825"/>
                <a:gd name="T106" fmla="*/ 446 w 622"/>
                <a:gd name="T107" fmla="*/ 310 h 825"/>
                <a:gd name="T108" fmla="*/ 412 w 622"/>
                <a:gd name="T109" fmla="*/ 276 h 825"/>
                <a:gd name="T110" fmla="*/ 412 w 622"/>
                <a:gd name="T111" fmla="*/ 262 h 825"/>
                <a:gd name="T112" fmla="*/ 426 w 622"/>
                <a:gd name="T113" fmla="*/ 262 h 825"/>
                <a:gd name="T114" fmla="*/ 446 w 622"/>
                <a:gd name="T115" fmla="*/ 282 h 825"/>
                <a:gd name="T116" fmla="*/ 485 w 622"/>
                <a:gd name="T117" fmla="*/ 242 h 825"/>
                <a:gd name="T118" fmla="*/ 500 w 622"/>
                <a:gd name="T119" fmla="*/ 242 h 825"/>
                <a:gd name="T120" fmla="*/ 500 w 622"/>
                <a:gd name="T121" fmla="*/ 25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22" h="825">
                  <a:moveTo>
                    <a:pt x="310" y="0"/>
                  </a:moveTo>
                  <a:lnTo>
                    <a:pt x="0" y="132"/>
                  </a:lnTo>
                  <a:lnTo>
                    <a:pt x="0" y="426"/>
                  </a:lnTo>
                  <a:lnTo>
                    <a:pt x="0" y="426"/>
                  </a:lnTo>
                  <a:cubicBezTo>
                    <a:pt x="8" y="589"/>
                    <a:pt x="130" y="733"/>
                    <a:pt x="310" y="824"/>
                  </a:cubicBezTo>
                  <a:cubicBezTo>
                    <a:pt x="491" y="733"/>
                    <a:pt x="610" y="589"/>
                    <a:pt x="621" y="426"/>
                  </a:cubicBezTo>
                  <a:lnTo>
                    <a:pt x="621" y="426"/>
                  </a:lnTo>
                  <a:lnTo>
                    <a:pt x="621" y="132"/>
                  </a:lnTo>
                  <a:lnTo>
                    <a:pt x="310" y="0"/>
                  </a:lnTo>
                  <a:close/>
                  <a:moveTo>
                    <a:pt x="364" y="539"/>
                  </a:moveTo>
                  <a:lnTo>
                    <a:pt x="141" y="539"/>
                  </a:lnTo>
                  <a:lnTo>
                    <a:pt x="141" y="508"/>
                  </a:lnTo>
                  <a:lnTo>
                    <a:pt x="364" y="508"/>
                  </a:lnTo>
                  <a:lnTo>
                    <a:pt x="364" y="539"/>
                  </a:lnTo>
                  <a:close/>
                  <a:moveTo>
                    <a:pt x="364" y="417"/>
                  </a:moveTo>
                  <a:lnTo>
                    <a:pt x="141" y="417"/>
                  </a:lnTo>
                  <a:lnTo>
                    <a:pt x="141" y="386"/>
                  </a:lnTo>
                  <a:lnTo>
                    <a:pt x="364" y="386"/>
                  </a:lnTo>
                  <a:lnTo>
                    <a:pt x="364" y="417"/>
                  </a:lnTo>
                  <a:close/>
                  <a:moveTo>
                    <a:pt x="364" y="290"/>
                  </a:moveTo>
                  <a:lnTo>
                    <a:pt x="141" y="290"/>
                  </a:lnTo>
                  <a:lnTo>
                    <a:pt x="141" y="259"/>
                  </a:lnTo>
                  <a:lnTo>
                    <a:pt x="364" y="259"/>
                  </a:lnTo>
                  <a:lnTo>
                    <a:pt x="364" y="290"/>
                  </a:lnTo>
                  <a:close/>
                  <a:moveTo>
                    <a:pt x="497" y="496"/>
                  </a:moveTo>
                  <a:lnTo>
                    <a:pt x="443" y="550"/>
                  </a:lnTo>
                  <a:lnTo>
                    <a:pt x="409" y="516"/>
                  </a:lnTo>
                  <a:cubicBezTo>
                    <a:pt x="406" y="513"/>
                    <a:pt x="406" y="505"/>
                    <a:pt x="409" y="502"/>
                  </a:cubicBezTo>
                  <a:cubicBezTo>
                    <a:pt x="412" y="499"/>
                    <a:pt x="421" y="499"/>
                    <a:pt x="423" y="502"/>
                  </a:cubicBezTo>
                  <a:lnTo>
                    <a:pt x="443" y="522"/>
                  </a:lnTo>
                  <a:lnTo>
                    <a:pt x="483" y="482"/>
                  </a:lnTo>
                  <a:cubicBezTo>
                    <a:pt x="485" y="479"/>
                    <a:pt x="494" y="479"/>
                    <a:pt x="497" y="482"/>
                  </a:cubicBezTo>
                  <a:cubicBezTo>
                    <a:pt x="502" y="485"/>
                    <a:pt x="502" y="494"/>
                    <a:pt x="497" y="496"/>
                  </a:cubicBezTo>
                  <a:close/>
                  <a:moveTo>
                    <a:pt x="421" y="375"/>
                  </a:moveTo>
                  <a:cubicBezTo>
                    <a:pt x="418" y="372"/>
                    <a:pt x="418" y="364"/>
                    <a:pt x="421" y="361"/>
                  </a:cubicBezTo>
                  <a:cubicBezTo>
                    <a:pt x="423" y="358"/>
                    <a:pt x="432" y="358"/>
                    <a:pt x="435" y="361"/>
                  </a:cubicBezTo>
                  <a:lnTo>
                    <a:pt x="454" y="381"/>
                  </a:lnTo>
                  <a:lnTo>
                    <a:pt x="474" y="361"/>
                  </a:lnTo>
                  <a:cubicBezTo>
                    <a:pt x="477" y="358"/>
                    <a:pt x="485" y="358"/>
                    <a:pt x="488" y="361"/>
                  </a:cubicBezTo>
                  <a:cubicBezTo>
                    <a:pt x="491" y="364"/>
                    <a:pt x="491" y="372"/>
                    <a:pt x="488" y="375"/>
                  </a:cubicBezTo>
                  <a:lnTo>
                    <a:pt x="468" y="395"/>
                  </a:lnTo>
                  <a:lnTo>
                    <a:pt x="488" y="415"/>
                  </a:lnTo>
                  <a:cubicBezTo>
                    <a:pt x="491" y="417"/>
                    <a:pt x="491" y="427"/>
                    <a:pt x="488" y="429"/>
                  </a:cubicBezTo>
                  <a:cubicBezTo>
                    <a:pt x="485" y="432"/>
                    <a:pt x="483" y="431"/>
                    <a:pt x="480" y="431"/>
                  </a:cubicBezTo>
                  <a:cubicBezTo>
                    <a:pt x="477" y="431"/>
                    <a:pt x="474" y="431"/>
                    <a:pt x="471" y="429"/>
                  </a:cubicBezTo>
                  <a:lnTo>
                    <a:pt x="452" y="409"/>
                  </a:lnTo>
                  <a:lnTo>
                    <a:pt x="432" y="429"/>
                  </a:lnTo>
                  <a:cubicBezTo>
                    <a:pt x="429" y="431"/>
                    <a:pt x="426" y="431"/>
                    <a:pt x="423" y="431"/>
                  </a:cubicBezTo>
                  <a:cubicBezTo>
                    <a:pt x="421" y="431"/>
                    <a:pt x="418" y="431"/>
                    <a:pt x="415" y="429"/>
                  </a:cubicBezTo>
                  <a:cubicBezTo>
                    <a:pt x="412" y="426"/>
                    <a:pt x="412" y="417"/>
                    <a:pt x="415" y="415"/>
                  </a:cubicBezTo>
                  <a:lnTo>
                    <a:pt x="435" y="395"/>
                  </a:lnTo>
                  <a:lnTo>
                    <a:pt x="421" y="375"/>
                  </a:lnTo>
                  <a:close/>
                  <a:moveTo>
                    <a:pt x="500" y="256"/>
                  </a:moveTo>
                  <a:lnTo>
                    <a:pt x="446" y="310"/>
                  </a:lnTo>
                  <a:lnTo>
                    <a:pt x="412" y="276"/>
                  </a:lnTo>
                  <a:cubicBezTo>
                    <a:pt x="409" y="273"/>
                    <a:pt x="409" y="265"/>
                    <a:pt x="412" y="262"/>
                  </a:cubicBezTo>
                  <a:cubicBezTo>
                    <a:pt x="415" y="259"/>
                    <a:pt x="423" y="259"/>
                    <a:pt x="426" y="262"/>
                  </a:cubicBezTo>
                  <a:lnTo>
                    <a:pt x="446" y="282"/>
                  </a:lnTo>
                  <a:lnTo>
                    <a:pt x="485" y="242"/>
                  </a:lnTo>
                  <a:cubicBezTo>
                    <a:pt x="488" y="240"/>
                    <a:pt x="497" y="240"/>
                    <a:pt x="500" y="242"/>
                  </a:cubicBezTo>
                  <a:cubicBezTo>
                    <a:pt x="502" y="248"/>
                    <a:pt x="502" y="254"/>
                    <a:pt x="500" y="256"/>
                  </a:cubicBezTo>
                  <a:close/>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3" name="Freeform 191"/>
            <p:cNvSpPr>
              <a:spLocks noChangeArrowheads="1"/>
            </p:cNvSpPr>
            <p:nvPr/>
          </p:nvSpPr>
          <p:spPr bwMode="auto">
            <a:xfrm>
              <a:off x="3302000" y="4402138"/>
              <a:ext cx="223838" cy="296862"/>
            </a:xfrm>
            <a:custGeom>
              <a:avLst/>
              <a:gdLst>
                <a:gd name="T0" fmla="*/ 310 w 622"/>
                <a:gd name="T1" fmla="*/ 0 h 825"/>
                <a:gd name="T2" fmla="*/ 0 w 622"/>
                <a:gd name="T3" fmla="*/ 132 h 825"/>
                <a:gd name="T4" fmla="*/ 0 w 622"/>
                <a:gd name="T5" fmla="*/ 426 h 825"/>
                <a:gd name="T6" fmla="*/ 0 w 622"/>
                <a:gd name="T7" fmla="*/ 426 h 825"/>
                <a:gd name="T8" fmla="*/ 310 w 622"/>
                <a:gd name="T9" fmla="*/ 824 h 825"/>
                <a:gd name="T10" fmla="*/ 621 w 622"/>
                <a:gd name="T11" fmla="*/ 426 h 825"/>
                <a:gd name="T12" fmla="*/ 621 w 622"/>
                <a:gd name="T13" fmla="*/ 426 h 825"/>
                <a:gd name="T14" fmla="*/ 621 w 622"/>
                <a:gd name="T15" fmla="*/ 132 h 825"/>
                <a:gd name="T16" fmla="*/ 310 w 622"/>
                <a:gd name="T17" fmla="*/ 0 h 825"/>
                <a:gd name="T18" fmla="*/ 364 w 622"/>
                <a:gd name="T19" fmla="*/ 539 h 825"/>
                <a:gd name="T20" fmla="*/ 141 w 622"/>
                <a:gd name="T21" fmla="*/ 539 h 825"/>
                <a:gd name="T22" fmla="*/ 141 w 622"/>
                <a:gd name="T23" fmla="*/ 508 h 825"/>
                <a:gd name="T24" fmla="*/ 364 w 622"/>
                <a:gd name="T25" fmla="*/ 508 h 825"/>
                <a:gd name="T26" fmla="*/ 364 w 622"/>
                <a:gd name="T27" fmla="*/ 539 h 825"/>
                <a:gd name="T28" fmla="*/ 364 w 622"/>
                <a:gd name="T29" fmla="*/ 417 h 825"/>
                <a:gd name="T30" fmla="*/ 141 w 622"/>
                <a:gd name="T31" fmla="*/ 417 h 825"/>
                <a:gd name="T32" fmla="*/ 141 w 622"/>
                <a:gd name="T33" fmla="*/ 386 h 825"/>
                <a:gd name="T34" fmla="*/ 364 w 622"/>
                <a:gd name="T35" fmla="*/ 386 h 825"/>
                <a:gd name="T36" fmla="*/ 364 w 622"/>
                <a:gd name="T37" fmla="*/ 417 h 825"/>
                <a:gd name="T38" fmla="*/ 364 w 622"/>
                <a:gd name="T39" fmla="*/ 290 h 825"/>
                <a:gd name="T40" fmla="*/ 141 w 622"/>
                <a:gd name="T41" fmla="*/ 290 h 825"/>
                <a:gd name="T42" fmla="*/ 141 w 622"/>
                <a:gd name="T43" fmla="*/ 259 h 825"/>
                <a:gd name="T44" fmla="*/ 364 w 622"/>
                <a:gd name="T45" fmla="*/ 259 h 825"/>
                <a:gd name="T46" fmla="*/ 364 w 622"/>
                <a:gd name="T47" fmla="*/ 290 h 825"/>
                <a:gd name="T48" fmla="*/ 497 w 622"/>
                <a:gd name="T49" fmla="*/ 496 h 825"/>
                <a:gd name="T50" fmla="*/ 443 w 622"/>
                <a:gd name="T51" fmla="*/ 550 h 825"/>
                <a:gd name="T52" fmla="*/ 409 w 622"/>
                <a:gd name="T53" fmla="*/ 516 h 825"/>
                <a:gd name="T54" fmla="*/ 409 w 622"/>
                <a:gd name="T55" fmla="*/ 502 h 825"/>
                <a:gd name="T56" fmla="*/ 423 w 622"/>
                <a:gd name="T57" fmla="*/ 502 h 825"/>
                <a:gd name="T58" fmla="*/ 443 w 622"/>
                <a:gd name="T59" fmla="*/ 522 h 825"/>
                <a:gd name="T60" fmla="*/ 483 w 622"/>
                <a:gd name="T61" fmla="*/ 482 h 825"/>
                <a:gd name="T62" fmla="*/ 497 w 622"/>
                <a:gd name="T63" fmla="*/ 482 h 825"/>
                <a:gd name="T64" fmla="*/ 497 w 622"/>
                <a:gd name="T65" fmla="*/ 496 h 825"/>
                <a:gd name="T66" fmla="*/ 421 w 622"/>
                <a:gd name="T67" fmla="*/ 375 h 825"/>
                <a:gd name="T68" fmla="*/ 421 w 622"/>
                <a:gd name="T69" fmla="*/ 361 h 825"/>
                <a:gd name="T70" fmla="*/ 435 w 622"/>
                <a:gd name="T71" fmla="*/ 361 h 825"/>
                <a:gd name="T72" fmla="*/ 454 w 622"/>
                <a:gd name="T73" fmla="*/ 381 h 825"/>
                <a:gd name="T74" fmla="*/ 474 w 622"/>
                <a:gd name="T75" fmla="*/ 361 h 825"/>
                <a:gd name="T76" fmla="*/ 488 w 622"/>
                <a:gd name="T77" fmla="*/ 361 h 825"/>
                <a:gd name="T78" fmla="*/ 488 w 622"/>
                <a:gd name="T79" fmla="*/ 375 h 825"/>
                <a:gd name="T80" fmla="*/ 468 w 622"/>
                <a:gd name="T81" fmla="*/ 395 h 825"/>
                <a:gd name="T82" fmla="*/ 488 w 622"/>
                <a:gd name="T83" fmla="*/ 415 h 825"/>
                <a:gd name="T84" fmla="*/ 488 w 622"/>
                <a:gd name="T85" fmla="*/ 429 h 825"/>
                <a:gd name="T86" fmla="*/ 480 w 622"/>
                <a:gd name="T87" fmla="*/ 431 h 825"/>
                <a:gd name="T88" fmla="*/ 471 w 622"/>
                <a:gd name="T89" fmla="*/ 429 h 825"/>
                <a:gd name="T90" fmla="*/ 452 w 622"/>
                <a:gd name="T91" fmla="*/ 409 h 825"/>
                <a:gd name="T92" fmla="*/ 432 w 622"/>
                <a:gd name="T93" fmla="*/ 429 h 825"/>
                <a:gd name="T94" fmla="*/ 423 w 622"/>
                <a:gd name="T95" fmla="*/ 431 h 825"/>
                <a:gd name="T96" fmla="*/ 415 w 622"/>
                <a:gd name="T97" fmla="*/ 429 h 825"/>
                <a:gd name="T98" fmla="*/ 415 w 622"/>
                <a:gd name="T99" fmla="*/ 415 h 825"/>
                <a:gd name="T100" fmla="*/ 435 w 622"/>
                <a:gd name="T101" fmla="*/ 395 h 825"/>
                <a:gd name="T102" fmla="*/ 421 w 622"/>
                <a:gd name="T103" fmla="*/ 375 h 825"/>
                <a:gd name="T104" fmla="*/ 500 w 622"/>
                <a:gd name="T105" fmla="*/ 256 h 825"/>
                <a:gd name="T106" fmla="*/ 446 w 622"/>
                <a:gd name="T107" fmla="*/ 310 h 825"/>
                <a:gd name="T108" fmla="*/ 412 w 622"/>
                <a:gd name="T109" fmla="*/ 276 h 825"/>
                <a:gd name="T110" fmla="*/ 412 w 622"/>
                <a:gd name="T111" fmla="*/ 262 h 825"/>
                <a:gd name="T112" fmla="*/ 426 w 622"/>
                <a:gd name="T113" fmla="*/ 262 h 825"/>
                <a:gd name="T114" fmla="*/ 446 w 622"/>
                <a:gd name="T115" fmla="*/ 282 h 825"/>
                <a:gd name="T116" fmla="*/ 485 w 622"/>
                <a:gd name="T117" fmla="*/ 242 h 825"/>
                <a:gd name="T118" fmla="*/ 500 w 622"/>
                <a:gd name="T119" fmla="*/ 242 h 825"/>
                <a:gd name="T120" fmla="*/ 500 w 622"/>
                <a:gd name="T121" fmla="*/ 25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22" h="825">
                  <a:moveTo>
                    <a:pt x="310" y="0"/>
                  </a:moveTo>
                  <a:lnTo>
                    <a:pt x="0" y="132"/>
                  </a:lnTo>
                  <a:lnTo>
                    <a:pt x="0" y="426"/>
                  </a:lnTo>
                  <a:lnTo>
                    <a:pt x="0" y="426"/>
                  </a:lnTo>
                  <a:cubicBezTo>
                    <a:pt x="8" y="589"/>
                    <a:pt x="130" y="733"/>
                    <a:pt x="310" y="824"/>
                  </a:cubicBezTo>
                  <a:cubicBezTo>
                    <a:pt x="491" y="733"/>
                    <a:pt x="610" y="589"/>
                    <a:pt x="621" y="426"/>
                  </a:cubicBezTo>
                  <a:lnTo>
                    <a:pt x="621" y="426"/>
                  </a:lnTo>
                  <a:lnTo>
                    <a:pt x="621" y="132"/>
                  </a:lnTo>
                  <a:lnTo>
                    <a:pt x="310" y="0"/>
                  </a:lnTo>
                  <a:close/>
                  <a:moveTo>
                    <a:pt x="364" y="539"/>
                  </a:moveTo>
                  <a:lnTo>
                    <a:pt x="141" y="539"/>
                  </a:lnTo>
                  <a:lnTo>
                    <a:pt x="141" y="508"/>
                  </a:lnTo>
                  <a:lnTo>
                    <a:pt x="364" y="508"/>
                  </a:lnTo>
                  <a:lnTo>
                    <a:pt x="364" y="539"/>
                  </a:lnTo>
                  <a:close/>
                  <a:moveTo>
                    <a:pt x="364" y="417"/>
                  </a:moveTo>
                  <a:lnTo>
                    <a:pt x="141" y="417"/>
                  </a:lnTo>
                  <a:lnTo>
                    <a:pt x="141" y="386"/>
                  </a:lnTo>
                  <a:lnTo>
                    <a:pt x="364" y="386"/>
                  </a:lnTo>
                  <a:lnTo>
                    <a:pt x="364" y="417"/>
                  </a:lnTo>
                  <a:close/>
                  <a:moveTo>
                    <a:pt x="364" y="290"/>
                  </a:moveTo>
                  <a:lnTo>
                    <a:pt x="141" y="290"/>
                  </a:lnTo>
                  <a:lnTo>
                    <a:pt x="141" y="259"/>
                  </a:lnTo>
                  <a:lnTo>
                    <a:pt x="364" y="259"/>
                  </a:lnTo>
                  <a:lnTo>
                    <a:pt x="364" y="290"/>
                  </a:lnTo>
                  <a:close/>
                  <a:moveTo>
                    <a:pt x="497" y="496"/>
                  </a:moveTo>
                  <a:lnTo>
                    <a:pt x="443" y="550"/>
                  </a:lnTo>
                  <a:lnTo>
                    <a:pt x="409" y="516"/>
                  </a:lnTo>
                  <a:cubicBezTo>
                    <a:pt x="406" y="513"/>
                    <a:pt x="406" y="505"/>
                    <a:pt x="409" y="502"/>
                  </a:cubicBezTo>
                  <a:cubicBezTo>
                    <a:pt x="412" y="499"/>
                    <a:pt x="421" y="499"/>
                    <a:pt x="423" y="502"/>
                  </a:cubicBezTo>
                  <a:lnTo>
                    <a:pt x="443" y="522"/>
                  </a:lnTo>
                  <a:lnTo>
                    <a:pt x="483" y="482"/>
                  </a:lnTo>
                  <a:cubicBezTo>
                    <a:pt x="485" y="479"/>
                    <a:pt x="494" y="479"/>
                    <a:pt x="497" y="482"/>
                  </a:cubicBezTo>
                  <a:cubicBezTo>
                    <a:pt x="502" y="485"/>
                    <a:pt x="502" y="494"/>
                    <a:pt x="497" y="496"/>
                  </a:cubicBezTo>
                  <a:close/>
                  <a:moveTo>
                    <a:pt x="421" y="375"/>
                  </a:moveTo>
                  <a:cubicBezTo>
                    <a:pt x="418" y="372"/>
                    <a:pt x="418" y="364"/>
                    <a:pt x="421" y="361"/>
                  </a:cubicBezTo>
                  <a:cubicBezTo>
                    <a:pt x="423" y="358"/>
                    <a:pt x="432" y="358"/>
                    <a:pt x="435" y="361"/>
                  </a:cubicBezTo>
                  <a:lnTo>
                    <a:pt x="454" y="381"/>
                  </a:lnTo>
                  <a:lnTo>
                    <a:pt x="474" y="361"/>
                  </a:lnTo>
                  <a:cubicBezTo>
                    <a:pt x="477" y="358"/>
                    <a:pt x="485" y="358"/>
                    <a:pt x="488" y="361"/>
                  </a:cubicBezTo>
                  <a:cubicBezTo>
                    <a:pt x="491" y="364"/>
                    <a:pt x="491" y="372"/>
                    <a:pt x="488" y="375"/>
                  </a:cubicBezTo>
                  <a:lnTo>
                    <a:pt x="468" y="395"/>
                  </a:lnTo>
                  <a:lnTo>
                    <a:pt x="488" y="415"/>
                  </a:lnTo>
                  <a:cubicBezTo>
                    <a:pt x="491" y="417"/>
                    <a:pt x="491" y="427"/>
                    <a:pt x="488" y="429"/>
                  </a:cubicBezTo>
                  <a:cubicBezTo>
                    <a:pt x="485" y="432"/>
                    <a:pt x="483" y="431"/>
                    <a:pt x="480" y="431"/>
                  </a:cubicBezTo>
                  <a:cubicBezTo>
                    <a:pt x="477" y="431"/>
                    <a:pt x="474" y="431"/>
                    <a:pt x="471" y="429"/>
                  </a:cubicBezTo>
                  <a:lnTo>
                    <a:pt x="452" y="409"/>
                  </a:lnTo>
                  <a:lnTo>
                    <a:pt x="432" y="429"/>
                  </a:lnTo>
                  <a:cubicBezTo>
                    <a:pt x="429" y="431"/>
                    <a:pt x="426" y="431"/>
                    <a:pt x="423" y="431"/>
                  </a:cubicBezTo>
                  <a:cubicBezTo>
                    <a:pt x="421" y="431"/>
                    <a:pt x="418" y="431"/>
                    <a:pt x="415" y="429"/>
                  </a:cubicBezTo>
                  <a:cubicBezTo>
                    <a:pt x="412" y="426"/>
                    <a:pt x="412" y="417"/>
                    <a:pt x="415" y="415"/>
                  </a:cubicBezTo>
                  <a:lnTo>
                    <a:pt x="435" y="395"/>
                  </a:lnTo>
                  <a:lnTo>
                    <a:pt x="421" y="375"/>
                  </a:lnTo>
                  <a:close/>
                  <a:moveTo>
                    <a:pt x="500" y="256"/>
                  </a:moveTo>
                  <a:lnTo>
                    <a:pt x="446" y="310"/>
                  </a:lnTo>
                  <a:lnTo>
                    <a:pt x="412" y="276"/>
                  </a:lnTo>
                  <a:cubicBezTo>
                    <a:pt x="409" y="273"/>
                    <a:pt x="409" y="265"/>
                    <a:pt x="412" y="262"/>
                  </a:cubicBezTo>
                  <a:cubicBezTo>
                    <a:pt x="415" y="259"/>
                    <a:pt x="423" y="259"/>
                    <a:pt x="426" y="262"/>
                  </a:cubicBezTo>
                  <a:lnTo>
                    <a:pt x="446" y="282"/>
                  </a:lnTo>
                  <a:lnTo>
                    <a:pt x="485" y="242"/>
                  </a:lnTo>
                  <a:cubicBezTo>
                    <a:pt x="488" y="240"/>
                    <a:pt x="497" y="240"/>
                    <a:pt x="500" y="242"/>
                  </a:cubicBezTo>
                  <a:cubicBezTo>
                    <a:pt x="502" y="248"/>
                    <a:pt x="502" y="254"/>
                    <a:pt x="500" y="256"/>
                  </a:cubicBezTo>
                  <a:close/>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84" name="TextBox 83"/>
          <p:cNvSpPr txBox="1"/>
          <p:nvPr/>
        </p:nvSpPr>
        <p:spPr>
          <a:xfrm>
            <a:off x="2968585" y="3519242"/>
            <a:ext cx="953131" cy="253916"/>
          </a:xfrm>
          <a:prstGeom prst="rect">
            <a:avLst/>
          </a:prstGeom>
          <a:solidFill>
            <a:schemeClr val="bg1"/>
          </a:solidFill>
        </p:spPr>
        <p:txBody>
          <a:bodyPr wrap="square" rtlCol="0" anchor="ctr">
            <a:spAutoFit/>
          </a:bodyPr>
          <a:lstStyle/>
          <a:p>
            <a:pPr algn="ctr"/>
            <a:r>
              <a:rPr lang="en-US" sz="1050" dirty="0"/>
              <a:t>Security List</a:t>
            </a:r>
          </a:p>
        </p:txBody>
      </p:sp>
      <p:sp>
        <p:nvSpPr>
          <p:cNvPr id="85" name="Rectangle 84"/>
          <p:cNvSpPr/>
          <p:nvPr/>
        </p:nvSpPr>
        <p:spPr>
          <a:xfrm>
            <a:off x="4338972" y="3815830"/>
            <a:ext cx="1308950" cy="1142706"/>
          </a:xfrm>
          <a:prstGeom prst="rect">
            <a:avLst/>
          </a:prstGeom>
          <a:noFill/>
          <a:ln w="19050">
            <a:solidFill>
              <a:schemeClr val="accent3"/>
            </a:solidFill>
            <a:prstDash val="sysDash"/>
          </a:ln>
          <a:effectLst/>
        </p:spPr>
        <p:style>
          <a:lnRef idx="1">
            <a:schemeClr val="accent1"/>
          </a:lnRef>
          <a:fillRef idx="3">
            <a:schemeClr val="accent1"/>
          </a:fillRef>
          <a:effectRef idx="2">
            <a:schemeClr val="accent1"/>
          </a:effectRef>
          <a:fontRef idx="minor">
            <a:schemeClr val="lt1"/>
          </a:fontRef>
        </p:style>
        <p:txBody>
          <a:bodyPr anchor="b"/>
          <a:lstStyle/>
          <a:p>
            <a:pPr fontAlgn="auto">
              <a:spcBef>
                <a:spcPts val="0"/>
              </a:spcBef>
              <a:spcAft>
                <a:spcPts val="0"/>
              </a:spcAft>
              <a:defRPr/>
            </a:pPr>
            <a:r>
              <a:rPr lang="en-US" sz="1000" dirty="0">
                <a:solidFill>
                  <a:schemeClr val="tx1"/>
                </a:solidFill>
                <a:latin typeface="Arial" panose="020B0604020202020204" pitchFamily="34" charset="0"/>
                <a:ea typeface="Calibri" charset="0"/>
                <a:cs typeface="Arial" panose="020B0604020202020204" pitchFamily="34" charset="0"/>
              </a:rPr>
              <a:t>SUBNET C, 10.0.2.0/24</a:t>
            </a:r>
          </a:p>
        </p:txBody>
      </p:sp>
      <p:grpSp>
        <p:nvGrpSpPr>
          <p:cNvPr id="86" name="Group 85"/>
          <p:cNvGrpSpPr/>
          <p:nvPr/>
        </p:nvGrpSpPr>
        <p:grpSpPr>
          <a:xfrm>
            <a:off x="5456790" y="3567536"/>
            <a:ext cx="277737" cy="368344"/>
            <a:chOff x="3302000" y="4402138"/>
            <a:chExt cx="223838" cy="296862"/>
          </a:xfrm>
          <a:solidFill>
            <a:schemeClr val="bg1">
              <a:lumMod val="50000"/>
            </a:schemeClr>
          </a:solidFill>
        </p:grpSpPr>
        <p:sp>
          <p:nvSpPr>
            <p:cNvPr id="87" name="Freeform 53"/>
            <p:cNvSpPr>
              <a:spLocks noChangeArrowheads="1"/>
            </p:cNvSpPr>
            <p:nvPr/>
          </p:nvSpPr>
          <p:spPr bwMode="auto">
            <a:xfrm>
              <a:off x="3302000" y="4402138"/>
              <a:ext cx="223838" cy="296862"/>
            </a:xfrm>
            <a:custGeom>
              <a:avLst/>
              <a:gdLst>
                <a:gd name="T0" fmla="*/ 310 w 622"/>
                <a:gd name="T1" fmla="*/ 0 h 825"/>
                <a:gd name="T2" fmla="*/ 0 w 622"/>
                <a:gd name="T3" fmla="*/ 132 h 825"/>
                <a:gd name="T4" fmla="*/ 0 w 622"/>
                <a:gd name="T5" fmla="*/ 426 h 825"/>
                <a:gd name="T6" fmla="*/ 0 w 622"/>
                <a:gd name="T7" fmla="*/ 426 h 825"/>
                <a:gd name="T8" fmla="*/ 310 w 622"/>
                <a:gd name="T9" fmla="*/ 824 h 825"/>
                <a:gd name="T10" fmla="*/ 621 w 622"/>
                <a:gd name="T11" fmla="*/ 426 h 825"/>
                <a:gd name="T12" fmla="*/ 621 w 622"/>
                <a:gd name="T13" fmla="*/ 426 h 825"/>
                <a:gd name="T14" fmla="*/ 621 w 622"/>
                <a:gd name="T15" fmla="*/ 132 h 825"/>
                <a:gd name="T16" fmla="*/ 310 w 622"/>
                <a:gd name="T17" fmla="*/ 0 h 825"/>
                <a:gd name="T18" fmla="*/ 364 w 622"/>
                <a:gd name="T19" fmla="*/ 539 h 825"/>
                <a:gd name="T20" fmla="*/ 141 w 622"/>
                <a:gd name="T21" fmla="*/ 539 h 825"/>
                <a:gd name="T22" fmla="*/ 141 w 622"/>
                <a:gd name="T23" fmla="*/ 508 h 825"/>
                <a:gd name="T24" fmla="*/ 364 w 622"/>
                <a:gd name="T25" fmla="*/ 508 h 825"/>
                <a:gd name="T26" fmla="*/ 364 w 622"/>
                <a:gd name="T27" fmla="*/ 539 h 825"/>
                <a:gd name="T28" fmla="*/ 364 w 622"/>
                <a:gd name="T29" fmla="*/ 417 h 825"/>
                <a:gd name="T30" fmla="*/ 141 w 622"/>
                <a:gd name="T31" fmla="*/ 417 h 825"/>
                <a:gd name="T32" fmla="*/ 141 w 622"/>
                <a:gd name="T33" fmla="*/ 386 h 825"/>
                <a:gd name="T34" fmla="*/ 364 w 622"/>
                <a:gd name="T35" fmla="*/ 386 h 825"/>
                <a:gd name="T36" fmla="*/ 364 w 622"/>
                <a:gd name="T37" fmla="*/ 417 h 825"/>
                <a:gd name="T38" fmla="*/ 364 w 622"/>
                <a:gd name="T39" fmla="*/ 290 h 825"/>
                <a:gd name="T40" fmla="*/ 141 w 622"/>
                <a:gd name="T41" fmla="*/ 290 h 825"/>
                <a:gd name="T42" fmla="*/ 141 w 622"/>
                <a:gd name="T43" fmla="*/ 259 h 825"/>
                <a:gd name="T44" fmla="*/ 364 w 622"/>
                <a:gd name="T45" fmla="*/ 259 h 825"/>
                <a:gd name="T46" fmla="*/ 364 w 622"/>
                <a:gd name="T47" fmla="*/ 290 h 825"/>
                <a:gd name="T48" fmla="*/ 497 w 622"/>
                <a:gd name="T49" fmla="*/ 496 h 825"/>
                <a:gd name="T50" fmla="*/ 443 w 622"/>
                <a:gd name="T51" fmla="*/ 550 h 825"/>
                <a:gd name="T52" fmla="*/ 409 w 622"/>
                <a:gd name="T53" fmla="*/ 516 h 825"/>
                <a:gd name="T54" fmla="*/ 409 w 622"/>
                <a:gd name="T55" fmla="*/ 502 h 825"/>
                <a:gd name="T56" fmla="*/ 423 w 622"/>
                <a:gd name="T57" fmla="*/ 502 h 825"/>
                <a:gd name="T58" fmla="*/ 443 w 622"/>
                <a:gd name="T59" fmla="*/ 522 h 825"/>
                <a:gd name="T60" fmla="*/ 483 w 622"/>
                <a:gd name="T61" fmla="*/ 482 h 825"/>
                <a:gd name="T62" fmla="*/ 497 w 622"/>
                <a:gd name="T63" fmla="*/ 482 h 825"/>
                <a:gd name="T64" fmla="*/ 497 w 622"/>
                <a:gd name="T65" fmla="*/ 496 h 825"/>
                <a:gd name="T66" fmla="*/ 421 w 622"/>
                <a:gd name="T67" fmla="*/ 375 h 825"/>
                <a:gd name="T68" fmla="*/ 421 w 622"/>
                <a:gd name="T69" fmla="*/ 361 h 825"/>
                <a:gd name="T70" fmla="*/ 435 w 622"/>
                <a:gd name="T71" fmla="*/ 361 h 825"/>
                <a:gd name="T72" fmla="*/ 454 w 622"/>
                <a:gd name="T73" fmla="*/ 381 h 825"/>
                <a:gd name="T74" fmla="*/ 474 w 622"/>
                <a:gd name="T75" fmla="*/ 361 h 825"/>
                <a:gd name="T76" fmla="*/ 488 w 622"/>
                <a:gd name="T77" fmla="*/ 361 h 825"/>
                <a:gd name="T78" fmla="*/ 488 w 622"/>
                <a:gd name="T79" fmla="*/ 375 h 825"/>
                <a:gd name="T80" fmla="*/ 468 w 622"/>
                <a:gd name="T81" fmla="*/ 395 h 825"/>
                <a:gd name="T82" fmla="*/ 488 w 622"/>
                <a:gd name="T83" fmla="*/ 415 h 825"/>
                <a:gd name="T84" fmla="*/ 488 w 622"/>
                <a:gd name="T85" fmla="*/ 429 h 825"/>
                <a:gd name="T86" fmla="*/ 480 w 622"/>
                <a:gd name="T87" fmla="*/ 431 h 825"/>
                <a:gd name="T88" fmla="*/ 471 w 622"/>
                <a:gd name="T89" fmla="*/ 429 h 825"/>
                <a:gd name="T90" fmla="*/ 452 w 622"/>
                <a:gd name="T91" fmla="*/ 409 h 825"/>
                <a:gd name="T92" fmla="*/ 432 w 622"/>
                <a:gd name="T93" fmla="*/ 429 h 825"/>
                <a:gd name="T94" fmla="*/ 423 w 622"/>
                <a:gd name="T95" fmla="*/ 431 h 825"/>
                <a:gd name="T96" fmla="*/ 415 w 622"/>
                <a:gd name="T97" fmla="*/ 429 h 825"/>
                <a:gd name="T98" fmla="*/ 415 w 622"/>
                <a:gd name="T99" fmla="*/ 415 h 825"/>
                <a:gd name="T100" fmla="*/ 435 w 622"/>
                <a:gd name="T101" fmla="*/ 395 h 825"/>
                <a:gd name="T102" fmla="*/ 421 w 622"/>
                <a:gd name="T103" fmla="*/ 375 h 825"/>
                <a:gd name="T104" fmla="*/ 500 w 622"/>
                <a:gd name="T105" fmla="*/ 256 h 825"/>
                <a:gd name="T106" fmla="*/ 446 w 622"/>
                <a:gd name="T107" fmla="*/ 310 h 825"/>
                <a:gd name="T108" fmla="*/ 412 w 622"/>
                <a:gd name="T109" fmla="*/ 276 h 825"/>
                <a:gd name="T110" fmla="*/ 412 w 622"/>
                <a:gd name="T111" fmla="*/ 262 h 825"/>
                <a:gd name="T112" fmla="*/ 426 w 622"/>
                <a:gd name="T113" fmla="*/ 262 h 825"/>
                <a:gd name="T114" fmla="*/ 446 w 622"/>
                <a:gd name="T115" fmla="*/ 282 h 825"/>
                <a:gd name="T116" fmla="*/ 485 w 622"/>
                <a:gd name="T117" fmla="*/ 242 h 825"/>
                <a:gd name="T118" fmla="*/ 500 w 622"/>
                <a:gd name="T119" fmla="*/ 242 h 825"/>
                <a:gd name="T120" fmla="*/ 500 w 622"/>
                <a:gd name="T121" fmla="*/ 25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22" h="825">
                  <a:moveTo>
                    <a:pt x="310" y="0"/>
                  </a:moveTo>
                  <a:lnTo>
                    <a:pt x="0" y="132"/>
                  </a:lnTo>
                  <a:lnTo>
                    <a:pt x="0" y="426"/>
                  </a:lnTo>
                  <a:lnTo>
                    <a:pt x="0" y="426"/>
                  </a:lnTo>
                  <a:cubicBezTo>
                    <a:pt x="8" y="589"/>
                    <a:pt x="130" y="733"/>
                    <a:pt x="310" y="824"/>
                  </a:cubicBezTo>
                  <a:cubicBezTo>
                    <a:pt x="491" y="733"/>
                    <a:pt x="610" y="589"/>
                    <a:pt x="621" y="426"/>
                  </a:cubicBezTo>
                  <a:lnTo>
                    <a:pt x="621" y="426"/>
                  </a:lnTo>
                  <a:lnTo>
                    <a:pt x="621" y="132"/>
                  </a:lnTo>
                  <a:lnTo>
                    <a:pt x="310" y="0"/>
                  </a:lnTo>
                  <a:close/>
                  <a:moveTo>
                    <a:pt x="364" y="539"/>
                  </a:moveTo>
                  <a:lnTo>
                    <a:pt x="141" y="539"/>
                  </a:lnTo>
                  <a:lnTo>
                    <a:pt x="141" y="508"/>
                  </a:lnTo>
                  <a:lnTo>
                    <a:pt x="364" y="508"/>
                  </a:lnTo>
                  <a:lnTo>
                    <a:pt x="364" y="539"/>
                  </a:lnTo>
                  <a:close/>
                  <a:moveTo>
                    <a:pt x="364" y="417"/>
                  </a:moveTo>
                  <a:lnTo>
                    <a:pt x="141" y="417"/>
                  </a:lnTo>
                  <a:lnTo>
                    <a:pt x="141" y="386"/>
                  </a:lnTo>
                  <a:lnTo>
                    <a:pt x="364" y="386"/>
                  </a:lnTo>
                  <a:lnTo>
                    <a:pt x="364" y="417"/>
                  </a:lnTo>
                  <a:close/>
                  <a:moveTo>
                    <a:pt x="364" y="290"/>
                  </a:moveTo>
                  <a:lnTo>
                    <a:pt x="141" y="290"/>
                  </a:lnTo>
                  <a:lnTo>
                    <a:pt x="141" y="259"/>
                  </a:lnTo>
                  <a:lnTo>
                    <a:pt x="364" y="259"/>
                  </a:lnTo>
                  <a:lnTo>
                    <a:pt x="364" y="290"/>
                  </a:lnTo>
                  <a:close/>
                  <a:moveTo>
                    <a:pt x="497" y="496"/>
                  </a:moveTo>
                  <a:lnTo>
                    <a:pt x="443" y="550"/>
                  </a:lnTo>
                  <a:lnTo>
                    <a:pt x="409" y="516"/>
                  </a:lnTo>
                  <a:cubicBezTo>
                    <a:pt x="406" y="513"/>
                    <a:pt x="406" y="505"/>
                    <a:pt x="409" y="502"/>
                  </a:cubicBezTo>
                  <a:cubicBezTo>
                    <a:pt x="412" y="499"/>
                    <a:pt x="421" y="499"/>
                    <a:pt x="423" y="502"/>
                  </a:cubicBezTo>
                  <a:lnTo>
                    <a:pt x="443" y="522"/>
                  </a:lnTo>
                  <a:lnTo>
                    <a:pt x="483" y="482"/>
                  </a:lnTo>
                  <a:cubicBezTo>
                    <a:pt x="485" y="479"/>
                    <a:pt x="494" y="479"/>
                    <a:pt x="497" y="482"/>
                  </a:cubicBezTo>
                  <a:cubicBezTo>
                    <a:pt x="502" y="485"/>
                    <a:pt x="502" y="494"/>
                    <a:pt x="497" y="496"/>
                  </a:cubicBezTo>
                  <a:close/>
                  <a:moveTo>
                    <a:pt x="421" y="375"/>
                  </a:moveTo>
                  <a:cubicBezTo>
                    <a:pt x="418" y="372"/>
                    <a:pt x="418" y="364"/>
                    <a:pt x="421" y="361"/>
                  </a:cubicBezTo>
                  <a:cubicBezTo>
                    <a:pt x="423" y="358"/>
                    <a:pt x="432" y="358"/>
                    <a:pt x="435" y="361"/>
                  </a:cubicBezTo>
                  <a:lnTo>
                    <a:pt x="454" y="381"/>
                  </a:lnTo>
                  <a:lnTo>
                    <a:pt x="474" y="361"/>
                  </a:lnTo>
                  <a:cubicBezTo>
                    <a:pt x="477" y="358"/>
                    <a:pt x="485" y="358"/>
                    <a:pt x="488" y="361"/>
                  </a:cubicBezTo>
                  <a:cubicBezTo>
                    <a:pt x="491" y="364"/>
                    <a:pt x="491" y="372"/>
                    <a:pt x="488" y="375"/>
                  </a:cubicBezTo>
                  <a:lnTo>
                    <a:pt x="468" y="395"/>
                  </a:lnTo>
                  <a:lnTo>
                    <a:pt x="488" y="415"/>
                  </a:lnTo>
                  <a:cubicBezTo>
                    <a:pt x="491" y="417"/>
                    <a:pt x="491" y="427"/>
                    <a:pt x="488" y="429"/>
                  </a:cubicBezTo>
                  <a:cubicBezTo>
                    <a:pt x="485" y="432"/>
                    <a:pt x="483" y="431"/>
                    <a:pt x="480" y="431"/>
                  </a:cubicBezTo>
                  <a:cubicBezTo>
                    <a:pt x="477" y="431"/>
                    <a:pt x="474" y="431"/>
                    <a:pt x="471" y="429"/>
                  </a:cubicBezTo>
                  <a:lnTo>
                    <a:pt x="452" y="409"/>
                  </a:lnTo>
                  <a:lnTo>
                    <a:pt x="432" y="429"/>
                  </a:lnTo>
                  <a:cubicBezTo>
                    <a:pt x="429" y="431"/>
                    <a:pt x="426" y="431"/>
                    <a:pt x="423" y="431"/>
                  </a:cubicBezTo>
                  <a:cubicBezTo>
                    <a:pt x="421" y="431"/>
                    <a:pt x="418" y="431"/>
                    <a:pt x="415" y="429"/>
                  </a:cubicBezTo>
                  <a:cubicBezTo>
                    <a:pt x="412" y="426"/>
                    <a:pt x="412" y="417"/>
                    <a:pt x="415" y="415"/>
                  </a:cubicBezTo>
                  <a:lnTo>
                    <a:pt x="435" y="395"/>
                  </a:lnTo>
                  <a:lnTo>
                    <a:pt x="421" y="375"/>
                  </a:lnTo>
                  <a:close/>
                  <a:moveTo>
                    <a:pt x="500" y="256"/>
                  </a:moveTo>
                  <a:lnTo>
                    <a:pt x="446" y="310"/>
                  </a:lnTo>
                  <a:lnTo>
                    <a:pt x="412" y="276"/>
                  </a:lnTo>
                  <a:cubicBezTo>
                    <a:pt x="409" y="273"/>
                    <a:pt x="409" y="265"/>
                    <a:pt x="412" y="262"/>
                  </a:cubicBezTo>
                  <a:cubicBezTo>
                    <a:pt x="415" y="259"/>
                    <a:pt x="423" y="259"/>
                    <a:pt x="426" y="262"/>
                  </a:cubicBezTo>
                  <a:lnTo>
                    <a:pt x="446" y="282"/>
                  </a:lnTo>
                  <a:lnTo>
                    <a:pt x="485" y="242"/>
                  </a:lnTo>
                  <a:cubicBezTo>
                    <a:pt x="488" y="240"/>
                    <a:pt x="497" y="240"/>
                    <a:pt x="500" y="242"/>
                  </a:cubicBezTo>
                  <a:cubicBezTo>
                    <a:pt x="502" y="248"/>
                    <a:pt x="502" y="254"/>
                    <a:pt x="500" y="256"/>
                  </a:cubicBezTo>
                  <a:close/>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8" name="Freeform 191"/>
            <p:cNvSpPr>
              <a:spLocks noChangeArrowheads="1"/>
            </p:cNvSpPr>
            <p:nvPr/>
          </p:nvSpPr>
          <p:spPr bwMode="auto">
            <a:xfrm>
              <a:off x="3302000" y="4402138"/>
              <a:ext cx="223838" cy="296862"/>
            </a:xfrm>
            <a:custGeom>
              <a:avLst/>
              <a:gdLst>
                <a:gd name="T0" fmla="*/ 310 w 622"/>
                <a:gd name="T1" fmla="*/ 0 h 825"/>
                <a:gd name="T2" fmla="*/ 0 w 622"/>
                <a:gd name="T3" fmla="*/ 132 h 825"/>
                <a:gd name="T4" fmla="*/ 0 w 622"/>
                <a:gd name="T5" fmla="*/ 426 h 825"/>
                <a:gd name="T6" fmla="*/ 0 w 622"/>
                <a:gd name="T7" fmla="*/ 426 h 825"/>
                <a:gd name="T8" fmla="*/ 310 w 622"/>
                <a:gd name="T9" fmla="*/ 824 h 825"/>
                <a:gd name="T10" fmla="*/ 621 w 622"/>
                <a:gd name="T11" fmla="*/ 426 h 825"/>
                <a:gd name="T12" fmla="*/ 621 w 622"/>
                <a:gd name="T13" fmla="*/ 426 h 825"/>
                <a:gd name="T14" fmla="*/ 621 w 622"/>
                <a:gd name="T15" fmla="*/ 132 h 825"/>
                <a:gd name="T16" fmla="*/ 310 w 622"/>
                <a:gd name="T17" fmla="*/ 0 h 825"/>
                <a:gd name="T18" fmla="*/ 364 w 622"/>
                <a:gd name="T19" fmla="*/ 539 h 825"/>
                <a:gd name="T20" fmla="*/ 141 w 622"/>
                <a:gd name="T21" fmla="*/ 539 h 825"/>
                <a:gd name="T22" fmla="*/ 141 w 622"/>
                <a:gd name="T23" fmla="*/ 508 h 825"/>
                <a:gd name="T24" fmla="*/ 364 w 622"/>
                <a:gd name="T25" fmla="*/ 508 h 825"/>
                <a:gd name="T26" fmla="*/ 364 w 622"/>
                <a:gd name="T27" fmla="*/ 539 h 825"/>
                <a:gd name="T28" fmla="*/ 364 w 622"/>
                <a:gd name="T29" fmla="*/ 417 h 825"/>
                <a:gd name="T30" fmla="*/ 141 w 622"/>
                <a:gd name="T31" fmla="*/ 417 h 825"/>
                <a:gd name="T32" fmla="*/ 141 w 622"/>
                <a:gd name="T33" fmla="*/ 386 h 825"/>
                <a:gd name="T34" fmla="*/ 364 w 622"/>
                <a:gd name="T35" fmla="*/ 386 h 825"/>
                <a:gd name="T36" fmla="*/ 364 w 622"/>
                <a:gd name="T37" fmla="*/ 417 h 825"/>
                <a:gd name="T38" fmla="*/ 364 w 622"/>
                <a:gd name="T39" fmla="*/ 290 h 825"/>
                <a:gd name="T40" fmla="*/ 141 w 622"/>
                <a:gd name="T41" fmla="*/ 290 h 825"/>
                <a:gd name="T42" fmla="*/ 141 w 622"/>
                <a:gd name="T43" fmla="*/ 259 h 825"/>
                <a:gd name="T44" fmla="*/ 364 w 622"/>
                <a:gd name="T45" fmla="*/ 259 h 825"/>
                <a:gd name="T46" fmla="*/ 364 w 622"/>
                <a:gd name="T47" fmla="*/ 290 h 825"/>
                <a:gd name="T48" fmla="*/ 497 w 622"/>
                <a:gd name="T49" fmla="*/ 496 h 825"/>
                <a:gd name="T50" fmla="*/ 443 w 622"/>
                <a:gd name="T51" fmla="*/ 550 h 825"/>
                <a:gd name="T52" fmla="*/ 409 w 622"/>
                <a:gd name="T53" fmla="*/ 516 h 825"/>
                <a:gd name="T54" fmla="*/ 409 w 622"/>
                <a:gd name="T55" fmla="*/ 502 h 825"/>
                <a:gd name="T56" fmla="*/ 423 w 622"/>
                <a:gd name="T57" fmla="*/ 502 h 825"/>
                <a:gd name="T58" fmla="*/ 443 w 622"/>
                <a:gd name="T59" fmla="*/ 522 h 825"/>
                <a:gd name="T60" fmla="*/ 483 w 622"/>
                <a:gd name="T61" fmla="*/ 482 h 825"/>
                <a:gd name="T62" fmla="*/ 497 w 622"/>
                <a:gd name="T63" fmla="*/ 482 h 825"/>
                <a:gd name="T64" fmla="*/ 497 w 622"/>
                <a:gd name="T65" fmla="*/ 496 h 825"/>
                <a:gd name="T66" fmla="*/ 421 w 622"/>
                <a:gd name="T67" fmla="*/ 375 h 825"/>
                <a:gd name="T68" fmla="*/ 421 w 622"/>
                <a:gd name="T69" fmla="*/ 361 h 825"/>
                <a:gd name="T70" fmla="*/ 435 w 622"/>
                <a:gd name="T71" fmla="*/ 361 h 825"/>
                <a:gd name="T72" fmla="*/ 454 w 622"/>
                <a:gd name="T73" fmla="*/ 381 h 825"/>
                <a:gd name="T74" fmla="*/ 474 w 622"/>
                <a:gd name="T75" fmla="*/ 361 h 825"/>
                <a:gd name="T76" fmla="*/ 488 w 622"/>
                <a:gd name="T77" fmla="*/ 361 h 825"/>
                <a:gd name="T78" fmla="*/ 488 w 622"/>
                <a:gd name="T79" fmla="*/ 375 h 825"/>
                <a:gd name="T80" fmla="*/ 468 w 622"/>
                <a:gd name="T81" fmla="*/ 395 h 825"/>
                <a:gd name="T82" fmla="*/ 488 w 622"/>
                <a:gd name="T83" fmla="*/ 415 h 825"/>
                <a:gd name="T84" fmla="*/ 488 w 622"/>
                <a:gd name="T85" fmla="*/ 429 h 825"/>
                <a:gd name="T86" fmla="*/ 480 w 622"/>
                <a:gd name="T87" fmla="*/ 431 h 825"/>
                <a:gd name="T88" fmla="*/ 471 w 622"/>
                <a:gd name="T89" fmla="*/ 429 h 825"/>
                <a:gd name="T90" fmla="*/ 452 w 622"/>
                <a:gd name="T91" fmla="*/ 409 h 825"/>
                <a:gd name="T92" fmla="*/ 432 w 622"/>
                <a:gd name="T93" fmla="*/ 429 h 825"/>
                <a:gd name="T94" fmla="*/ 423 w 622"/>
                <a:gd name="T95" fmla="*/ 431 h 825"/>
                <a:gd name="T96" fmla="*/ 415 w 622"/>
                <a:gd name="T97" fmla="*/ 429 h 825"/>
                <a:gd name="T98" fmla="*/ 415 w 622"/>
                <a:gd name="T99" fmla="*/ 415 h 825"/>
                <a:gd name="T100" fmla="*/ 435 w 622"/>
                <a:gd name="T101" fmla="*/ 395 h 825"/>
                <a:gd name="T102" fmla="*/ 421 w 622"/>
                <a:gd name="T103" fmla="*/ 375 h 825"/>
                <a:gd name="T104" fmla="*/ 500 w 622"/>
                <a:gd name="T105" fmla="*/ 256 h 825"/>
                <a:gd name="T106" fmla="*/ 446 w 622"/>
                <a:gd name="T107" fmla="*/ 310 h 825"/>
                <a:gd name="T108" fmla="*/ 412 w 622"/>
                <a:gd name="T109" fmla="*/ 276 h 825"/>
                <a:gd name="T110" fmla="*/ 412 w 622"/>
                <a:gd name="T111" fmla="*/ 262 h 825"/>
                <a:gd name="T112" fmla="*/ 426 w 622"/>
                <a:gd name="T113" fmla="*/ 262 h 825"/>
                <a:gd name="T114" fmla="*/ 446 w 622"/>
                <a:gd name="T115" fmla="*/ 282 h 825"/>
                <a:gd name="T116" fmla="*/ 485 w 622"/>
                <a:gd name="T117" fmla="*/ 242 h 825"/>
                <a:gd name="T118" fmla="*/ 500 w 622"/>
                <a:gd name="T119" fmla="*/ 242 h 825"/>
                <a:gd name="T120" fmla="*/ 500 w 622"/>
                <a:gd name="T121" fmla="*/ 25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22" h="825">
                  <a:moveTo>
                    <a:pt x="310" y="0"/>
                  </a:moveTo>
                  <a:lnTo>
                    <a:pt x="0" y="132"/>
                  </a:lnTo>
                  <a:lnTo>
                    <a:pt x="0" y="426"/>
                  </a:lnTo>
                  <a:lnTo>
                    <a:pt x="0" y="426"/>
                  </a:lnTo>
                  <a:cubicBezTo>
                    <a:pt x="8" y="589"/>
                    <a:pt x="130" y="733"/>
                    <a:pt x="310" y="824"/>
                  </a:cubicBezTo>
                  <a:cubicBezTo>
                    <a:pt x="491" y="733"/>
                    <a:pt x="610" y="589"/>
                    <a:pt x="621" y="426"/>
                  </a:cubicBezTo>
                  <a:lnTo>
                    <a:pt x="621" y="426"/>
                  </a:lnTo>
                  <a:lnTo>
                    <a:pt x="621" y="132"/>
                  </a:lnTo>
                  <a:lnTo>
                    <a:pt x="310" y="0"/>
                  </a:lnTo>
                  <a:close/>
                  <a:moveTo>
                    <a:pt x="364" y="539"/>
                  </a:moveTo>
                  <a:lnTo>
                    <a:pt x="141" y="539"/>
                  </a:lnTo>
                  <a:lnTo>
                    <a:pt x="141" y="508"/>
                  </a:lnTo>
                  <a:lnTo>
                    <a:pt x="364" y="508"/>
                  </a:lnTo>
                  <a:lnTo>
                    <a:pt x="364" y="539"/>
                  </a:lnTo>
                  <a:close/>
                  <a:moveTo>
                    <a:pt x="364" y="417"/>
                  </a:moveTo>
                  <a:lnTo>
                    <a:pt x="141" y="417"/>
                  </a:lnTo>
                  <a:lnTo>
                    <a:pt x="141" y="386"/>
                  </a:lnTo>
                  <a:lnTo>
                    <a:pt x="364" y="386"/>
                  </a:lnTo>
                  <a:lnTo>
                    <a:pt x="364" y="417"/>
                  </a:lnTo>
                  <a:close/>
                  <a:moveTo>
                    <a:pt x="364" y="290"/>
                  </a:moveTo>
                  <a:lnTo>
                    <a:pt x="141" y="290"/>
                  </a:lnTo>
                  <a:lnTo>
                    <a:pt x="141" y="259"/>
                  </a:lnTo>
                  <a:lnTo>
                    <a:pt x="364" y="259"/>
                  </a:lnTo>
                  <a:lnTo>
                    <a:pt x="364" y="290"/>
                  </a:lnTo>
                  <a:close/>
                  <a:moveTo>
                    <a:pt x="497" y="496"/>
                  </a:moveTo>
                  <a:lnTo>
                    <a:pt x="443" y="550"/>
                  </a:lnTo>
                  <a:lnTo>
                    <a:pt x="409" y="516"/>
                  </a:lnTo>
                  <a:cubicBezTo>
                    <a:pt x="406" y="513"/>
                    <a:pt x="406" y="505"/>
                    <a:pt x="409" y="502"/>
                  </a:cubicBezTo>
                  <a:cubicBezTo>
                    <a:pt x="412" y="499"/>
                    <a:pt x="421" y="499"/>
                    <a:pt x="423" y="502"/>
                  </a:cubicBezTo>
                  <a:lnTo>
                    <a:pt x="443" y="522"/>
                  </a:lnTo>
                  <a:lnTo>
                    <a:pt x="483" y="482"/>
                  </a:lnTo>
                  <a:cubicBezTo>
                    <a:pt x="485" y="479"/>
                    <a:pt x="494" y="479"/>
                    <a:pt x="497" y="482"/>
                  </a:cubicBezTo>
                  <a:cubicBezTo>
                    <a:pt x="502" y="485"/>
                    <a:pt x="502" y="494"/>
                    <a:pt x="497" y="496"/>
                  </a:cubicBezTo>
                  <a:close/>
                  <a:moveTo>
                    <a:pt x="421" y="375"/>
                  </a:moveTo>
                  <a:cubicBezTo>
                    <a:pt x="418" y="372"/>
                    <a:pt x="418" y="364"/>
                    <a:pt x="421" y="361"/>
                  </a:cubicBezTo>
                  <a:cubicBezTo>
                    <a:pt x="423" y="358"/>
                    <a:pt x="432" y="358"/>
                    <a:pt x="435" y="361"/>
                  </a:cubicBezTo>
                  <a:lnTo>
                    <a:pt x="454" y="381"/>
                  </a:lnTo>
                  <a:lnTo>
                    <a:pt x="474" y="361"/>
                  </a:lnTo>
                  <a:cubicBezTo>
                    <a:pt x="477" y="358"/>
                    <a:pt x="485" y="358"/>
                    <a:pt x="488" y="361"/>
                  </a:cubicBezTo>
                  <a:cubicBezTo>
                    <a:pt x="491" y="364"/>
                    <a:pt x="491" y="372"/>
                    <a:pt x="488" y="375"/>
                  </a:cubicBezTo>
                  <a:lnTo>
                    <a:pt x="468" y="395"/>
                  </a:lnTo>
                  <a:lnTo>
                    <a:pt x="488" y="415"/>
                  </a:lnTo>
                  <a:cubicBezTo>
                    <a:pt x="491" y="417"/>
                    <a:pt x="491" y="427"/>
                    <a:pt x="488" y="429"/>
                  </a:cubicBezTo>
                  <a:cubicBezTo>
                    <a:pt x="485" y="432"/>
                    <a:pt x="483" y="431"/>
                    <a:pt x="480" y="431"/>
                  </a:cubicBezTo>
                  <a:cubicBezTo>
                    <a:pt x="477" y="431"/>
                    <a:pt x="474" y="431"/>
                    <a:pt x="471" y="429"/>
                  </a:cubicBezTo>
                  <a:lnTo>
                    <a:pt x="452" y="409"/>
                  </a:lnTo>
                  <a:lnTo>
                    <a:pt x="432" y="429"/>
                  </a:lnTo>
                  <a:cubicBezTo>
                    <a:pt x="429" y="431"/>
                    <a:pt x="426" y="431"/>
                    <a:pt x="423" y="431"/>
                  </a:cubicBezTo>
                  <a:cubicBezTo>
                    <a:pt x="421" y="431"/>
                    <a:pt x="418" y="431"/>
                    <a:pt x="415" y="429"/>
                  </a:cubicBezTo>
                  <a:cubicBezTo>
                    <a:pt x="412" y="426"/>
                    <a:pt x="412" y="417"/>
                    <a:pt x="415" y="415"/>
                  </a:cubicBezTo>
                  <a:lnTo>
                    <a:pt x="435" y="395"/>
                  </a:lnTo>
                  <a:lnTo>
                    <a:pt x="421" y="375"/>
                  </a:lnTo>
                  <a:close/>
                  <a:moveTo>
                    <a:pt x="500" y="256"/>
                  </a:moveTo>
                  <a:lnTo>
                    <a:pt x="446" y="310"/>
                  </a:lnTo>
                  <a:lnTo>
                    <a:pt x="412" y="276"/>
                  </a:lnTo>
                  <a:cubicBezTo>
                    <a:pt x="409" y="273"/>
                    <a:pt x="409" y="265"/>
                    <a:pt x="412" y="262"/>
                  </a:cubicBezTo>
                  <a:cubicBezTo>
                    <a:pt x="415" y="259"/>
                    <a:pt x="423" y="259"/>
                    <a:pt x="426" y="262"/>
                  </a:cubicBezTo>
                  <a:lnTo>
                    <a:pt x="446" y="282"/>
                  </a:lnTo>
                  <a:lnTo>
                    <a:pt x="485" y="242"/>
                  </a:lnTo>
                  <a:cubicBezTo>
                    <a:pt x="488" y="240"/>
                    <a:pt x="497" y="240"/>
                    <a:pt x="500" y="242"/>
                  </a:cubicBezTo>
                  <a:cubicBezTo>
                    <a:pt x="502" y="248"/>
                    <a:pt x="502" y="254"/>
                    <a:pt x="500" y="256"/>
                  </a:cubicBezTo>
                  <a:close/>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89" name="Picture 88"/>
          <p:cNvPicPr>
            <a:picLocks noChangeAspect="1"/>
          </p:cNvPicPr>
          <p:nvPr/>
        </p:nvPicPr>
        <p:blipFill>
          <a:blip r:embed="rId3"/>
          <a:stretch>
            <a:fillRect/>
          </a:stretch>
        </p:blipFill>
        <p:spPr>
          <a:xfrm>
            <a:off x="4681373" y="4103161"/>
            <a:ext cx="463597" cy="469392"/>
          </a:xfrm>
          <a:prstGeom prst="rect">
            <a:avLst/>
          </a:prstGeom>
        </p:spPr>
      </p:pic>
      <p:sp>
        <p:nvSpPr>
          <p:cNvPr id="90" name="TextBox 89"/>
          <p:cNvSpPr txBox="1"/>
          <p:nvPr/>
        </p:nvSpPr>
        <p:spPr>
          <a:xfrm>
            <a:off x="4463298" y="3539103"/>
            <a:ext cx="953131" cy="253916"/>
          </a:xfrm>
          <a:prstGeom prst="rect">
            <a:avLst/>
          </a:prstGeom>
          <a:solidFill>
            <a:schemeClr val="bg1"/>
          </a:solidFill>
        </p:spPr>
        <p:txBody>
          <a:bodyPr wrap="square" rtlCol="0" anchor="ctr">
            <a:spAutoFit/>
          </a:bodyPr>
          <a:lstStyle/>
          <a:p>
            <a:pPr algn="ctr"/>
            <a:r>
              <a:rPr lang="en-US" sz="1050" dirty="0"/>
              <a:t>Security List</a:t>
            </a:r>
          </a:p>
        </p:txBody>
      </p:sp>
      <p:graphicFrame>
        <p:nvGraphicFramePr>
          <p:cNvPr id="91" name="Table 90"/>
          <p:cNvGraphicFramePr>
            <a:graphicFrameLocks noGrp="1"/>
          </p:cNvGraphicFramePr>
          <p:nvPr/>
        </p:nvGraphicFramePr>
        <p:xfrm>
          <a:off x="1065792" y="1453670"/>
          <a:ext cx="4694102" cy="975360"/>
        </p:xfrm>
        <a:graphic>
          <a:graphicData uri="http://schemas.openxmlformats.org/drawingml/2006/table">
            <a:tbl>
              <a:tblPr firstRow="1" bandRow="1">
                <a:tableStyleId>{7E9639D4-E3E2-4D34-9284-5A2195B3D0D7}</a:tableStyleId>
              </a:tblPr>
              <a:tblGrid>
                <a:gridCol w="775614">
                  <a:extLst>
                    <a:ext uri="{9D8B030D-6E8A-4147-A177-3AD203B41FA5}">
                      <a16:colId xmlns:a16="http://schemas.microsoft.com/office/drawing/2014/main" val="570182689"/>
                    </a:ext>
                  </a:extLst>
                </a:gridCol>
                <a:gridCol w="783539">
                  <a:extLst>
                    <a:ext uri="{9D8B030D-6E8A-4147-A177-3AD203B41FA5}">
                      <a16:colId xmlns:a16="http://schemas.microsoft.com/office/drawing/2014/main" val="1724879569"/>
                    </a:ext>
                  </a:extLst>
                </a:gridCol>
                <a:gridCol w="1044719">
                  <a:extLst>
                    <a:ext uri="{9D8B030D-6E8A-4147-A177-3AD203B41FA5}">
                      <a16:colId xmlns:a16="http://schemas.microsoft.com/office/drawing/2014/main" val="1530110840"/>
                    </a:ext>
                  </a:extLst>
                </a:gridCol>
                <a:gridCol w="867858">
                  <a:extLst>
                    <a:ext uri="{9D8B030D-6E8A-4147-A177-3AD203B41FA5}">
                      <a16:colId xmlns:a16="http://schemas.microsoft.com/office/drawing/2014/main" val="2251893874"/>
                    </a:ext>
                  </a:extLst>
                </a:gridCol>
                <a:gridCol w="688973">
                  <a:extLst>
                    <a:ext uri="{9D8B030D-6E8A-4147-A177-3AD203B41FA5}">
                      <a16:colId xmlns:a16="http://schemas.microsoft.com/office/drawing/2014/main" val="353657290"/>
                    </a:ext>
                  </a:extLst>
                </a:gridCol>
                <a:gridCol w="533399">
                  <a:extLst>
                    <a:ext uri="{9D8B030D-6E8A-4147-A177-3AD203B41FA5}">
                      <a16:colId xmlns:a16="http://schemas.microsoft.com/office/drawing/2014/main" val="2264845585"/>
                    </a:ext>
                  </a:extLst>
                </a:gridCol>
              </a:tblGrid>
              <a:tr h="402758">
                <a:tc>
                  <a:txBody>
                    <a:bodyPr/>
                    <a:lstStyle/>
                    <a:p>
                      <a:endParaRPr lang="en-US" sz="11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b="0" dirty="0"/>
                        <a:t>Direction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b="0" dirty="0"/>
                        <a:t>CIDR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b="0" dirty="0"/>
                        <a:t>Protocol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b="0" dirty="0"/>
                        <a:t>Source Port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b="0" dirty="0"/>
                        <a:t>Dest</a:t>
                      </a:r>
                      <a:r>
                        <a:rPr lang="en-US" sz="1100" b="0" baseline="0" dirty="0"/>
                        <a:t> Port</a:t>
                      </a:r>
                      <a:endParaRPr lang="en-US" sz="11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3293157"/>
                  </a:ext>
                </a:extLst>
              </a:tr>
              <a:tr h="244532">
                <a:tc>
                  <a:txBody>
                    <a:bodyPr/>
                    <a:lstStyle/>
                    <a:p>
                      <a:r>
                        <a:rPr lang="en-US" sz="1200" b="0" dirty="0"/>
                        <a:t>Stateful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b="0" dirty="0"/>
                        <a:t>Ingress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t>0.0.0.0/0</a:t>
                      </a:r>
                      <a:endParaRPr lang="en-US" sz="12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t>TCP</a:t>
                      </a:r>
                      <a:endParaRPr lang="en-US" sz="12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b="0" dirty="0"/>
                        <a:t>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b="0" dirty="0"/>
                        <a:t>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6753208"/>
                  </a:ext>
                </a:extLst>
              </a:tr>
              <a:tr h="267509">
                <a:tc>
                  <a:txBody>
                    <a:bodyPr/>
                    <a:lstStyle/>
                    <a:p>
                      <a:r>
                        <a:rPr lang="en-US" sz="1200" b="0" dirty="0"/>
                        <a:t>Stateful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b="0" dirty="0"/>
                        <a:t>Egress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b="0" dirty="0"/>
                        <a:t>10.0.2.0/24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b="0" dirty="0"/>
                        <a:t>TCP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b="0" dirty="0"/>
                        <a:t>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b="0" dirty="0"/>
                        <a:t>1521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91828247"/>
                  </a:ext>
                </a:extLst>
              </a:tr>
            </a:tbl>
          </a:graphicData>
        </a:graphic>
      </p:graphicFrame>
      <p:cxnSp>
        <p:nvCxnSpPr>
          <p:cNvPr id="92" name="Curved Connector 91"/>
          <p:cNvCxnSpPr>
            <a:endCxn id="91" idx="2"/>
          </p:cNvCxnSpPr>
          <p:nvPr/>
        </p:nvCxnSpPr>
        <p:spPr bwMode="auto">
          <a:xfrm rot="5400000" flipH="1" flipV="1">
            <a:off x="2366325" y="2501972"/>
            <a:ext cx="1119460" cy="973576"/>
          </a:xfrm>
          <a:prstGeom prst="curvedConnector3">
            <a:avLst>
              <a:gd name="adj1" fmla="val 44494"/>
            </a:avLst>
          </a:prstGeom>
          <a:noFill/>
          <a:ln w="9525" cap="flat" cmpd="sng" algn="ctr">
            <a:solidFill>
              <a:schemeClr val="tx1"/>
            </a:solidFill>
            <a:prstDash val="sysDash"/>
            <a:round/>
            <a:headEnd type="none" w="sm" len="sm"/>
            <a:tailEnd type="triangle"/>
          </a:ln>
          <a:effectLst/>
        </p:spPr>
      </p:cxnSp>
      <p:cxnSp>
        <p:nvCxnSpPr>
          <p:cNvPr id="93" name="Curved Connector 92"/>
          <p:cNvCxnSpPr>
            <a:endCxn id="91" idx="2"/>
          </p:cNvCxnSpPr>
          <p:nvPr/>
        </p:nvCxnSpPr>
        <p:spPr bwMode="auto">
          <a:xfrm rot="16200000" flipV="1">
            <a:off x="3166714" y="2675162"/>
            <a:ext cx="1140593" cy="648331"/>
          </a:xfrm>
          <a:prstGeom prst="curvedConnector3">
            <a:avLst>
              <a:gd name="adj1" fmla="val 49099"/>
            </a:avLst>
          </a:prstGeom>
          <a:noFill/>
          <a:ln w="9525" cap="flat" cmpd="sng" algn="ctr">
            <a:solidFill>
              <a:schemeClr val="tx1"/>
            </a:solidFill>
            <a:prstDash val="sysDash"/>
            <a:round/>
            <a:headEnd type="none" w="sm" len="sm"/>
            <a:tailEnd type="triangle"/>
          </a:ln>
          <a:effectLst/>
        </p:spPr>
      </p:cxnSp>
      <p:cxnSp>
        <p:nvCxnSpPr>
          <p:cNvPr id="94" name="Curved Connector 93"/>
          <p:cNvCxnSpPr>
            <a:stCxn id="88" idx="0"/>
            <a:endCxn id="91" idx="2"/>
          </p:cNvCxnSpPr>
          <p:nvPr/>
        </p:nvCxnSpPr>
        <p:spPr bwMode="auto">
          <a:xfrm flipH="1" flipV="1">
            <a:off x="3412843" y="2429030"/>
            <a:ext cx="2182368" cy="1138506"/>
          </a:xfrm>
          <a:prstGeom prst="curvedConnector4">
            <a:avLst>
              <a:gd name="adj1" fmla="val 11181"/>
              <a:gd name="adj2" fmla="val 50000"/>
            </a:avLst>
          </a:prstGeom>
          <a:noFill/>
          <a:ln w="9525" cap="flat" cmpd="sng" algn="ctr">
            <a:solidFill>
              <a:schemeClr val="tx1"/>
            </a:solidFill>
            <a:prstDash val="sysDash"/>
            <a:round/>
            <a:headEnd type="none" w="sm" len="sm"/>
            <a:tailEnd type="triangle"/>
          </a:ln>
          <a:effectLst/>
        </p:spPr>
      </p:cxnSp>
    </p:spTree>
    <p:extLst>
      <p:ext uri="{BB962C8B-B14F-4D97-AF65-F5344CB8AC3E}">
        <p14:creationId xmlns:p14="http://schemas.microsoft.com/office/powerpoint/2010/main" val="3365247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4" grpId="0" animBg="1"/>
      <p:bldP spid="9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3400" y="406401"/>
            <a:ext cx="11125200" cy="447615"/>
          </a:xfrm>
        </p:spPr>
        <p:txBody>
          <a:bodyPr anchor="ctr"/>
          <a:lstStyle/>
          <a:p>
            <a:r>
              <a:rPr lang="en-US" sz="3200" b="1" dirty="0">
                <a:latin typeface="+mn-lt"/>
              </a:rPr>
              <a:t>Network Security Group (NSG)</a:t>
            </a:r>
          </a:p>
        </p:txBody>
      </p:sp>
      <p:sp>
        <p:nvSpPr>
          <p:cNvPr id="3" name="Rectangle 2"/>
          <p:cNvSpPr/>
          <p:nvPr/>
        </p:nvSpPr>
        <p:spPr>
          <a:xfrm>
            <a:off x="6210124" y="1298944"/>
            <a:ext cx="5722248" cy="5355312"/>
          </a:xfrm>
          <a:prstGeom prst="rect">
            <a:avLst/>
          </a:prstGeom>
        </p:spPr>
        <p:txBody>
          <a:bodyPr wrap="square">
            <a:spAutoFit/>
          </a:bodyPr>
          <a:lstStyle/>
          <a:p>
            <a:r>
              <a:rPr lang="en-US" dirty="0"/>
              <a:t>A network security group (NSG) provides a virtual firewall for a set of cloud resources that all have the same security posture</a:t>
            </a:r>
          </a:p>
          <a:p>
            <a:endParaRPr lang="en-US" dirty="0"/>
          </a:p>
          <a:p>
            <a:pPr marL="285750" indent="-285750">
              <a:buFont typeface="Arial" panose="020B0604020202020204" pitchFamily="34" charset="0"/>
              <a:buChar char="•"/>
            </a:pPr>
            <a:r>
              <a:rPr lang="en-US" dirty="0"/>
              <a:t>NSG consists of set of rules that apply only to a set of VNICs of your choice in a single VCN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Currently, compute instances, load balancers and DB instances support NSG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When writing rules for an NSG, you can specify an NSG as the source or destination. Contrast this with SL rules, where you specify a CIDR as the source or destination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Oracle recommends using NSGs instead of SLs because NSGs let you separate the VCN's subnet architecture from your application security requirements</a:t>
            </a:r>
          </a:p>
        </p:txBody>
      </p:sp>
      <p:sp>
        <p:nvSpPr>
          <p:cNvPr id="94" name="Rectangle 93"/>
          <p:cNvSpPr/>
          <p:nvPr/>
        </p:nvSpPr>
        <p:spPr>
          <a:xfrm>
            <a:off x="2004186" y="3619087"/>
            <a:ext cx="639069" cy="695710"/>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5" name="Rectangle 94"/>
          <p:cNvSpPr/>
          <p:nvPr/>
        </p:nvSpPr>
        <p:spPr>
          <a:xfrm>
            <a:off x="946977" y="2691409"/>
            <a:ext cx="4950267" cy="2362988"/>
          </a:xfrm>
          <a:prstGeom prst="rect">
            <a:avLst/>
          </a:prstGeom>
          <a:noFill/>
          <a:ln w="19050">
            <a:solidFill>
              <a:schemeClr val="accent3"/>
            </a:solidFill>
            <a:prstDash val="sysDash"/>
          </a:ln>
          <a:effectLst/>
        </p:spPr>
        <p:style>
          <a:lnRef idx="1">
            <a:schemeClr val="accent1"/>
          </a:lnRef>
          <a:fillRef idx="3">
            <a:schemeClr val="accent1"/>
          </a:fillRef>
          <a:effectRef idx="2">
            <a:schemeClr val="accent1"/>
          </a:effectRef>
          <a:fontRef idx="minor">
            <a:schemeClr val="lt1"/>
          </a:fontRef>
        </p:style>
        <p:txBody>
          <a:bodyPr anchor="b"/>
          <a:lstStyle/>
          <a:p>
            <a:pPr fontAlgn="auto">
              <a:spcBef>
                <a:spcPts val="0"/>
              </a:spcBef>
              <a:spcAft>
                <a:spcPts val="0"/>
              </a:spcAft>
              <a:defRPr/>
            </a:pPr>
            <a:endParaRPr lang="en-US" sz="1200" dirty="0">
              <a:solidFill>
                <a:schemeClr val="tx1"/>
              </a:solidFill>
              <a:latin typeface="Arial" panose="020B0604020202020204" pitchFamily="34" charset="0"/>
              <a:ea typeface="Calibri" charset="0"/>
              <a:cs typeface="Arial" panose="020B0604020202020204" pitchFamily="34" charset="0"/>
            </a:endParaRPr>
          </a:p>
        </p:txBody>
      </p:sp>
      <p:grpSp>
        <p:nvGrpSpPr>
          <p:cNvPr id="96" name="Group 95"/>
          <p:cNvGrpSpPr/>
          <p:nvPr/>
        </p:nvGrpSpPr>
        <p:grpSpPr>
          <a:xfrm>
            <a:off x="5687024" y="2573642"/>
            <a:ext cx="420438" cy="420438"/>
            <a:chOff x="10489255" y="2324746"/>
            <a:chExt cx="669094" cy="669094"/>
          </a:xfrm>
        </p:grpSpPr>
        <p:sp>
          <p:nvSpPr>
            <p:cNvPr id="97" name="Oval 96"/>
            <p:cNvSpPr/>
            <p:nvPr/>
          </p:nvSpPr>
          <p:spPr>
            <a:xfrm>
              <a:off x="10489255" y="2324746"/>
              <a:ext cx="669094" cy="669094"/>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grpSp>
          <p:nvGrpSpPr>
            <p:cNvPr id="98" name="Group 97"/>
            <p:cNvGrpSpPr/>
            <p:nvPr/>
          </p:nvGrpSpPr>
          <p:grpSpPr>
            <a:xfrm>
              <a:off x="10530128" y="2367936"/>
              <a:ext cx="585564" cy="585564"/>
              <a:chOff x="7046913" y="4090988"/>
              <a:chExt cx="327025" cy="327025"/>
            </a:xfrm>
            <a:solidFill>
              <a:schemeClr val="tx1"/>
            </a:solidFill>
          </p:grpSpPr>
          <p:sp>
            <p:nvSpPr>
              <p:cNvPr id="99" name="Freeform 32"/>
              <p:cNvSpPr>
                <a:spLocks noChangeArrowheads="1"/>
              </p:cNvSpPr>
              <p:nvPr/>
            </p:nvSpPr>
            <p:spPr bwMode="auto">
              <a:xfrm>
                <a:off x="7204075" y="4281488"/>
                <a:ext cx="68263" cy="53975"/>
              </a:xfrm>
              <a:custGeom>
                <a:avLst/>
                <a:gdLst>
                  <a:gd name="T0" fmla="*/ 11 w 190"/>
                  <a:gd name="T1" fmla="*/ 0 h 148"/>
                  <a:gd name="T2" fmla="*/ 186 w 190"/>
                  <a:gd name="T3" fmla="*/ 20 h 148"/>
                  <a:gd name="T4" fmla="*/ 189 w 190"/>
                  <a:gd name="T5" fmla="*/ 31 h 148"/>
                  <a:gd name="T6" fmla="*/ 70 w 190"/>
                  <a:gd name="T7" fmla="*/ 147 h 148"/>
                  <a:gd name="T8" fmla="*/ 50 w 190"/>
                  <a:gd name="T9" fmla="*/ 141 h 148"/>
                  <a:gd name="T10" fmla="*/ 48 w 190"/>
                  <a:gd name="T11" fmla="*/ 141 h 148"/>
                  <a:gd name="T12" fmla="*/ 0 w 190"/>
                  <a:gd name="T13" fmla="*/ 17 h 148"/>
                  <a:gd name="T14" fmla="*/ 11 w 190"/>
                  <a:gd name="T15" fmla="*/ 0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48">
                    <a:moveTo>
                      <a:pt x="11" y="0"/>
                    </a:moveTo>
                    <a:lnTo>
                      <a:pt x="186" y="20"/>
                    </a:lnTo>
                    <a:cubicBezTo>
                      <a:pt x="186" y="25"/>
                      <a:pt x="186" y="28"/>
                      <a:pt x="189" y="31"/>
                    </a:cubicBezTo>
                    <a:lnTo>
                      <a:pt x="70" y="147"/>
                    </a:lnTo>
                    <a:cubicBezTo>
                      <a:pt x="65" y="144"/>
                      <a:pt x="59" y="141"/>
                      <a:pt x="50" y="141"/>
                    </a:cubicBezTo>
                    <a:lnTo>
                      <a:pt x="48" y="141"/>
                    </a:lnTo>
                    <a:lnTo>
                      <a:pt x="0" y="17"/>
                    </a:lnTo>
                    <a:cubicBezTo>
                      <a:pt x="2" y="11"/>
                      <a:pt x="8" y="6"/>
                      <a:pt x="11" y="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0" name="Freeform 33"/>
              <p:cNvSpPr>
                <a:spLocks noChangeArrowheads="1"/>
              </p:cNvSpPr>
              <p:nvPr/>
            </p:nvSpPr>
            <p:spPr bwMode="auto">
              <a:xfrm>
                <a:off x="7148513" y="4283075"/>
                <a:ext cx="63500" cy="52388"/>
              </a:xfrm>
              <a:custGeom>
                <a:avLst/>
                <a:gdLst>
                  <a:gd name="T0" fmla="*/ 125 w 176"/>
                  <a:gd name="T1" fmla="*/ 25 h 145"/>
                  <a:gd name="T2" fmla="*/ 175 w 176"/>
                  <a:gd name="T3" fmla="*/ 144 h 145"/>
                  <a:gd name="T4" fmla="*/ 0 w 176"/>
                  <a:gd name="T5" fmla="*/ 20 h 145"/>
                  <a:gd name="T6" fmla="*/ 3 w 176"/>
                  <a:gd name="T7" fmla="*/ 14 h 145"/>
                  <a:gd name="T8" fmla="*/ 85 w 176"/>
                  <a:gd name="T9" fmla="*/ 0 h 145"/>
                  <a:gd name="T10" fmla="*/ 125 w 176"/>
                  <a:gd name="T11" fmla="*/ 25 h 145"/>
                </a:gdLst>
                <a:ahLst/>
                <a:cxnLst>
                  <a:cxn ang="0">
                    <a:pos x="T0" y="T1"/>
                  </a:cxn>
                  <a:cxn ang="0">
                    <a:pos x="T2" y="T3"/>
                  </a:cxn>
                  <a:cxn ang="0">
                    <a:pos x="T4" y="T5"/>
                  </a:cxn>
                  <a:cxn ang="0">
                    <a:pos x="T6" y="T7"/>
                  </a:cxn>
                  <a:cxn ang="0">
                    <a:pos x="T8" y="T9"/>
                  </a:cxn>
                  <a:cxn ang="0">
                    <a:pos x="T10" y="T11"/>
                  </a:cxn>
                </a:cxnLst>
                <a:rect l="0" t="0" r="r" b="b"/>
                <a:pathLst>
                  <a:path w="176" h="145">
                    <a:moveTo>
                      <a:pt x="125" y="25"/>
                    </a:moveTo>
                    <a:cubicBezTo>
                      <a:pt x="127" y="25"/>
                      <a:pt x="175" y="144"/>
                      <a:pt x="175" y="144"/>
                    </a:cubicBezTo>
                    <a:lnTo>
                      <a:pt x="0" y="20"/>
                    </a:lnTo>
                    <a:cubicBezTo>
                      <a:pt x="3" y="20"/>
                      <a:pt x="3" y="17"/>
                      <a:pt x="3" y="14"/>
                    </a:cubicBezTo>
                    <a:lnTo>
                      <a:pt x="85" y="0"/>
                    </a:lnTo>
                    <a:cubicBezTo>
                      <a:pt x="91" y="14"/>
                      <a:pt x="108" y="25"/>
                      <a:pt x="125" y="25"/>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1" name="Freeform 34"/>
              <p:cNvSpPr>
                <a:spLocks noChangeArrowheads="1"/>
              </p:cNvSpPr>
              <p:nvPr/>
            </p:nvSpPr>
            <p:spPr bwMode="auto">
              <a:xfrm>
                <a:off x="7140575" y="4210050"/>
                <a:ext cx="42863" cy="68263"/>
              </a:xfrm>
              <a:custGeom>
                <a:avLst/>
                <a:gdLst>
                  <a:gd name="T0" fmla="*/ 116 w 117"/>
                  <a:gd name="T1" fmla="*/ 149 h 190"/>
                  <a:gd name="T2" fmla="*/ 99 w 117"/>
                  <a:gd name="T3" fmla="*/ 175 h 190"/>
                  <a:gd name="T4" fmla="*/ 17 w 117"/>
                  <a:gd name="T5" fmla="*/ 189 h 190"/>
                  <a:gd name="T6" fmla="*/ 0 w 117"/>
                  <a:gd name="T7" fmla="*/ 172 h 190"/>
                  <a:gd name="T8" fmla="*/ 42 w 117"/>
                  <a:gd name="T9" fmla="*/ 0 h 190"/>
                  <a:gd name="T10" fmla="*/ 45 w 117"/>
                  <a:gd name="T11" fmla="*/ 0 h 190"/>
                  <a:gd name="T12" fmla="*/ 116 w 117"/>
                  <a:gd name="T13" fmla="*/ 149 h 190"/>
                </a:gdLst>
                <a:ahLst/>
                <a:cxnLst>
                  <a:cxn ang="0">
                    <a:pos x="T0" y="T1"/>
                  </a:cxn>
                  <a:cxn ang="0">
                    <a:pos x="T2" y="T3"/>
                  </a:cxn>
                  <a:cxn ang="0">
                    <a:pos x="T4" y="T5"/>
                  </a:cxn>
                  <a:cxn ang="0">
                    <a:pos x="T6" y="T7"/>
                  </a:cxn>
                  <a:cxn ang="0">
                    <a:pos x="T8" y="T9"/>
                  </a:cxn>
                  <a:cxn ang="0">
                    <a:pos x="T10" y="T11"/>
                  </a:cxn>
                  <a:cxn ang="0">
                    <a:pos x="T12" y="T13"/>
                  </a:cxn>
                </a:cxnLst>
                <a:rect l="0" t="0" r="r" b="b"/>
                <a:pathLst>
                  <a:path w="117" h="190">
                    <a:moveTo>
                      <a:pt x="116" y="149"/>
                    </a:moveTo>
                    <a:cubicBezTo>
                      <a:pt x="110" y="155"/>
                      <a:pt x="104" y="166"/>
                      <a:pt x="99" y="175"/>
                    </a:cubicBezTo>
                    <a:lnTo>
                      <a:pt x="17" y="189"/>
                    </a:lnTo>
                    <a:cubicBezTo>
                      <a:pt x="11" y="183"/>
                      <a:pt x="5" y="177"/>
                      <a:pt x="0" y="172"/>
                    </a:cubicBezTo>
                    <a:lnTo>
                      <a:pt x="42" y="0"/>
                    </a:lnTo>
                    <a:cubicBezTo>
                      <a:pt x="45" y="0"/>
                      <a:pt x="45" y="0"/>
                      <a:pt x="45" y="0"/>
                    </a:cubicBezTo>
                    <a:lnTo>
                      <a:pt x="116" y="14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2" name="Freeform 35"/>
              <p:cNvSpPr>
                <a:spLocks noChangeArrowheads="1"/>
              </p:cNvSpPr>
              <p:nvPr/>
            </p:nvSpPr>
            <p:spPr bwMode="auto">
              <a:xfrm>
                <a:off x="7165975" y="4198938"/>
                <a:ext cx="92075" cy="63500"/>
              </a:xfrm>
              <a:custGeom>
                <a:avLst/>
                <a:gdLst>
                  <a:gd name="T0" fmla="*/ 74 w 255"/>
                  <a:gd name="T1" fmla="*/ 169 h 176"/>
                  <a:gd name="T2" fmla="*/ 71 w 255"/>
                  <a:gd name="T3" fmla="*/ 166 h 176"/>
                  <a:gd name="T4" fmla="*/ 0 w 255"/>
                  <a:gd name="T5" fmla="*/ 17 h 176"/>
                  <a:gd name="T6" fmla="*/ 11 w 255"/>
                  <a:gd name="T7" fmla="*/ 0 h 176"/>
                  <a:gd name="T8" fmla="*/ 251 w 255"/>
                  <a:gd name="T9" fmla="*/ 5 h 176"/>
                  <a:gd name="T10" fmla="*/ 254 w 255"/>
                  <a:gd name="T11" fmla="*/ 14 h 176"/>
                  <a:gd name="T12" fmla="*/ 93 w 255"/>
                  <a:gd name="T13" fmla="*/ 175 h 176"/>
                  <a:gd name="T14" fmla="*/ 74 w 255"/>
                  <a:gd name="T15" fmla="*/ 169 h 1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176">
                    <a:moveTo>
                      <a:pt x="74" y="169"/>
                    </a:moveTo>
                    <a:cubicBezTo>
                      <a:pt x="74" y="169"/>
                      <a:pt x="71" y="169"/>
                      <a:pt x="71" y="166"/>
                    </a:cubicBezTo>
                    <a:lnTo>
                      <a:pt x="0" y="17"/>
                    </a:lnTo>
                    <a:cubicBezTo>
                      <a:pt x="6" y="14"/>
                      <a:pt x="9" y="5"/>
                      <a:pt x="11" y="0"/>
                    </a:cubicBezTo>
                    <a:lnTo>
                      <a:pt x="251" y="5"/>
                    </a:lnTo>
                    <a:cubicBezTo>
                      <a:pt x="251" y="8"/>
                      <a:pt x="254" y="11"/>
                      <a:pt x="254" y="14"/>
                    </a:cubicBezTo>
                    <a:lnTo>
                      <a:pt x="93" y="175"/>
                    </a:lnTo>
                    <a:cubicBezTo>
                      <a:pt x="88" y="172"/>
                      <a:pt x="82" y="169"/>
                      <a:pt x="74" y="169"/>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3" name="Freeform 36"/>
              <p:cNvSpPr>
                <a:spLocks noChangeArrowheads="1"/>
              </p:cNvSpPr>
              <p:nvPr/>
            </p:nvSpPr>
            <p:spPr bwMode="auto">
              <a:xfrm>
                <a:off x="7207250" y="4210050"/>
                <a:ext cx="71438" cy="69850"/>
              </a:xfrm>
              <a:custGeom>
                <a:avLst/>
                <a:gdLst>
                  <a:gd name="T0" fmla="*/ 161 w 198"/>
                  <a:gd name="T1" fmla="*/ 0 h 193"/>
                  <a:gd name="T2" fmla="*/ 172 w 198"/>
                  <a:gd name="T3" fmla="*/ 5 h 193"/>
                  <a:gd name="T4" fmla="*/ 197 w 198"/>
                  <a:gd name="T5" fmla="*/ 169 h 193"/>
                  <a:gd name="T6" fmla="*/ 178 w 198"/>
                  <a:gd name="T7" fmla="*/ 192 h 193"/>
                  <a:gd name="T8" fmla="*/ 3 w 198"/>
                  <a:gd name="T9" fmla="*/ 172 h 193"/>
                  <a:gd name="T10" fmla="*/ 0 w 198"/>
                  <a:gd name="T11" fmla="*/ 161 h 193"/>
                  <a:gd name="T12" fmla="*/ 161 w 198"/>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198" h="193">
                    <a:moveTo>
                      <a:pt x="161" y="0"/>
                    </a:moveTo>
                    <a:cubicBezTo>
                      <a:pt x="164" y="3"/>
                      <a:pt x="169" y="5"/>
                      <a:pt x="172" y="5"/>
                    </a:cubicBezTo>
                    <a:lnTo>
                      <a:pt x="197" y="169"/>
                    </a:lnTo>
                    <a:cubicBezTo>
                      <a:pt x="189" y="175"/>
                      <a:pt x="183" y="183"/>
                      <a:pt x="178" y="192"/>
                    </a:cubicBezTo>
                    <a:lnTo>
                      <a:pt x="3" y="172"/>
                    </a:lnTo>
                    <a:cubicBezTo>
                      <a:pt x="3" y="169"/>
                      <a:pt x="3" y="163"/>
                      <a:pt x="0" y="161"/>
                    </a:cubicBezTo>
                    <a:lnTo>
                      <a:pt x="161"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4" name="Freeform 37"/>
              <p:cNvSpPr>
                <a:spLocks noChangeArrowheads="1"/>
              </p:cNvSpPr>
              <p:nvPr/>
            </p:nvSpPr>
            <p:spPr bwMode="auto">
              <a:xfrm>
                <a:off x="7046913" y="4090988"/>
                <a:ext cx="327025" cy="327025"/>
              </a:xfrm>
              <a:custGeom>
                <a:avLst/>
                <a:gdLst>
                  <a:gd name="T0" fmla="*/ 455 w 910"/>
                  <a:gd name="T1" fmla="*/ 0 h 909"/>
                  <a:gd name="T2" fmla="*/ 909 w 910"/>
                  <a:gd name="T3" fmla="*/ 454 h 909"/>
                  <a:gd name="T4" fmla="*/ 455 w 910"/>
                  <a:gd name="T5" fmla="*/ 908 h 909"/>
                  <a:gd name="T6" fmla="*/ 0 w 910"/>
                  <a:gd name="T7" fmla="*/ 454 h 909"/>
                  <a:gd name="T8" fmla="*/ 455 w 910"/>
                  <a:gd name="T9" fmla="*/ 0 h 909"/>
                  <a:gd name="T10" fmla="*/ 669 w 910"/>
                  <a:gd name="T11" fmla="*/ 589 h 909"/>
                  <a:gd name="T12" fmla="*/ 717 w 910"/>
                  <a:gd name="T13" fmla="*/ 542 h 909"/>
                  <a:gd name="T14" fmla="*/ 677 w 910"/>
                  <a:gd name="T15" fmla="*/ 496 h 909"/>
                  <a:gd name="T16" fmla="*/ 652 w 910"/>
                  <a:gd name="T17" fmla="*/ 333 h 909"/>
                  <a:gd name="T18" fmla="*/ 677 w 910"/>
                  <a:gd name="T19" fmla="*/ 293 h 909"/>
                  <a:gd name="T20" fmla="*/ 632 w 910"/>
                  <a:gd name="T21" fmla="*/ 248 h 909"/>
                  <a:gd name="T22" fmla="*/ 590 w 910"/>
                  <a:gd name="T23" fmla="*/ 279 h 909"/>
                  <a:gd name="T24" fmla="*/ 347 w 910"/>
                  <a:gd name="T25" fmla="*/ 273 h 909"/>
                  <a:gd name="T26" fmla="*/ 305 w 910"/>
                  <a:gd name="T27" fmla="*/ 242 h 909"/>
                  <a:gd name="T28" fmla="*/ 260 w 910"/>
                  <a:gd name="T29" fmla="*/ 288 h 909"/>
                  <a:gd name="T30" fmla="*/ 282 w 910"/>
                  <a:gd name="T31" fmla="*/ 327 h 909"/>
                  <a:gd name="T32" fmla="*/ 240 w 910"/>
                  <a:gd name="T33" fmla="*/ 499 h 909"/>
                  <a:gd name="T34" fmla="*/ 198 w 910"/>
                  <a:gd name="T35" fmla="*/ 544 h 909"/>
                  <a:gd name="T36" fmla="*/ 243 w 910"/>
                  <a:gd name="T37" fmla="*/ 589 h 909"/>
                  <a:gd name="T38" fmla="*/ 271 w 910"/>
                  <a:gd name="T39" fmla="*/ 581 h 909"/>
                  <a:gd name="T40" fmla="*/ 449 w 910"/>
                  <a:gd name="T41" fmla="*/ 705 h 909"/>
                  <a:gd name="T42" fmla="*/ 446 w 910"/>
                  <a:gd name="T43" fmla="*/ 719 h 909"/>
                  <a:gd name="T44" fmla="*/ 491 w 910"/>
                  <a:gd name="T45" fmla="*/ 764 h 909"/>
                  <a:gd name="T46" fmla="*/ 536 w 910"/>
                  <a:gd name="T47" fmla="*/ 719 h 909"/>
                  <a:gd name="T48" fmla="*/ 531 w 910"/>
                  <a:gd name="T49" fmla="*/ 700 h 909"/>
                  <a:gd name="T50" fmla="*/ 649 w 910"/>
                  <a:gd name="T51" fmla="*/ 584 h 909"/>
                  <a:gd name="T52" fmla="*/ 669 w 910"/>
                  <a:gd name="T53" fmla="*/ 589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10" h="909">
                    <a:moveTo>
                      <a:pt x="455" y="0"/>
                    </a:moveTo>
                    <a:cubicBezTo>
                      <a:pt x="706" y="0"/>
                      <a:pt x="909" y="203"/>
                      <a:pt x="909" y="454"/>
                    </a:cubicBezTo>
                    <a:cubicBezTo>
                      <a:pt x="909" y="705"/>
                      <a:pt x="707" y="908"/>
                      <a:pt x="455" y="908"/>
                    </a:cubicBezTo>
                    <a:cubicBezTo>
                      <a:pt x="204" y="908"/>
                      <a:pt x="0" y="705"/>
                      <a:pt x="0" y="454"/>
                    </a:cubicBezTo>
                    <a:cubicBezTo>
                      <a:pt x="0" y="203"/>
                      <a:pt x="203" y="0"/>
                      <a:pt x="455" y="0"/>
                    </a:cubicBezTo>
                    <a:close/>
                    <a:moveTo>
                      <a:pt x="669" y="589"/>
                    </a:moveTo>
                    <a:cubicBezTo>
                      <a:pt x="694" y="589"/>
                      <a:pt x="714" y="570"/>
                      <a:pt x="717" y="542"/>
                    </a:cubicBezTo>
                    <a:cubicBezTo>
                      <a:pt x="717" y="519"/>
                      <a:pt x="700" y="499"/>
                      <a:pt x="677" y="496"/>
                    </a:cubicBezTo>
                    <a:lnTo>
                      <a:pt x="652" y="333"/>
                    </a:lnTo>
                    <a:cubicBezTo>
                      <a:pt x="666" y="327"/>
                      <a:pt x="677" y="310"/>
                      <a:pt x="677" y="293"/>
                    </a:cubicBezTo>
                    <a:cubicBezTo>
                      <a:pt x="677" y="268"/>
                      <a:pt x="658" y="248"/>
                      <a:pt x="632" y="248"/>
                    </a:cubicBezTo>
                    <a:cubicBezTo>
                      <a:pt x="613" y="248"/>
                      <a:pt x="596" y="262"/>
                      <a:pt x="590" y="279"/>
                    </a:cubicBezTo>
                    <a:lnTo>
                      <a:pt x="347" y="273"/>
                    </a:lnTo>
                    <a:cubicBezTo>
                      <a:pt x="342" y="256"/>
                      <a:pt x="325" y="242"/>
                      <a:pt x="305" y="242"/>
                    </a:cubicBezTo>
                    <a:cubicBezTo>
                      <a:pt x="280" y="242"/>
                      <a:pt x="260" y="262"/>
                      <a:pt x="260" y="288"/>
                    </a:cubicBezTo>
                    <a:cubicBezTo>
                      <a:pt x="260" y="304"/>
                      <a:pt x="268" y="319"/>
                      <a:pt x="282" y="327"/>
                    </a:cubicBezTo>
                    <a:lnTo>
                      <a:pt x="240" y="499"/>
                    </a:lnTo>
                    <a:cubicBezTo>
                      <a:pt x="217" y="502"/>
                      <a:pt x="198" y="522"/>
                      <a:pt x="198" y="544"/>
                    </a:cubicBezTo>
                    <a:cubicBezTo>
                      <a:pt x="198" y="570"/>
                      <a:pt x="217" y="589"/>
                      <a:pt x="243" y="589"/>
                    </a:cubicBezTo>
                    <a:cubicBezTo>
                      <a:pt x="254" y="589"/>
                      <a:pt x="263" y="587"/>
                      <a:pt x="271" y="581"/>
                    </a:cubicBezTo>
                    <a:lnTo>
                      <a:pt x="449" y="705"/>
                    </a:lnTo>
                    <a:cubicBezTo>
                      <a:pt x="446" y="711"/>
                      <a:pt x="446" y="714"/>
                      <a:pt x="446" y="719"/>
                    </a:cubicBezTo>
                    <a:cubicBezTo>
                      <a:pt x="446" y="745"/>
                      <a:pt x="466" y="764"/>
                      <a:pt x="491" y="764"/>
                    </a:cubicBezTo>
                    <a:cubicBezTo>
                      <a:pt x="517" y="764"/>
                      <a:pt x="536" y="745"/>
                      <a:pt x="536" y="719"/>
                    </a:cubicBezTo>
                    <a:cubicBezTo>
                      <a:pt x="536" y="714"/>
                      <a:pt x="534" y="705"/>
                      <a:pt x="531" y="700"/>
                    </a:cubicBezTo>
                    <a:lnTo>
                      <a:pt x="649" y="584"/>
                    </a:lnTo>
                    <a:cubicBezTo>
                      <a:pt x="655" y="587"/>
                      <a:pt x="661" y="589"/>
                      <a:pt x="669" y="589"/>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sp>
        <p:nvSpPr>
          <p:cNvPr id="105" name="Rectangle 104"/>
          <p:cNvSpPr/>
          <p:nvPr/>
        </p:nvSpPr>
        <p:spPr>
          <a:xfrm>
            <a:off x="1226556" y="2968732"/>
            <a:ext cx="2583444" cy="1557428"/>
          </a:xfrm>
          <a:prstGeom prst="rect">
            <a:avLst/>
          </a:prstGeom>
          <a:noFill/>
          <a:ln w="19050">
            <a:solidFill>
              <a:schemeClr val="accent3"/>
            </a:solidFill>
            <a:prstDash val="sysDash"/>
          </a:ln>
          <a:effectLst/>
        </p:spPr>
        <p:style>
          <a:lnRef idx="1">
            <a:schemeClr val="accent1"/>
          </a:lnRef>
          <a:fillRef idx="3">
            <a:schemeClr val="accent1"/>
          </a:fillRef>
          <a:effectRef idx="2">
            <a:schemeClr val="accent1"/>
          </a:effectRef>
          <a:fontRef idx="minor">
            <a:schemeClr val="lt1"/>
          </a:fontRef>
        </p:style>
        <p:txBody>
          <a:bodyPr anchor="b"/>
          <a:lstStyle/>
          <a:p>
            <a:pPr fontAlgn="auto">
              <a:spcBef>
                <a:spcPts val="0"/>
              </a:spcBef>
              <a:spcAft>
                <a:spcPts val="0"/>
              </a:spcAft>
              <a:defRPr/>
            </a:pPr>
            <a:r>
              <a:rPr lang="en-US" sz="1000" dirty="0">
                <a:solidFill>
                  <a:schemeClr val="tx1"/>
                </a:solidFill>
                <a:latin typeface="Arial" panose="020B0604020202020204" pitchFamily="34" charset="0"/>
                <a:ea typeface="Calibri" charset="0"/>
                <a:cs typeface="Arial" panose="020B0604020202020204" pitchFamily="34" charset="0"/>
              </a:rPr>
              <a:t>SUBNET A, 10.0.1.0/24</a:t>
            </a:r>
          </a:p>
        </p:txBody>
      </p:sp>
      <p:pic>
        <p:nvPicPr>
          <p:cNvPr id="107" name="Picture 106"/>
          <p:cNvPicPr>
            <a:picLocks noChangeAspect="1"/>
          </p:cNvPicPr>
          <p:nvPr/>
        </p:nvPicPr>
        <p:blipFill>
          <a:blip r:embed="rId3"/>
          <a:stretch>
            <a:fillRect/>
          </a:stretch>
        </p:blipFill>
        <p:spPr>
          <a:xfrm>
            <a:off x="1582988" y="3705385"/>
            <a:ext cx="463597" cy="469392"/>
          </a:xfrm>
          <a:prstGeom prst="rect">
            <a:avLst/>
          </a:prstGeom>
        </p:spPr>
      </p:pic>
      <p:sp>
        <p:nvSpPr>
          <p:cNvPr id="109" name="Rectangle 108"/>
          <p:cNvSpPr/>
          <p:nvPr/>
        </p:nvSpPr>
        <p:spPr bwMode="auto">
          <a:xfrm>
            <a:off x="1070530" y="4768277"/>
            <a:ext cx="2125944" cy="253901"/>
          </a:xfrm>
          <a:prstGeom prst="rect">
            <a:avLst/>
          </a:prstGeom>
          <a:solidFill>
            <a:schemeClr val="bg1"/>
          </a:solidFill>
          <a:ln w="28575"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defTabSz="228600" eaLnBrk="1" hangingPunct="1">
              <a:spcBef>
                <a:spcPct val="20000"/>
              </a:spcBef>
              <a:buClr>
                <a:srgbClr val="FF0000"/>
              </a:buClr>
            </a:pPr>
            <a:r>
              <a:rPr lang="en-US" sz="1200" dirty="0">
                <a:latin typeface="Arial" pitchFamily="34" charset="0"/>
              </a:rPr>
              <a:t>VCN, 10.0.0.0/16</a:t>
            </a:r>
          </a:p>
        </p:txBody>
      </p:sp>
      <p:pic>
        <p:nvPicPr>
          <p:cNvPr id="93" name="Picture 92"/>
          <p:cNvPicPr>
            <a:picLocks noChangeAspect="1"/>
          </p:cNvPicPr>
          <p:nvPr/>
        </p:nvPicPr>
        <p:blipFill>
          <a:blip r:embed="rId4">
            <a:duotone>
              <a:schemeClr val="accent4">
                <a:shade val="45000"/>
                <a:satMod val="135000"/>
              </a:schemeClr>
              <a:prstClr val="white"/>
            </a:duotone>
          </a:blip>
          <a:stretch>
            <a:fillRect/>
          </a:stretch>
        </p:blipFill>
        <p:spPr>
          <a:xfrm>
            <a:off x="1967706" y="3521164"/>
            <a:ext cx="331622" cy="376529"/>
          </a:xfrm>
          <a:prstGeom prst="rect">
            <a:avLst/>
          </a:prstGeom>
        </p:spPr>
      </p:pic>
      <p:grpSp>
        <p:nvGrpSpPr>
          <p:cNvPr id="110" name="Group 109"/>
          <p:cNvGrpSpPr/>
          <p:nvPr/>
        </p:nvGrpSpPr>
        <p:grpSpPr>
          <a:xfrm>
            <a:off x="2130678" y="3223553"/>
            <a:ext cx="277737" cy="368344"/>
            <a:chOff x="3302000" y="4402138"/>
            <a:chExt cx="223838" cy="296862"/>
          </a:xfrm>
          <a:solidFill>
            <a:schemeClr val="bg1">
              <a:lumMod val="50000"/>
            </a:schemeClr>
          </a:solidFill>
        </p:grpSpPr>
        <p:sp>
          <p:nvSpPr>
            <p:cNvPr id="111" name="Freeform 53"/>
            <p:cNvSpPr>
              <a:spLocks noChangeArrowheads="1"/>
            </p:cNvSpPr>
            <p:nvPr/>
          </p:nvSpPr>
          <p:spPr bwMode="auto">
            <a:xfrm>
              <a:off x="3302000" y="4402138"/>
              <a:ext cx="223838" cy="296862"/>
            </a:xfrm>
            <a:custGeom>
              <a:avLst/>
              <a:gdLst>
                <a:gd name="T0" fmla="*/ 310 w 622"/>
                <a:gd name="T1" fmla="*/ 0 h 825"/>
                <a:gd name="T2" fmla="*/ 0 w 622"/>
                <a:gd name="T3" fmla="*/ 132 h 825"/>
                <a:gd name="T4" fmla="*/ 0 w 622"/>
                <a:gd name="T5" fmla="*/ 426 h 825"/>
                <a:gd name="T6" fmla="*/ 0 w 622"/>
                <a:gd name="T7" fmla="*/ 426 h 825"/>
                <a:gd name="T8" fmla="*/ 310 w 622"/>
                <a:gd name="T9" fmla="*/ 824 h 825"/>
                <a:gd name="T10" fmla="*/ 621 w 622"/>
                <a:gd name="T11" fmla="*/ 426 h 825"/>
                <a:gd name="T12" fmla="*/ 621 w 622"/>
                <a:gd name="T13" fmla="*/ 426 h 825"/>
                <a:gd name="T14" fmla="*/ 621 w 622"/>
                <a:gd name="T15" fmla="*/ 132 h 825"/>
                <a:gd name="T16" fmla="*/ 310 w 622"/>
                <a:gd name="T17" fmla="*/ 0 h 825"/>
                <a:gd name="T18" fmla="*/ 364 w 622"/>
                <a:gd name="T19" fmla="*/ 539 h 825"/>
                <a:gd name="T20" fmla="*/ 141 w 622"/>
                <a:gd name="T21" fmla="*/ 539 h 825"/>
                <a:gd name="T22" fmla="*/ 141 w 622"/>
                <a:gd name="T23" fmla="*/ 508 h 825"/>
                <a:gd name="T24" fmla="*/ 364 w 622"/>
                <a:gd name="T25" fmla="*/ 508 h 825"/>
                <a:gd name="T26" fmla="*/ 364 w 622"/>
                <a:gd name="T27" fmla="*/ 539 h 825"/>
                <a:gd name="T28" fmla="*/ 364 w 622"/>
                <a:gd name="T29" fmla="*/ 417 h 825"/>
                <a:gd name="T30" fmla="*/ 141 w 622"/>
                <a:gd name="T31" fmla="*/ 417 h 825"/>
                <a:gd name="T32" fmla="*/ 141 w 622"/>
                <a:gd name="T33" fmla="*/ 386 h 825"/>
                <a:gd name="T34" fmla="*/ 364 w 622"/>
                <a:gd name="T35" fmla="*/ 386 h 825"/>
                <a:gd name="T36" fmla="*/ 364 w 622"/>
                <a:gd name="T37" fmla="*/ 417 h 825"/>
                <a:gd name="T38" fmla="*/ 364 w 622"/>
                <a:gd name="T39" fmla="*/ 290 h 825"/>
                <a:gd name="T40" fmla="*/ 141 w 622"/>
                <a:gd name="T41" fmla="*/ 290 h 825"/>
                <a:gd name="T42" fmla="*/ 141 w 622"/>
                <a:gd name="T43" fmla="*/ 259 h 825"/>
                <a:gd name="T44" fmla="*/ 364 w 622"/>
                <a:gd name="T45" fmla="*/ 259 h 825"/>
                <a:gd name="T46" fmla="*/ 364 w 622"/>
                <a:gd name="T47" fmla="*/ 290 h 825"/>
                <a:gd name="T48" fmla="*/ 497 w 622"/>
                <a:gd name="T49" fmla="*/ 496 h 825"/>
                <a:gd name="T50" fmla="*/ 443 w 622"/>
                <a:gd name="T51" fmla="*/ 550 h 825"/>
                <a:gd name="T52" fmla="*/ 409 w 622"/>
                <a:gd name="T53" fmla="*/ 516 h 825"/>
                <a:gd name="T54" fmla="*/ 409 w 622"/>
                <a:gd name="T55" fmla="*/ 502 h 825"/>
                <a:gd name="T56" fmla="*/ 423 w 622"/>
                <a:gd name="T57" fmla="*/ 502 h 825"/>
                <a:gd name="T58" fmla="*/ 443 w 622"/>
                <a:gd name="T59" fmla="*/ 522 h 825"/>
                <a:gd name="T60" fmla="*/ 483 w 622"/>
                <a:gd name="T61" fmla="*/ 482 h 825"/>
                <a:gd name="T62" fmla="*/ 497 w 622"/>
                <a:gd name="T63" fmla="*/ 482 h 825"/>
                <a:gd name="T64" fmla="*/ 497 w 622"/>
                <a:gd name="T65" fmla="*/ 496 h 825"/>
                <a:gd name="T66" fmla="*/ 421 w 622"/>
                <a:gd name="T67" fmla="*/ 375 h 825"/>
                <a:gd name="T68" fmla="*/ 421 w 622"/>
                <a:gd name="T69" fmla="*/ 361 h 825"/>
                <a:gd name="T70" fmla="*/ 435 w 622"/>
                <a:gd name="T71" fmla="*/ 361 h 825"/>
                <a:gd name="T72" fmla="*/ 454 w 622"/>
                <a:gd name="T73" fmla="*/ 381 h 825"/>
                <a:gd name="T74" fmla="*/ 474 w 622"/>
                <a:gd name="T75" fmla="*/ 361 h 825"/>
                <a:gd name="T76" fmla="*/ 488 w 622"/>
                <a:gd name="T77" fmla="*/ 361 h 825"/>
                <a:gd name="T78" fmla="*/ 488 w 622"/>
                <a:gd name="T79" fmla="*/ 375 h 825"/>
                <a:gd name="T80" fmla="*/ 468 w 622"/>
                <a:gd name="T81" fmla="*/ 395 h 825"/>
                <a:gd name="T82" fmla="*/ 488 w 622"/>
                <a:gd name="T83" fmla="*/ 415 h 825"/>
                <a:gd name="T84" fmla="*/ 488 w 622"/>
                <a:gd name="T85" fmla="*/ 429 h 825"/>
                <a:gd name="T86" fmla="*/ 480 w 622"/>
                <a:gd name="T87" fmla="*/ 431 h 825"/>
                <a:gd name="T88" fmla="*/ 471 w 622"/>
                <a:gd name="T89" fmla="*/ 429 h 825"/>
                <a:gd name="T90" fmla="*/ 452 w 622"/>
                <a:gd name="T91" fmla="*/ 409 h 825"/>
                <a:gd name="T92" fmla="*/ 432 w 622"/>
                <a:gd name="T93" fmla="*/ 429 h 825"/>
                <a:gd name="T94" fmla="*/ 423 w 622"/>
                <a:gd name="T95" fmla="*/ 431 h 825"/>
                <a:gd name="T96" fmla="*/ 415 w 622"/>
                <a:gd name="T97" fmla="*/ 429 h 825"/>
                <a:gd name="T98" fmla="*/ 415 w 622"/>
                <a:gd name="T99" fmla="*/ 415 h 825"/>
                <a:gd name="T100" fmla="*/ 435 w 622"/>
                <a:gd name="T101" fmla="*/ 395 h 825"/>
                <a:gd name="T102" fmla="*/ 421 w 622"/>
                <a:gd name="T103" fmla="*/ 375 h 825"/>
                <a:gd name="T104" fmla="*/ 500 w 622"/>
                <a:gd name="T105" fmla="*/ 256 h 825"/>
                <a:gd name="T106" fmla="*/ 446 w 622"/>
                <a:gd name="T107" fmla="*/ 310 h 825"/>
                <a:gd name="T108" fmla="*/ 412 w 622"/>
                <a:gd name="T109" fmla="*/ 276 h 825"/>
                <a:gd name="T110" fmla="*/ 412 w 622"/>
                <a:gd name="T111" fmla="*/ 262 h 825"/>
                <a:gd name="T112" fmla="*/ 426 w 622"/>
                <a:gd name="T113" fmla="*/ 262 h 825"/>
                <a:gd name="T114" fmla="*/ 446 w 622"/>
                <a:gd name="T115" fmla="*/ 282 h 825"/>
                <a:gd name="T116" fmla="*/ 485 w 622"/>
                <a:gd name="T117" fmla="*/ 242 h 825"/>
                <a:gd name="T118" fmla="*/ 500 w 622"/>
                <a:gd name="T119" fmla="*/ 242 h 825"/>
                <a:gd name="T120" fmla="*/ 500 w 622"/>
                <a:gd name="T121" fmla="*/ 25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22" h="825">
                  <a:moveTo>
                    <a:pt x="310" y="0"/>
                  </a:moveTo>
                  <a:lnTo>
                    <a:pt x="0" y="132"/>
                  </a:lnTo>
                  <a:lnTo>
                    <a:pt x="0" y="426"/>
                  </a:lnTo>
                  <a:lnTo>
                    <a:pt x="0" y="426"/>
                  </a:lnTo>
                  <a:cubicBezTo>
                    <a:pt x="8" y="589"/>
                    <a:pt x="130" y="733"/>
                    <a:pt x="310" y="824"/>
                  </a:cubicBezTo>
                  <a:cubicBezTo>
                    <a:pt x="491" y="733"/>
                    <a:pt x="610" y="589"/>
                    <a:pt x="621" y="426"/>
                  </a:cubicBezTo>
                  <a:lnTo>
                    <a:pt x="621" y="426"/>
                  </a:lnTo>
                  <a:lnTo>
                    <a:pt x="621" y="132"/>
                  </a:lnTo>
                  <a:lnTo>
                    <a:pt x="310" y="0"/>
                  </a:lnTo>
                  <a:close/>
                  <a:moveTo>
                    <a:pt x="364" y="539"/>
                  </a:moveTo>
                  <a:lnTo>
                    <a:pt x="141" y="539"/>
                  </a:lnTo>
                  <a:lnTo>
                    <a:pt x="141" y="508"/>
                  </a:lnTo>
                  <a:lnTo>
                    <a:pt x="364" y="508"/>
                  </a:lnTo>
                  <a:lnTo>
                    <a:pt x="364" y="539"/>
                  </a:lnTo>
                  <a:close/>
                  <a:moveTo>
                    <a:pt x="364" y="417"/>
                  </a:moveTo>
                  <a:lnTo>
                    <a:pt x="141" y="417"/>
                  </a:lnTo>
                  <a:lnTo>
                    <a:pt x="141" y="386"/>
                  </a:lnTo>
                  <a:lnTo>
                    <a:pt x="364" y="386"/>
                  </a:lnTo>
                  <a:lnTo>
                    <a:pt x="364" y="417"/>
                  </a:lnTo>
                  <a:close/>
                  <a:moveTo>
                    <a:pt x="364" y="290"/>
                  </a:moveTo>
                  <a:lnTo>
                    <a:pt x="141" y="290"/>
                  </a:lnTo>
                  <a:lnTo>
                    <a:pt x="141" y="259"/>
                  </a:lnTo>
                  <a:lnTo>
                    <a:pt x="364" y="259"/>
                  </a:lnTo>
                  <a:lnTo>
                    <a:pt x="364" y="290"/>
                  </a:lnTo>
                  <a:close/>
                  <a:moveTo>
                    <a:pt x="497" y="496"/>
                  </a:moveTo>
                  <a:lnTo>
                    <a:pt x="443" y="550"/>
                  </a:lnTo>
                  <a:lnTo>
                    <a:pt x="409" y="516"/>
                  </a:lnTo>
                  <a:cubicBezTo>
                    <a:pt x="406" y="513"/>
                    <a:pt x="406" y="505"/>
                    <a:pt x="409" y="502"/>
                  </a:cubicBezTo>
                  <a:cubicBezTo>
                    <a:pt x="412" y="499"/>
                    <a:pt x="421" y="499"/>
                    <a:pt x="423" y="502"/>
                  </a:cubicBezTo>
                  <a:lnTo>
                    <a:pt x="443" y="522"/>
                  </a:lnTo>
                  <a:lnTo>
                    <a:pt x="483" y="482"/>
                  </a:lnTo>
                  <a:cubicBezTo>
                    <a:pt x="485" y="479"/>
                    <a:pt x="494" y="479"/>
                    <a:pt x="497" y="482"/>
                  </a:cubicBezTo>
                  <a:cubicBezTo>
                    <a:pt x="502" y="485"/>
                    <a:pt x="502" y="494"/>
                    <a:pt x="497" y="496"/>
                  </a:cubicBezTo>
                  <a:close/>
                  <a:moveTo>
                    <a:pt x="421" y="375"/>
                  </a:moveTo>
                  <a:cubicBezTo>
                    <a:pt x="418" y="372"/>
                    <a:pt x="418" y="364"/>
                    <a:pt x="421" y="361"/>
                  </a:cubicBezTo>
                  <a:cubicBezTo>
                    <a:pt x="423" y="358"/>
                    <a:pt x="432" y="358"/>
                    <a:pt x="435" y="361"/>
                  </a:cubicBezTo>
                  <a:lnTo>
                    <a:pt x="454" y="381"/>
                  </a:lnTo>
                  <a:lnTo>
                    <a:pt x="474" y="361"/>
                  </a:lnTo>
                  <a:cubicBezTo>
                    <a:pt x="477" y="358"/>
                    <a:pt x="485" y="358"/>
                    <a:pt x="488" y="361"/>
                  </a:cubicBezTo>
                  <a:cubicBezTo>
                    <a:pt x="491" y="364"/>
                    <a:pt x="491" y="372"/>
                    <a:pt x="488" y="375"/>
                  </a:cubicBezTo>
                  <a:lnTo>
                    <a:pt x="468" y="395"/>
                  </a:lnTo>
                  <a:lnTo>
                    <a:pt x="488" y="415"/>
                  </a:lnTo>
                  <a:cubicBezTo>
                    <a:pt x="491" y="417"/>
                    <a:pt x="491" y="427"/>
                    <a:pt x="488" y="429"/>
                  </a:cubicBezTo>
                  <a:cubicBezTo>
                    <a:pt x="485" y="432"/>
                    <a:pt x="483" y="431"/>
                    <a:pt x="480" y="431"/>
                  </a:cubicBezTo>
                  <a:cubicBezTo>
                    <a:pt x="477" y="431"/>
                    <a:pt x="474" y="431"/>
                    <a:pt x="471" y="429"/>
                  </a:cubicBezTo>
                  <a:lnTo>
                    <a:pt x="452" y="409"/>
                  </a:lnTo>
                  <a:lnTo>
                    <a:pt x="432" y="429"/>
                  </a:lnTo>
                  <a:cubicBezTo>
                    <a:pt x="429" y="431"/>
                    <a:pt x="426" y="431"/>
                    <a:pt x="423" y="431"/>
                  </a:cubicBezTo>
                  <a:cubicBezTo>
                    <a:pt x="421" y="431"/>
                    <a:pt x="418" y="431"/>
                    <a:pt x="415" y="429"/>
                  </a:cubicBezTo>
                  <a:cubicBezTo>
                    <a:pt x="412" y="426"/>
                    <a:pt x="412" y="417"/>
                    <a:pt x="415" y="415"/>
                  </a:cubicBezTo>
                  <a:lnTo>
                    <a:pt x="435" y="395"/>
                  </a:lnTo>
                  <a:lnTo>
                    <a:pt x="421" y="375"/>
                  </a:lnTo>
                  <a:close/>
                  <a:moveTo>
                    <a:pt x="500" y="256"/>
                  </a:moveTo>
                  <a:lnTo>
                    <a:pt x="446" y="310"/>
                  </a:lnTo>
                  <a:lnTo>
                    <a:pt x="412" y="276"/>
                  </a:lnTo>
                  <a:cubicBezTo>
                    <a:pt x="409" y="273"/>
                    <a:pt x="409" y="265"/>
                    <a:pt x="412" y="262"/>
                  </a:cubicBezTo>
                  <a:cubicBezTo>
                    <a:pt x="415" y="259"/>
                    <a:pt x="423" y="259"/>
                    <a:pt x="426" y="262"/>
                  </a:cubicBezTo>
                  <a:lnTo>
                    <a:pt x="446" y="282"/>
                  </a:lnTo>
                  <a:lnTo>
                    <a:pt x="485" y="242"/>
                  </a:lnTo>
                  <a:cubicBezTo>
                    <a:pt x="488" y="240"/>
                    <a:pt x="497" y="240"/>
                    <a:pt x="500" y="242"/>
                  </a:cubicBezTo>
                  <a:cubicBezTo>
                    <a:pt x="502" y="248"/>
                    <a:pt x="502" y="254"/>
                    <a:pt x="500" y="256"/>
                  </a:cubicBezTo>
                  <a:close/>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2" name="Freeform 191"/>
            <p:cNvSpPr>
              <a:spLocks noChangeArrowheads="1"/>
            </p:cNvSpPr>
            <p:nvPr/>
          </p:nvSpPr>
          <p:spPr bwMode="auto">
            <a:xfrm>
              <a:off x="3302000" y="4402138"/>
              <a:ext cx="223838" cy="296862"/>
            </a:xfrm>
            <a:custGeom>
              <a:avLst/>
              <a:gdLst>
                <a:gd name="T0" fmla="*/ 310 w 622"/>
                <a:gd name="T1" fmla="*/ 0 h 825"/>
                <a:gd name="T2" fmla="*/ 0 w 622"/>
                <a:gd name="T3" fmla="*/ 132 h 825"/>
                <a:gd name="T4" fmla="*/ 0 w 622"/>
                <a:gd name="T5" fmla="*/ 426 h 825"/>
                <a:gd name="T6" fmla="*/ 0 w 622"/>
                <a:gd name="T7" fmla="*/ 426 h 825"/>
                <a:gd name="T8" fmla="*/ 310 w 622"/>
                <a:gd name="T9" fmla="*/ 824 h 825"/>
                <a:gd name="T10" fmla="*/ 621 w 622"/>
                <a:gd name="T11" fmla="*/ 426 h 825"/>
                <a:gd name="T12" fmla="*/ 621 w 622"/>
                <a:gd name="T13" fmla="*/ 426 h 825"/>
                <a:gd name="T14" fmla="*/ 621 w 622"/>
                <a:gd name="T15" fmla="*/ 132 h 825"/>
                <a:gd name="T16" fmla="*/ 310 w 622"/>
                <a:gd name="T17" fmla="*/ 0 h 825"/>
                <a:gd name="T18" fmla="*/ 364 w 622"/>
                <a:gd name="T19" fmla="*/ 539 h 825"/>
                <a:gd name="T20" fmla="*/ 141 w 622"/>
                <a:gd name="T21" fmla="*/ 539 h 825"/>
                <a:gd name="T22" fmla="*/ 141 w 622"/>
                <a:gd name="T23" fmla="*/ 508 h 825"/>
                <a:gd name="T24" fmla="*/ 364 w 622"/>
                <a:gd name="T25" fmla="*/ 508 h 825"/>
                <a:gd name="T26" fmla="*/ 364 w 622"/>
                <a:gd name="T27" fmla="*/ 539 h 825"/>
                <a:gd name="T28" fmla="*/ 364 w 622"/>
                <a:gd name="T29" fmla="*/ 417 h 825"/>
                <a:gd name="T30" fmla="*/ 141 w 622"/>
                <a:gd name="T31" fmla="*/ 417 h 825"/>
                <a:gd name="T32" fmla="*/ 141 w 622"/>
                <a:gd name="T33" fmla="*/ 386 h 825"/>
                <a:gd name="T34" fmla="*/ 364 w 622"/>
                <a:gd name="T35" fmla="*/ 386 h 825"/>
                <a:gd name="T36" fmla="*/ 364 w 622"/>
                <a:gd name="T37" fmla="*/ 417 h 825"/>
                <a:gd name="T38" fmla="*/ 364 w 622"/>
                <a:gd name="T39" fmla="*/ 290 h 825"/>
                <a:gd name="T40" fmla="*/ 141 w 622"/>
                <a:gd name="T41" fmla="*/ 290 h 825"/>
                <a:gd name="T42" fmla="*/ 141 w 622"/>
                <a:gd name="T43" fmla="*/ 259 h 825"/>
                <a:gd name="T44" fmla="*/ 364 w 622"/>
                <a:gd name="T45" fmla="*/ 259 h 825"/>
                <a:gd name="T46" fmla="*/ 364 w 622"/>
                <a:gd name="T47" fmla="*/ 290 h 825"/>
                <a:gd name="T48" fmla="*/ 497 w 622"/>
                <a:gd name="T49" fmla="*/ 496 h 825"/>
                <a:gd name="T50" fmla="*/ 443 w 622"/>
                <a:gd name="T51" fmla="*/ 550 h 825"/>
                <a:gd name="T52" fmla="*/ 409 w 622"/>
                <a:gd name="T53" fmla="*/ 516 h 825"/>
                <a:gd name="T54" fmla="*/ 409 w 622"/>
                <a:gd name="T55" fmla="*/ 502 h 825"/>
                <a:gd name="T56" fmla="*/ 423 w 622"/>
                <a:gd name="T57" fmla="*/ 502 h 825"/>
                <a:gd name="T58" fmla="*/ 443 w 622"/>
                <a:gd name="T59" fmla="*/ 522 h 825"/>
                <a:gd name="T60" fmla="*/ 483 w 622"/>
                <a:gd name="T61" fmla="*/ 482 h 825"/>
                <a:gd name="T62" fmla="*/ 497 w 622"/>
                <a:gd name="T63" fmla="*/ 482 h 825"/>
                <a:gd name="T64" fmla="*/ 497 w 622"/>
                <a:gd name="T65" fmla="*/ 496 h 825"/>
                <a:gd name="T66" fmla="*/ 421 w 622"/>
                <a:gd name="T67" fmla="*/ 375 h 825"/>
                <a:gd name="T68" fmla="*/ 421 w 622"/>
                <a:gd name="T69" fmla="*/ 361 h 825"/>
                <a:gd name="T70" fmla="*/ 435 w 622"/>
                <a:gd name="T71" fmla="*/ 361 h 825"/>
                <a:gd name="T72" fmla="*/ 454 w 622"/>
                <a:gd name="T73" fmla="*/ 381 h 825"/>
                <a:gd name="T74" fmla="*/ 474 w 622"/>
                <a:gd name="T75" fmla="*/ 361 h 825"/>
                <a:gd name="T76" fmla="*/ 488 w 622"/>
                <a:gd name="T77" fmla="*/ 361 h 825"/>
                <a:gd name="T78" fmla="*/ 488 w 622"/>
                <a:gd name="T79" fmla="*/ 375 h 825"/>
                <a:gd name="T80" fmla="*/ 468 w 622"/>
                <a:gd name="T81" fmla="*/ 395 h 825"/>
                <a:gd name="T82" fmla="*/ 488 w 622"/>
                <a:gd name="T83" fmla="*/ 415 h 825"/>
                <a:gd name="T84" fmla="*/ 488 w 622"/>
                <a:gd name="T85" fmla="*/ 429 h 825"/>
                <a:gd name="T86" fmla="*/ 480 w 622"/>
                <a:gd name="T87" fmla="*/ 431 h 825"/>
                <a:gd name="T88" fmla="*/ 471 w 622"/>
                <a:gd name="T89" fmla="*/ 429 h 825"/>
                <a:gd name="T90" fmla="*/ 452 w 622"/>
                <a:gd name="T91" fmla="*/ 409 h 825"/>
                <a:gd name="T92" fmla="*/ 432 w 622"/>
                <a:gd name="T93" fmla="*/ 429 h 825"/>
                <a:gd name="T94" fmla="*/ 423 w 622"/>
                <a:gd name="T95" fmla="*/ 431 h 825"/>
                <a:gd name="T96" fmla="*/ 415 w 622"/>
                <a:gd name="T97" fmla="*/ 429 h 825"/>
                <a:gd name="T98" fmla="*/ 415 w 622"/>
                <a:gd name="T99" fmla="*/ 415 h 825"/>
                <a:gd name="T100" fmla="*/ 435 w 622"/>
                <a:gd name="T101" fmla="*/ 395 h 825"/>
                <a:gd name="T102" fmla="*/ 421 w 622"/>
                <a:gd name="T103" fmla="*/ 375 h 825"/>
                <a:gd name="T104" fmla="*/ 500 w 622"/>
                <a:gd name="T105" fmla="*/ 256 h 825"/>
                <a:gd name="T106" fmla="*/ 446 w 622"/>
                <a:gd name="T107" fmla="*/ 310 h 825"/>
                <a:gd name="T108" fmla="*/ 412 w 622"/>
                <a:gd name="T109" fmla="*/ 276 h 825"/>
                <a:gd name="T110" fmla="*/ 412 w 622"/>
                <a:gd name="T111" fmla="*/ 262 h 825"/>
                <a:gd name="T112" fmla="*/ 426 w 622"/>
                <a:gd name="T113" fmla="*/ 262 h 825"/>
                <a:gd name="T114" fmla="*/ 446 w 622"/>
                <a:gd name="T115" fmla="*/ 282 h 825"/>
                <a:gd name="T116" fmla="*/ 485 w 622"/>
                <a:gd name="T117" fmla="*/ 242 h 825"/>
                <a:gd name="T118" fmla="*/ 500 w 622"/>
                <a:gd name="T119" fmla="*/ 242 h 825"/>
                <a:gd name="T120" fmla="*/ 500 w 622"/>
                <a:gd name="T121" fmla="*/ 25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22" h="825">
                  <a:moveTo>
                    <a:pt x="310" y="0"/>
                  </a:moveTo>
                  <a:lnTo>
                    <a:pt x="0" y="132"/>
                  </a:lnTo>
                  <a:lnTo>
                    <a:pt x="0" y="426"/>
                  </a:lnTo>
                  <a:lnTo>
                    <a:pt x="0" y="426"/>
                  </a:lnTo>
                  <a:cubicBezTo>
                    <a:pt x="8" y="589"/>
                    <a:pt x="130" y="733"/>
                    <a:pt x="310" y="824"/>
                  </a:cubicBezTo>
                  <a:cubicBezTo>
                    <a:pt x="491" y="733"/>
                    <a:pt x="610" y="589"/>
                    <a:pt x="621" y="426"/>
                  </a:cubicBezTo>
                  <a:lnTo>
                    <a:pt x="621" y="426"/>
                  </a:lnTo>
                  <a:lnTo>
                    <a:pt x="621" y="132"/>
                  </a:lnTo>
                  <a:lnTo>
                    <a:pt x="310" y="0"/>
                  </a:lnTo>
                  <a:close/>
                  <a:moveTo>
                    <a:pt x="364" y="539"/>
                  </a:moveTo>
                  <a:lnTo>
                    <a:pt x="141" y="539"/>
                  </a:lnTo>
                  <a:lnTo>
                    <a:pt x="141" y="508"/>
                  </a:lnTo>
                  <a:lnTo>
                    <a:pt x="364" y="508"/>
                  </a:lnTo>
                  <a:lnTo>
                    <a:pt x="364" y="539"/>
                  </a:lnTo>
                  <a:close/>
                  <a:moveTo>
                    <a:pt x="364" y="417"/>
                  </a:moveTo>
                  <a:lnTo>
                    <a:pt x="141" y="417"/>
                  </a:lnTo>
                  <a:lnTo>
                    <a:pt x="141" y="386"/>
                  </a:lnTo>
                  <a:lnTo>
                    <a:pt x="364" y="386"/>
                  </a:lnTo>
                  <a:lnTo>
                    <a:pt x="364" y="417"/>
                  </a:lnTo>
                  <a:close/>
                  <a:moveTo>
                    <a:pt x="364" y="290"/>
                  </a:moveTo>
                  <a:lnTo>
                    <a:pt x="141" y="290"/>
                  </a:lnTo>
                  <a:lnTo>
                    <a:pt x="141" y="259"/>
                  </a:lnTo>
                  <a:lnTo>
                    <a:pt x="364" y="259"/>
                  </a:lnTo>
                  <a:lnTo>
                    <a:pt x="364" y="290"/>
                  </a:lnTo>
                  <a:close/>
                  <a:moveTo>
                    <a:pt x="497" y="496"/>
                  </a:moveTo>
                  <a:lnTo>
                    <a:pt x="443" y="550"/>
                  </a:lnTo>
                  <a:lnTo>
                    <a:pt x="409" y="516"/>
                  </a:lnTo>
                  <a:cubicBezTo>
                    <a:pt x="406" y="513"/>
                    <a:pt x="406" y="505"/>
                    <a:pt x="409" y="502"/>
                  </a:cubicBezTo>
                  <a:cubicBezTo>
                    <a:pt x="412" y="499"/>
                    <a:pt x="421" y="499"/>
                    <a:pt x="423" y="502"/>
                  </a:cubicBezTo>
                  <a:lnTo>
                    <a:pt x="443" y="522"/>
                  </a:lnTo>
                  <a:lnTo>
                    <a:pt x="483" y="482"/>
                  </a:lnTo>
                  <a:cubicBezTo>
                    <a:pt x="485" y="479"/>
                    <a:pt x="494" y="479"/>
                    <a:pt x="497" y="482"/>
                  </a:cubicBezTo>
                  <a:cubicBezTo>
                    <a:pt x="502" y="485"/>
                    <a:pt x="502" y="494"/>
                    <a:pt x="497" y="496"/>
                  </a:cubicBezTo>
                  <a:close/>
                  <a:moveTo>
                    <a:pt x="421" y="375"/>
                  </a:moveTo>
                  <a:cubicBezTo>
                    <a:pt x="418" y="372"/>
                    <a:pt x="418" y="364"/>
                    <a:pt x="421" y="361"/>
                  </a:cubicBezTo>
                  <a:cubicBezTo>
                    <a:pt x="423" y="358"/>
                    <a:pt x="432" y="358"/>
                    <a:pt x="435" y="361"/>
                  </a:cubicBezTo>
                  <a:lnTo>
                    <a:pt x="454" y="381"/>
                  </a:lnTo>
                  <a:lnTo>
                    <a:pt x="474" y="361"/>
                  </a:lnTo>
                  <a:cubicBezTo>
                    <a:pt x="477" y="358"/>
                    <a:pt x="485" y="358"/>
                    <a:pt x="488" y="361"/>
                  </a:cubicBezTo>
                  <a:cubicBezTo>
                    <a:pt x="491" y="364"/>
                    <a:pt x="491" y="372"/>
                    <a:pt x="488" y="375"/>
                  </a:cubicBezTo>
                  <a:lnTo>
                    <a:pt x="468" y="395"/>
                  </a:lnTo>
                  <a:lnTo>
                    <a:pt x="488" y="415"/>
                  </a:lnTo>
                  <a:cubicBezTo>
                    <a:pt x="491" y="417"/>
                    <a:pt x="491" y="427"/>
                    <a:pt x="488" y="429"/>
                  </a:cubicBezTo>
                  <a:cubicBezTo>
                    <a:pt x="485" y="432"/>
                    <a:pt x="483" y="431"/>
                    <a:pt x="480" y="431"/>
                  </a:cubicBezTo>
                  <a:cubicBezTo>
                    <a:pt x="477" y="431"/>
                    <a:pt x="474" y="431"/>
                    <a:pt x="471" y="429"/>
                  </a:cubicBezTo>
                  <a:lnTo>
                    <a:pt x="452" y="409"/>
                  </a:lnTo>
                  <a:lnTo>
                    <a:pt x="432" y="429"/>
                  </a:lnTo>
                  <a:cubicBezTo>
                    <a:pt x="429" y="431"/>
                    <a:pt x="426" y="431"/>
                    <a:pt x="423" y="431"/>
                  </a:cubicBezTo>
                  <a:cubicBezTo>
                    <a:pt x="421" y="431"/>
                    <a:pt x="418" y="431"/>
                    <a:pt x="415" y="429"/>
                  </a:cubicBezTo>
                  <a:cubicBezTo>
                    <a:pt x="412" y="426"/>
                    <a:pt x="412" y="417"/>
                    <a:pt x="415" y="415"/>
                  </a:cubicBezTo>
                  <a:lnTo>
                    <a:pt x="435" y="395"/>
                  </a:lnTo>
                  <a:lnTo>
                    <a:pt x="421" y="375"/>
                  </a:lnTo>
                  <a:close/>
                  <a:moveTo>
                    <a:pt x="500" y="256"/>
                  </a:moveTo>
                  <a:lnTo>
                    <a:pt x="446" y="310"/>
                  </a:lnTo>
                  <a:lnTo>
                    <a:pt x="412" y="276"/>
                  </a:lnTo>
                  <a:cubicBezTo>
                    <a:pt x="409" y="273"/>
                    <a:pt x="409" y="265"/>
                    <a:pt x="412" y="262"/>
                  </a:cubicBezTo>
                  <a:cubicBezTo>
                    <a:pt x="415" y="259"/>
                    <a:pt x="423" y="259"/>
                    <a:pt x="426" y="262"/>
                  </a:cubicBezTo>
                  <a:lnTo>
                    <a:pt x="446" y="282"/>
                  </a:lnTo>
                  <a:lnTo>
                    <a:pt x="485" y="242"/>
                  </a:lnTo>
                  <a:cubicBezTo>
                    <a:pt x="488" y="240"/>
                    <a:pt x="497" y="240"/>
                    <a:pt x="500" y="242"/>
                  </a:cubicBezTo>
                  <a:cubicBezTo>
                    <a:pt x="502" y="248"/>
                    <a:pt x="502" y="254"/>
                    <a:pt x="500" y="256"/>
                  </a:cubicBezTo>
                  <a:close/>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127" name="Picture 126"/>
          <p:cNvPicPr>
            <a:picLocks noChangeAspect="1"/>
          </p:cNvPicPr>
          <p:nvPr/>
        </p:nvPicPr>
        <p:blipFill>
          <a:blip r:embed="rId3"/>
          <a:stretch>
            <a:fillRect/>
          </a:stretch>
        </p:blipFill>
        <p:spPr>
          <a:xfrm>
            <a:off x="2653447" y="3702214"/>
            <a:ext cx="463597" cy="469392"/>
          </a:xfrm>
          <a:prstGeom prst="rect">
            <a:avLst/>
          </a:prstGeom>
        </p:spPr>
      </p:pic>
      <p:pic>
        <p:nvPicPr>
          <p:cNvPr id="128" name="Picture 127"/>
          <p:cNvPicPr>
            <a:picLocks noChangeAspect="1"/>
          </p:cNvPicPr>
          <p:nvPr/>
        </p:nvPicPr>
        <p:blipFill>
          <a:blip r:embed="rId4">
            <a:duotone>
              <a:schemeClr val="accent4">
                <a:shade val="45000"/>
                <a:satMod val="135000"/>
              </a:schemeClr>
              <a:prstClr val="white"/>
            </a:duotone>
          </a:blip>
          <a:stretch>
            <a:fillRect/>
          </a:stretch>
        </p:blipFill>
        <p:spPr>
          <a:xfrm>
            <a:off x="3038165" y="3517993"/>
            <a:ext cx="331622" cy="376529"/>
          </a:xfrm>
          <a:prstGeom prst="rect">
            <a:avLst/>
          </a:prstGeom>
        </p:spPr>
      </p:pic>
      <p:grpSp>
        <p:nvGrpSpPr>
          <p:cNvPr id="129" name="Group 128"/>
          <p:cNvGrpSpPr/>
          <p:nvPr/>
        </p:nvGrpSpPr>
        <p:grpSpPr>
          <a:xfrm>
            <a:off x="3201137" y="3220382"/>
            <a:ext cx="277737" cy="368344"/>
            <a:chOff x="3302000" y="4402138"/>
            <a:chExt cx="223838" cy="296862"/>
          </a:xfrm>
          <a:solidFill>
            <a:schemeClr val="bg1">
              <a:lumMod val="50000"/>
            </a:schemeClr>
          </a:solidFill>
        </p:grpSpPr>
        <p:sp>
          <p:nvSpPr>
            <p:cNvPr id="130" name="Freeform 53"/>
            <p:cNvSpPr>
              <a:spLocks noChangeArrowheads="1"/>
            </p:cNvSpPr>
            <p:nvPr/>
          </p:nvSpPr>
          <p:spPr bwMode="auto">
            <a:xfrm>
              <a:off x="3302000" y="4402138"/>
              <a:ext cx="223838" cy="296862"/>
            </a:xfrm>
            <a:custGeom>
              <a:avLst/>
              <a:gdLst>
                <a:gd name="T0" fmla="*/ 310 w 622"/>
                <a:gd name="T1" fmla="*/ 0 h 825"/>
                <a:gd name="T2" fmla="*/ 0 w 622"/>
                <a:gd name="T3" fmla="*/ 132 h 825"/>
                <a:gd name="T4" fmla="*/ 0 w 622"/>
                <a:gd name="T5" fmla="*/ 426 h 825"/>
                <a:gd name="T6" fmla="*/ 0 w 622"/>
                <a:gd name="T7" fmla="*/ 426 h 825"/>
                <a:gd name="T8" fmla="*/ 310 w 622"/>
                <a:gd name="T9" fmla="*/ 824 h 825"/>
                <a:gd name="T10" fmla="*/ 621 w 622"/>
                <a:gd name="T11" fmla="*/ 426 h 825"/>
                <a:gd name="T12" fmla="*/ 621 w 622"/>
                <a:gd name="T13" fmla="*/ 426 h 825"/>
                <a:gd name="T14" fmla="*/ 621 w 622"/>
                <a:gd name="T15" fmla="*/ 132 h 825"/>
                <a:gd name="T16" fmla="*/ 310 w 622"/>
                <a:gd name="T17" fmla="*/ 0 h 825"/>
                <a:gd name="T18" fmla="*/ 364 w 622"/>
                <a:gd name="T19" fmla="*/ 539 h 825"/>
                <a:gd name="T20" fmla="*/ 141 w 622"/>
                <a:gd name="T21" fmla="*/ 539 h 825"/>
                <a:gd name="T22" fmla="*/ 141 w 622"/>
                <a:gd name="T23" fmla="*/ 508 h 825"/>
                <a:gd name="T24" fmla="*/ 364 w 622"/>
                <a:gd name="T25" fmla="*/ 508 h 825"/>
                <a:gd name="T26" fmla="*/ 364 w 622"/>
                <a:gd name="T27" fmla="*/ 539 h 825"/>
                <a:gd name="T28" fmla="*/ 364 w 622"/>
                <a:gd name="T29" fmla="*/ 417 h 825"/>
                <a:gd name="T30" fmla="*/ 141 w 622"/>
                <a:gd name="T31" fmla="*/ 417 h 825"/>
                <a:gd name="T32" fmla="*/ 141 w 622"/>
                <a:gd name="T33" fmla="*/ 386 h 825"/>
                <a:gd name="T34" fmla="*/ 364 w 622"/>
                <a:gd name="T35" fmla="*/ 386 h 825"/>
                <a:gd name="T36" fmla="*/ 364 w 622"/>
                <a:gd name="T37" fmla="*/ 417 h 825"/>
                <a:gd name="T38" fmla="*/ 364 w 622"/>
                <a:gd name="T39" fmla="*/ 290 h 825"/>
                <a:gd name="T40" fmla="*/ 141 w 622"/>
                <a:gd name="T41" fmla="*/ 290 h 825"/>
                <a:gd name="T42" fmla="*/ 141 w 622"/>
                <a:gd name="T43" fmla="*/ 259 h 825"/>
                <a:gd name="T44" fmla="*/ 364 w 622"/>
                <a:gd name="T45" fmla="*/ 259 h 825"/>
                <a:gd name="T46" fmla="*/ 364 w 622"/>
                <a:gd name="T47" fmla="*/ 290 h 825"/>
                <a:gd name="T48" fmla="*/ 497 w 622"/>
                <a:gd name="T49" fmla="*/ 496 h 825"/>
                <a:gd name="T50" fmla="*/ 443 w 622"/>
                <a:gd name="T51" fmla="*/ 550 h 825"/>
                <a:gd name="T52" fmla="*/ 409 w 622"/>
                <a:gd name="T53" fmla="*/ 516 h 825"/>
                <a:gd name="T54" fmla="*/ 409 w 622"/>
                <a:gd name="T55" fmla="*/ 502 h 825"/>
                <a:gd name="T56" fmla="*/ 423 w 622"/>
                <a:gd name="T57" fmla="*/ 502 h 825"/>
                <a:gd name="T58" fmla="*/ 443 w 622"/>
                <a:gd name="T59" fmla="*/ 522 h 825"/>
                <a:gd name="T60" fmla="*/ 483 w 622"/>
                <a:gd name="T61" fmla="*/ 482 h 825"/>
                <a:gd name="T62" fmla="*/ 497 w 622"/>
                <a:gd name="T63" fmla="*/ 482 h 825"/>
                <a:gd name="T64" fmla="*/ 497 w 622"/>
                <a:gd name="T65" fmla="*/ 496 h 825"/>
                <a:gd name="T66" fmla="*/ 421 w 622"/>
                <a:gd name="T67" fmla="*/ 375 h 825"/>
                <a:gd name="T68" fmla="*/ 421 w 622"/>
                <a:gd name="T69" fmla="*/ 361 h 825"/>
                <a:gd name="T70" fmla="*/ 435 w 622"/>
                <a:gd name="T71" fmla="*/ 361 h 825"/>
                <a:gd name="T72" fmla="*/ 454 w 622"/>
                <a:gd name="T73" fmla="*/ 381 h 825"/>
                <a:gd name="T74" fmla="*/ 474 w 622"/>
                <a:gd name="T75" fmla="*/ 361 h 825"/>
                <a:gd name="T76" fmla="*/ 488 w 622"/>
                <a:gd name="T77" fmla="*/ 361 h 825"/>
                <a:gd name="T78" fmla="*/ 488 w 622"/>
                <a:gd name="T79" fmla="*/ 375 h 825"/>
                <a:gd name="T80" fmla="*/ 468 w 622"/>
                <a:gd name="T81" fmla="*/ 395 h 825"/>
                <a:gd name="T82" fmla="*/ 488 w 622"/>
                <a:gd name="T83" fmla="*/ 415 h 825"/>
                <a:gd name="T84" fmla="*/ 488 w 622"/>
                <a:gd name="T85" fmla="*/ 429 h 825"/>
                <a:gd name="T86" fmla="*/ 480 w 622"/>
                <a:gd name="T87" fmla="*/ 431 h 825"/>
                <a:gd name="T88" fmla="*/ 471 w 622"/>
                <a:gd name="T89" fmla="*/ 429 h 825"/>
                <a:gd name="T90" fmla="*/ 452 w 622"/>
                <a:gd name="T91" fmla="*/ 409 h 825"/>
                <a:gd name="T92" fmla="*/ 432 w 622"/>
                <a:gd name="T93" fmla="*/ 429 h 825"/>
                <a:gd name="T94" fmla="*/ 423 w 622"/>
                <a:gd name="T95" fmla="*/ 431 h 825"/>
                <a:gd name="T96" fmla="*/ 415 w 622"/>
                <a:gd name="T97" fmla="*/ 429 h 825"/>
                <a:gd name="T98" fmla="*/ 415 w 622"/>
                <a:gd name="T99" fmla="*/ 415 h 825"/>
                <a:gd name="T100" fmla="*/ 435 w 622"/>
                <a:gd name="T101" fmla="*/ 395 h 825"/>
                <a:gd name="T102" fmla="*/ 421 w 622"/>
                <a:gd name="T103" fmla="*/ 375 h 825"/>
                <a:gd name="T104" fmla="*/ 500 w 622"/>
                <a:gd name="T105" fmla="*/ 256 h 825"/>
                <a:gd name="T106" fmla="*/ 446 w 622"/>
                <a:gd name="T107" fmla="*/ 310 h 825"/>
                <a:gd name="T108" fmla="*/ 412 w 622"/>
                <a:gd name="T109" fmla="*/ 276 h 825"/>
                <a:gd name="T110" fmla="*/ 412 w 622"/>
                <a:gd name="T111" fmla="*/ 262 h 825"/>
                <a:gd name="T112" fmla="*/ 426 w 622"/>
                <a:gd name="T113" fmla="*/ 262 h 825"/>
                <a:gd name="T114" fmla="*/ 446 w 622"/>
                <a:gd name="T115" fmla="*/ 282 h 825"/>
                <a:gd name="T116" fmla="*/ 485 w 622"/>
                <a:gd name="T117" fmla="*/ 242 h 825"/>
                <a:gd name="T118" fmla="*/ 500 w 622"/>
                <a:gd name="T119" fmla="*/ 242 h 825"/>
                <a:gd name="T120" fmla="*/ 500 w 622"/>
                <a:gd name="T121" fmla="*/ 25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22" h="825">
                  <a:moveTo>
                    <a:pt x="310" y="0"/>
                  </a:moveTo>
                  <a:lnTo>
                    <a:pt x="0" y="132"/>
                  </a:lnTo>
                  <a:lnTo>
                    <a:pt x="0" y="426"/>
                  </a:lnTo>
                  <a:lnTo>
                    <a:pt x="0" y="426"/>
                  </a:lnTo>
                  <a:cubicBezTo>
                    <a:pt x="8" y="589"/>
                    <a:pt x="130" y="733"/>
                    <a:pt x="310" y="824"/>
                  </a:cubicBezTo>
                  <a:cubicBezTo>
                    <a:pt x="491" y="733"/>
                    <a:pt x="610" y="589"/>
                    <a:pt x="621" y="426"/>
                  </a:cubicBezTo>
                  <a:lnTo>
                    <a:pt x="621" y="426"/>
                  </a:lnTo>
                  <a:lnTo>
                    <a:pt x="621" y="132"/>
                  </a:lnTo>
                  <a:lnTo>
                    <a:pt x="310" y="0"/>
                  </a:lnTo>
                  <a:close/>
                  <a:moveTo>
                    <a:pt x="364" y="539"/>
                  </a:moveTo>
                  <a:lnTo>
                    <a:pt x="141" y="539"/>
                  </a:lnTo>
                  <a:lnTo>
                    <a:pt x="141" y="508"/>
                  </a:lnTo>
                  <a:lnTo>
                    <a:pt x="364" y="508"/>
                  </a:lnTo>
                  <a:lnTo>
                    <a:pt x="364" y="539"/>
                  </a:lnTo>
                  <a:close/>
                  <a:moveTo>
                    <a:pt x="364" y="417"/>
                  </a:moveTo>
                  <a:lnTo>
                    <a:pt x="141" y="417"/>
                  </a:lnTo>
                  <a:lnTo>
                    <a:pt x="141" y="386"/>
                  </a:lnTo>
                  <a:lnTo>
                    <a:pt x="364" y="386"/>
                  </a:lnTo>
                  <a:lnTo>
                    <a:pt x="364" y="417"/>
                  </a:lnTo>
                  <a:close/>
                  <a:moveTo>
                    <a:pt x="364" y="290"/>
                  </a:moveTo>
                  <a:lnTo>
                    <a:pt x="141" y="290"/>
                  </a:lnTo>
                  <a:lnTo>
                    <a:pt x="141" y="259"/>
                  </a:lnTo>
                  <a:lnTo>
                    <a:pt x="364" y="259"/>
                  </a:lnTo>
                  <a:lnTo>
                    <a:pt x="364" y="290"/>
                  </a:lnTo>
                  <a:close/>
                  <a:moveTo>
                    <a:pt x="497" y="496"/>
                  </a:moveTo>
                  <a:lnTo>
                    <a:pt x="443" y="550"/>
                  </a:lnTo>
                  <a:lnTo>
                    <a:pt x="409" y="516"/>
                  </a:lnTo>
                  <a:cubicBezTo>
                    <a:pt x="406" y="513"/>
                    <a:pt x="406" y="505"/>
                    <a:pt x="409" y="502"/>
                  </a:cubicBezTo>
                  <a:cubicBezTo>
                    <a:pt x="412" y="499"/>
                    <a:pt x="421" y="499"/>
                    <a:pt x="423" y="502"/>
                  </a:cubicBezTo>
                  <a:lnTo>
                    <a:pt x="443" y="522"/>
                  </a:lnTo>
                  <a:lnTo>
                    <a:pt x="483" y="482"/>
                  </a:lnTo>
                  <a:cubicBezTo>
                    <a:pt x="485" y="479"/>
                    <a:pt x="494" y="479"/>
                    <a:pt x="497" y="482"/>
                  </a:cubicBezTo>
                  <a:cubicBezTo>
                    <a:pt x="502" y="485"/>
                    <a:pt x="502" y="494"/>
                    <a:pt x="497" y="496"/>
                  </a:cubicBezTo>
                  <a:close/>
                  <a:moveTo>
                    <a:pt x="421" y="375"/>
                  </a:moveTo>
                  <a:cubicBezTo>
                    <a:pt x="418" y="372"/>
                    <a:pt x="418" y="364"/>
                    <a:pt x="421" y="361"/>
                  </a:cubicBezTo>
                  <a:cubicBezTo>
                    <a:pt x="423" y="358"/>
                    <a:pt x="432" y="358"/>
                    <a:pt x="435" y="361"/>
                  </a:cubicBezTo>
                  <a:lnTo>
                    <a:pt x="454" y="381"/>
                  </a:lnTo>
                  <a:lnTo>
                    <a:pt x="474" y="361"/>
                  </a:lnTo>
                  <a:cubicBezTo>
                    <a:pt x="477" y="358"/>
                    <a:pt x="485" y="358"/>
                    <a:pt x="488" y="361"/>
                  </a:cubicBezTo>
                  <a:cubicBezTo>
                    <a:pt x="491" y="364"/>
                    <a:pt x="491" y="372"/>
                    <a:pt x="488" y="375"/>
                  </a:cubicBezTo>
                  <a:lnTo>
                    <a:pt x="468" y="395"/>
                  </a:lnTo>
                  <a:lnTo>
                    <a:pt x="488" y="415"/>
                  </a:lnTo>
                  <a:cubicBezTo>
                    <a:pt x="491" y="417"/>
                    <a:pt x="491" y="427"/>
                    <a:pt x="488" y="429"/>
                  </a:cubicBezTo>
                  <a:cubicBezTo>
                    <a:pt x="485" y="432"/>
                    <a:pt x="483" y="431"/>
                    <a:pt x="480" y="431"/>
                  </a:cubicBezTo>
                  <a:cubicBezTo>
                    <a:pt x="477" y="431"/>
                    <a:pt x="474" y="431"/>
                    <a:pt x="471" y="429"/>
                  </a:cubicBezTo>
                  <a:lnTo>
                    <a:pt x="452" y="409"/>
                  </a:lnTo>
                  <a:lnTo>
                    <a:pt x="432" y="429"/>
                  </a:lnTo>
                  <a:cubicBezTo>
                    <a:pt x="429" y="431"/>
                    <a:pt x="426" y="431"/>
                    <a:pt x="423" y="431"/>
                  </a:cubicBezTo>
                  <a:cubicBezTo>
                    <a:pt x="421" y="431"/>
                    <a:pt x="418" y="431"/>
                    <a:pt x="415" y="429"/>
                  </a:cubicBezTo>
                  <a:cubicBezTo>
                    <a:pt x="412" y="426"/>
                    <a:pt x="412" y="417"/>
                    <a:pt x="415" y="415"/>
                  </a:cubicBezTo>
                  <a:lnTo>
                    <a:pt x="435" y="395"/>
                  </a:lnTo>
                  <a:lnTo>
                    <a:pt x="421" y="375"/>
                  </a:lnTo>
                  <a:close/>
                  <a:moveTo>
                    <a:pt x="500" y="256"/>
                  </a:moveTo>
                  <a:lnTo>
                    <a:pt x="446" y="310"/>
                  </a:lnTo>
                  <a:lnTo>
                    <a:pt x="412" y="276"/>
                  </a:lnTo>
                  <a:cubicBezTo>
                    <a:pt x="409" y="273"/>
                    <a:pt x="409" y="265"/>
                    <a:pt x="412" y="262"/>
                  </a:cubicBezTo>
                  <a:cubicBezTo>
                    <a:pt x="415" y="259"/>
                    <a:pt x="423" y="259"/>
                    <a:pt x="426" y="262"/>
                  </a:cubicBezTo>
                  <a:lnTo>
                    <a:pt x="446" y="282"/>
                  </a:lnTo>
                  <a:lnTo>
                    <a:pt x="485" y="242"/>
                  </a:lnTo>
                  <a:cubicBezTo>
                    <a:pt x="488" y="240"/>
                    <a:pt x="497" y="240"/>
                    <a:pt x="500" y="242"/>
                  </a:cubicBezTo>
                  <a:cubicBezTo>
                    <a:pt x="502" y="248"/>
                    <a:pt x="502" y="254"/>
                    <a:pt x="500" y="256"/>
                  </a:cubicBezTo>
                  <a:close/>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1" name="Freeform 191"/>
            <p:cNvSpPr>
              <a:spLocks noChangeArrowheads="1"/>
            </p:cNvSpPr>
            <p:nvPr/>
          </p:nvSpPr>
          <p:spPr bwMode="auto">
            <a:xfrm>
              <a:off x="3302000" y="4402138"/>
              <a:ext cx="223838" cy="296862"/>
            </a:xfrm>
            <a:custGeom>
              <a:avLst/>
              <a:gdLst>
                <a:gd name="T0" fmla="*/ 310 w 622"/>
                <a:gd name="T1" fmla="*/ 0 h 825"/>
                <a:gd name="T2" fmla="*/ 0 w 622"/>
                <a:gd name="T3" fmla="*/ 132 h 825"/>
                <a:gd name="T4" fmla="*/ 0 w 622"/>
                <a:gd name="T5" fmla="*/ 426 h 825"/>
                <a:gd name="T6" fmla="*/ 0 w 622"/>
                <a:gd name="T7" fmla="*/ 426 h 825"/>
                <a:gd name="T8" fmla="*/ 310 w 622"/>
                <a:gd name="T9" fmla="*/ 824 h 825"/>
                <a:gd name="T10" fmla="*/ 621 w 622"/>
                <a:gd name="T11" fmla="*/ 426 h 825"/>
                <a:gd name="T12" fmla="*/ 621 w 622"/>
                <a:gd name="T13" fmla="*/ 426 h 825"/>
                <a:gd name="T14" fmla="*/ 621 w 622"/>
                <a:gd name="T15" fmla="*/ 132 h 825"/>
                <a:gd name="T16" fmla="*/ 310 w 622"/>
                <a:gd name="T17" fmla="*/ 0 h 825"/>
                <a:gd name="T18" fmla="*/ 364 w 622"/>
                <a:gd name="T19" fmla="*/ 539 h 825"/>
                <a:gd name="T20" fmla="*/ 141 w 622"/>
                <a:gd name="T21" fmla="*/ 539 h 825"/>
                <a:gd name="T22" fmla="*/ 141 w 622"/>
                <a:gd name="T23" fmla="*/ 508 h 825"/>
                <a:gd name="T24" fmla="*/ 364 w 622"/>
                <a:gd name="T25" fmla="*/ 508 h 825"/>
                <a:gd name="T26" fmla="*/ 364 w 622"/>
                <a:gd name="T27" fmla="*/ 539 h 825"/>
                <a:gd name="T28" fmla="*/ 364 w 622"/>
                <a:gd name="T29" fmla="*/ 417 h 825"/>
                <a:gd name="T30" fmla="*/ 141 w 622"/>
                <a:gd name="T31" fmla="*/ 417 h 825"/>
                <a:gd name="T32" fmla="*/ 141 w 622"/>
                <a:gd name="T33" fmla="*/ 386 h 825"/>
                <a:gd name="T34" fmla="*/ 364 w 622"/>
                <a:gd name="T35" fmla="*/ 386 h 825"/>
                <a:gd name="T36" fmla="*/ 364 w 622"/>
                <a:gd name="T37" fmla="*/ 417 h 825"/>
                <a:gd name="T38" fmla="*/ 364 w 622"/>
                <a:gd name="T39" fmla="*/ 290 h 825"/>
                <a:gd name="T40" fmla="*/ 141 w 622"/>
                <a:gd name="T41" fmla="*/ 290 h 825"/>
                <a:gd name="T42" fmla="*/ 141 w 622"/>
                <a:gd name="T43" fmla="*/ 259 h 825"/>
                <a:gd name="T44" fmla="*/ 364 w 622"/>
                <a:gd name="T45" fmla="*/ 259 h 825"/>
                <a:gd name="T46" fmla="*/ 364 w 622"/>
                <a:gd name="T47" fmla="*/ 290 h 825"/>
                <a:gd name="T48" fmla="*/ 497 w 622"/>
                <a:gd name="T49" fmla="*/ 496 h 825"/>
                <a:gd name="T50" fmla="*/ 443 w 622"/>
                <a:gd name="T51" fmla="*/ 550 h 825"/>
                <a:gd name="T52" fmla="*/ 409 w 622"/>
                <a:gd name="T53" fmla="*/ 516 h 825"/>
                <a:gd name="T54" fmla="*/ 409 w 622"/>
                <a:gd name="T55" fmla="*/ 502 h 825"/>
                <a:gd name="T56" fmla="*/ 423 w 622"/>
                <a:gd name="T57" fmla="*/ 502 h 825"/>
                <a:gd name="T58" fmla="*/ 443 w 622"/>
                <a:gd name="T59" fmla="*/ 522 h 825"/>
                <a:gd name="T60" fmla="*/ 483 w 622"/>
                <a:gd name="T61" fmla="*/ 482 h 825"/>
                <a:gd name="T62" fmla="*/ 497 w 622"/>
                <a:gd name="T63" fmla="*/ 482 h 825"/>
                <a:gd name="T64" fmla="*/ 497 w 622"/>
                <a:gd name="T65" fmla="*/ 496 h 825"/>
                <a:gd name="T66" fmla="*/ 421 w 622"/>
                <a:gd name="T67" fmla="*/ 375 h 825"/>
                <a:gd name="T68" fmla="*/ 421 w 622"/>
                <a:gd name="T69" fmla="*/ 361 h 825"/>
                <a:gd name="T70" fmla="*/ 435 w 622"/>
                <a:gd name="T71" fmla="*/ 361 h 825"/>
                <a:gd name="T72" fmla="*/ 454 w 622"/>
                <a:gd name="T73" fmla="*/ 381 h 825"/>
                <a:gd name="T74" fmla="*/ 474 w 622"/>
                <a:gd name="T75" fmla="*/ 361 h 825"/>
                <a:gd name="T76" fmla="*/ 488 w 622"/>
                <a:gd name="T77" fmla="*/ 361 h 825"/>
                <a:gd name="T78" fmla="*/ 488 w 622"/>
                <a:gd name="T79" fmla="*/ 375 h 825"/>
                <a:gd name="T80" fmla="*/ 468 w 622"/>
                <a:gd name="T81" fmla="*/ 395 h 825"/>
                <a:gd name="T82" fmla="*/ 488 w 622"/>
                <a:gd name="T83" fmla="*/ 415 h 825"/>
                <a:gd name="T84" fmla="*/ 488 w 622"/>
                <a:gd name="T85" fmla="*/ 429 h 825"/>
                <a:gd name="T86" fmla="*/ 480 w 622"/>
                <a:gd name="T87" fmla="*/ 431 h 825"/>
                <a:gd name="T88" fmla="*/ 471 w 622"/>
                <a:gd name="T89" fmla="*/ 429 h 825"/>
                <a:gd name="T90" fmla="*/ 452 w 622"/>
                <a:gd name="T91" fmla="*/ 409 h 825"/>
                <a:gd name="T92" fmla="*/ 432 w 622"/>
                <a:gd name="T93" fmla="*/ 429 h 825"/>
                <a:gd name="T94" fmla="*/ 423 w 622"/>
                <a:gd name="T95" fmla="*/ 431 h 825"/>
                <a:gd name="T96" fmla="*/ 415 w 622"/>
                <a:gd name="T97" fmla="*/ 429 h 825"/>
                <a:gd name="T98" fmla="*/ 415 w 622"/>
                <a:gd name="T99" fmla="*/ 415 h 825"/>
                <a:gd name="T100" fmla="*/ 435 w 622"/>
                <a:gd name="T101" fmla="*/ 395 h 825"/>
                <a:gd name="T102" fmla="*/ 421 w 622"/>
                <a:gd name="T103" fmla="*/ 375 h 825"/>
                <a:gd name="T104" fmla="*/ 500 w 622"/>
                <a:gd name="T105" fmla="*/ 256 h 825"/>
                <a:gd name="T106" fmla="*/ 446 w 622"/>
                <a:gd name="T107" fmla="*/ 310 h 825"/>
                <a:gd name="T108" fmla="*/ 412 w 622"/>
                <a:gd name="T109" fmla="*/ 276 h 825"/>
                <a:gd name="T110" fmla="*/ 412 w 622"/>
                <a:gd name="T111" fmla="*/ 262 h 825"/>
                <a:gd name="T112" fmla="*/ 426 w 622"/>
                <a:gd name="T113" fmla="*/ 262 h 825"/>
                <a:gd name="T114" fmla="*/ 446 w 622"/>
                <a:gd name="T115" fmla="*/ 282 h 825"/>
                <a:gd name="T116" fmla="*/ 485 w 622"/>
                <a:gd name="T117" fmla="*/ 242 h 825"/>
                <a:gd name="T118" fmla="*/ 500 w 622"/>
                <a:gd name="T119" fmla="*/ 242 h 825"/>
                <a:gd name="T120" fmla="*/ 500 w 622"/>
                <a:gd name="T121" fmla="*/ 25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22" h="825">
                  <a:moveTo>
                    <a:pt x="310" y="0"/>
                  </a:moveTo>
                  <a:lnTo>
                    <a:pt x="0" y="132"/>
                  </a:lnTo>
                  <a:lnTo>
                    <a:pt x="0" y="426"/>
                  </a:lnTo>
                  <a:lnTo>
                    <a:pt x="0" y="426"/>
                  </a:lnTo>
                  <a:cubicBezTo>
                    <a:pt x="8" y="589"/>
                    <a:pt x="130" y="733"/>
                    <a:pt x="310" y="824"/>
                  </a:cubicBezTo>
                  <a:cubicBezTo>
                    <a:pt x="491" y="733"/>
                    <a:pt x="610" y="589"/>
                    <a:pt x="621" y="426"/>
                  </a:cubicBezTo>
                  <a:lnTo>
                    <a:pt x="621" y="426"/>
                  </a:lnTo>
                  <a:lnTo>
                    <a:pt x="621" y="132"/>
                  </a:lnTo>
                  <a:lnTo>
                    <a:pt x="310" y="0"/>
                  </a:lnTo>
                  <a:close/>
                  <a:moveTo>
                    <a:pt x="364" y="539"/>
                  </a:moveTo>
                  <a:lnTo>
                    <a:pt x="141" y="539"/>
                  </a:lnTo>
                  <a:lnTo>
                    <a:pt x="141" y="508"/>
                  </a:lnTo>
                  <a:lnTo>
                    <a:pt x="364" y="508"/>
                  </a:lnTo>
                  <a:lnTo>
                    <a:pt x="364" y="539"/>
                  </a:lnTo>
                  <a:close/>
                  <a:moveTo>
                    <a:pt x="364" y="417"/>
                  </a:moveTo>
                  <a:lnTo>
                    <a:pt x="141" y="417"/>
                  </a:lnTo>
                  <a:lnTo>
                    <a:pt x="141" y="386"/>
                  </a:lnTo>
                  <a:lnTo>
                    <a:pt x="364" y="386"/>
                  </a:lnTo>
                  <a:lnTo>
                    <a:pt x="364" y="417"/>
                  </a:lnTo>
                  <a:close/>
                  <a:moveTo>
                    <a:pt x="364" y="290"/>
                  </a:moveTo>
                  <a:lnTo>
                    <a:pt x="141" y="290"/>
                  </a:lnTo>
                  <a:lnTo>
                    <a:pt x="141" y="259"/>
                  </a:lnTo>
                  <a:lnTo>
                    <a:pt x="364" y="259"/>
                  </a:lnTo>
                  <a:lnTo>
                    <a:pt x="364" y="290"/>
                  </a:lnTo>
                  <a:close/>
                  <a:moveTo>
                    <a:pt x="497" y="496"/>
                  </a:moveTo>
                  <a:lnTo>
                    <a:pt x="443" y="550"/>
                  </a:lnTo>
                  <a:lnTo>
                    <a:pt x="409" y="516"/>
                  </a:lnTo>
                  <a:cubicBezTo>
                    <a:pt x="406" y="513"/>
                    <a:pt x="406" y="505"/>
                    <a:pt x="409" y="502"/>
                  </a:cubicBezTo>
                  <a:cubicBezTo>
                    <a:pt x="412" y="499"/>
                    <a:pt x="421" y="499"/>
                    <a:pt x="423" y="502"/>
                  </a:cubicBezTo>
                  <a:lnTo>
                    <a:pt x="443" y="522"/>
                  </a:lnTo>
                  <a:lnTo>
                    <a:pt x="483" y="482"/>
                  </a:lnTo>
                  <a:cubicBezTo>
                    <a:pt x="485" y="479"/>
                    <a:pt x="494" y="479"/>
                    <a:pt x="497" y="482"/>
                  </a:cubicBezTo>
                  <a:cubicBezTo>
                    <a:pt x="502" y="485"/>
                    <a:pt x="502" y="494"/>
                    <a:pt x="497" y="496"/>
                  </a:cubicBezTo>
                  <a:close/>
                  <a:moveTo>
                    <a:pt x="421" y="375"/>
                  </a:moveTo>
                  <a:cubicBezTo>
                    <a:pt x="418" y="372"/>
                    <a:pt x="418" y="364"/>
                    <a:pt x="421" y="361"/>
                  </a:cubicBezTo>
                  <a:cubicBezTo>
                    <a:pt x="423" y="358"/>
                    <a:pt x="432" y="358"/>
                    <a:pt x="435" y="361"/>
                  </a:cubicBezTo>
                  <a:lnTo>
                    <a:pt x="454" y="381"/>
                  </a:lnTo>
                  <a:lnTo>
                    <a:pt x="474" y="361"/>
                  </a:lnTo>
                  <a:cubicBezTo>
                    <a:pt x="477" y="358"/>
                    <a:pt x="485" y="358"/>
                    <a:pt x="488" y="361"/>
                  </a:cubicBezTo>
                  <a:cubicBezTo>
                    <a:pt x="491" y="364"/>
                    <a:pt x="491" y="372"/>
                    <a:pt x="488" y="375"/>
                  </a:cubicBezTo>
                  <a:lnTo>
                    <a:pt x="468" y="395"/>
                  </a:lnTo>
                  <a:lnTo>
                    <a:pt x="488" y="415"/>
                  </a:lnTo>
                  <a:cubicBezTo>
                    <a:pt x="491" y="417"/>
                    <a:pt x="491" y="427"/>
                    <a:pt x="488" y="429"/>
                  </a:cubicBezTo>
                  <a:cubicBezTo>
                    <a:pt x="485" y="432"/>
                    <a:pt x="483" y="431"/>
                    <a:pt x="480" y="431"/>
                  </a:cubicBezTo>
                  <a:cubicBezTo>
                    <a:pt x="477" y="431"/>
                    <a:pt x="474" y="431"/>
                    <a:pt x="471" y="429"/>
                  </a:cubicBezTo>
                  <a:lnTo>
                    <a:pt x="452" y="409"/>
                  </a:lnTo>
                  <a:lnTo>
                    <a:pt x="432" y="429"/>
                  </a:lnTo>
                  <a:cubicBezTo>
                    <a:pt x="429" y="431"/>
                    <a:pt x="426" y="431"/>
                    <a:pt x="423" y="431"/>
                  </a:cubicBezTo>
                  <a:cubicBezTo>
                    <a:pt x="421" y="431"/>
                    <a:pt x="418" y="431"/>
                    <a:pt x="415" y="429"/>
                  </a:cubicBezTo>
                  <a:cubicBezTo>
                    <a:pt x="412" y="426"/>
                    <a:pt x="412" y="417"/>
                    <a:pt x="415" y="415"/>
                  </a:cubicBezTo>
                  <a:lnTo>
                    <a:pt x="435" y="395"/>
                  </a:lnTo>
                  <a:lnTo>
                    <a:pt x="421" y="375"/>
                  </a:lnTo>
                  <a:close/>
                  <a:moveTo>
                    <a:pt x="500" y="256"/>
                  </a:moveTo>
                  <a:lnTo>
                    <a:pt x="446" y="310"/>
                  </a:lnTo>
                  <a:lnTo>
                    <a:pt x="412" y="276"/>
                  </a:lnTo>
                  <a:cubicBezTo>
                    <a:pt x="409" y="273"/>
                    <a:pt x="409" y="265"/>
                    <a:pt x="412" y="262"/>
                  </a:cubicBezTo>
                  <a:cubicBezTo>
                    <a:pt x="415" y="259"/>
                    <a:pt x="423" y="259"/>
                    <a:pt x="426" y="262"/>
                  </a:cubicBezTo>
                  <a:lnTo>
                    <a:pt x="446" y="282"/>
                  </a:lnTo>
                  <a:lnTo>
                    <a:pt x="485" y="242"/>
                  </a:lnTo>
                  <a:cubicBezTo>
                    <a:pt x="488" y="240"/>
                    <a:pt x="497" y="240"/>
                    <a:pt x="500" y="242"/>
                  </a:cubicBezTo>
                  <a:cubicBezTo>
                    <a:pt x="502" y="248"/>
                    <a:pt x="502" y="254"/>
                    <a:pt x="500" y="256"/>
                  </a:cubicBezTo>
                  <a:close/>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132" name="Picture 131"/>
          <p:cNvPicPr>
            <a:picLocks noChangeAspect="1"/>
          </p:cNvPicPr>
          <p:nvPr/>
        </p:nvPicPr>
        <p:blipFill>
          <a:blip r:embed="rId3"/>
          <a:stretch>
            <a:fillRect/>
          </a:stretch>
        </p:blipFill>
        <p:spPr>
          <a:xfrm>
            <a:off x="4379324" y="3702214"/>
            <a:ext cx="463597" cy="469392"/>
          </a:xfrm>
          <a:prstGeom prst="rect">
            <a:avLst/>
          </a:prstGeom>
        </p:spPr>
      </p:pic>
      <p:pic>
        <p:nvPicPr>
          <p:cNvPr id="133" name="Picture 132"/>
          <p:cNvPicPr>
            <a:picLocks noChangeAspect="1"/>
          </p:cNvPicPr>
          <p:nvPr/>
        </p:nvPicPr>
        <p:blipFill>
          <a:blip r:embed="rId4">
            <a:duotone>
              <a:schemeClr val="accent4">
                <a:shade val="45000"/>
                <a:satMod val="135000"/>
              </a:schemeClr>
              <a:prstClr val="white"/>
            </a:duotone>
          </a:blip>
          <a:stretch>
            <a:fillRect/>
          </a:stretch>
        </p:blipFill>
        <p:spPr>
          <a:xfrm>
            <a:off x="4764042" y="3517993"/>
            <a:ext cx="331622" cy="376529"/>
          </a:xfrm>
          <a:prstGeom prst="rect">
            <a:avLst/>
          </a:prstGeom>
        </p:spPr>
      </p:pic>
      <p:grpSp>
        <p:nvGrpSpPr>
          <p:cNvPr id="134" name="Group 133"/>
          <p:cNvGrpSpPr/>
          <p:nvPr/>
        </p:nvGrpSpPr>
        <p:grpSpPr>
          <a:xfrm>
            <a:off x="4927014" y="3220382"/>
            <a:ext cx="277737" cy="368344"/>
            <a:chOff x="3302000" y="4402138"/>
            <a:chExt cx="223838" cy="296862"/>
          </a:xfrm>
          <a:solidFill>
            <a:schemeClr val="bg1">
              <a:lumMod val="50000"/>
            </a:schemeClr>
          </a:solidFill>
        </p:grpSpPr>
        <p:sp>
          <p:nvSpPr>
            <p:cNvPr id="135" name="Freeform 53"/>
            <p:cNvSpPr>
              <a:spLocks noChangeArrowheads="1"/>
            </p:cNvSpPr>
            <p:nvPr/>
          </p:nvSpPr>
          <p:spPr bwMode="auto">
            <a:xfrm>
              <a:off x="3302000" y="4402138"/>
              <a:ext cx="223838" cy="296862"/>
            </a:xfrm>
            <a:custGeom>
              <a:avLst/>
              <a:gdLst>
                <a:gd name="T0" fmla="*/ 310 w 622"/>
                <a:gd name="T1" fmla="*/ 0 h 825"/>
                <a:gd name="T2" fmla="*/ 0 w 622"/>
                <a:gd name="T3" fmla="*/ 132 h 825"/>
                <a:gd name="T4" fmla="*/ 0 w 622"/>
                <a:gd name="T5" fmla="*/ 426 h 825"/>
                <a:gd name="T6" fmla="*/ 0 w 622"/>
                <a:gd name="T7" fmla="*/ 426 h 825"/>
                <a:gd name="T8" fmla="*/ 310 w 622"/>
                <a:gd name="T9" fmla="*/ 824 h 825"/>
                <a:gd name="T10" fmla="*/ 621 w 622"/>
                <a:gd name="T11" fmla="*/ 426 h 825"/>
                <a:gd name="T12" fmla="*/ 621 w 622"/>
                <a:gd name="T13" fmla="*/ 426 h 825"/>
                <a:gd name="T14" fmla="*/ 621 w 622"/>
                <a:gd name="T15" fmla="*/ 132 h 825"/>
                <a:gd name="T16" fmla="*/ 310 w 622"/>
                <a:gd name="T17" fmla="*/ 0 h 825"/>
                <a:gd name="T18" fmla="*/ 364 w 622"/>
                <a:gd name="T19" fmla="*/ 539 h 825"/>
                <a:gd name="T20" fmla="*/ 141 w 622"/>
                <a:gd name="T21" fmla="*/ 539 h 825"/>
                <a:gd name="T22" fmla="*/ 141 w 622"/>
                <a:gd name="T23" fmla="*/ 508 h 825"/>
                <a:gd name="T24" fmla="*/ 364 w 622"/>
                <a:gd name="T25" fmla="*/ 508 h 825"/>
                <a:gd name="T26" fmla="*/ 364 w 622"/>
                <a:gd name="T27" fmla="*/ 539 h 825"/>
                <a:gd name="T28" fmla="*/ 364 w 622"/>
                <a:gd name="T29" fmla="*/ 417 h 825"/>
                <a:gd name="T30" fmla="*/ 141 w 622"/>
                <a:gd name="T31" fmla="*/ 417 h 825"/>
                <a:gd name="T32" fmla="*/ 141 w 622"/>
                <a:gd name="T33" fmla="*/ 386 h 825"/>
                <a:gd name="T34" fmla="*/ 364 w 622"/>
                <a:gd name="T35" fmla="*/ 386 h 825"/>
                <a:gd name="T36" fmla="*/ 364 w 622"/>
                <a:gd name="T37" fmla="*/ 417 h 825"/>
                <a:gd name="T38" fmla="*/ 364 w 622"/>
                <a:gd name="T39" fmla="*/ 290 h 825"/>
                <a:gd name="T40" fmla="*/ 141 w 622"/>
                <a:gd name="T41" fmla="*/ 290 h 825"/>
                <a:gd name="T42" fmla="*/ 141 w 622"/>
                <a:gd name="T43" fmla="*/ 259 h 825"/>
                <a:gd name="T44" fmla="*/ 364 w 622"/>
                <a:gd name="T45" fmla="*/ 259 h 825"/>
                <a:gd name="T46" fmla="*/ 364 w 622"/>
                <a:gd name="T47" fmla="*/ 290 h 825"/>
                <a:gd name="T48" fmla="*/ 497 w 622"/>
                <a:gd name="T49" fmla="*/ 496 h 825"/>
                <a:gd name="T50" fmla="*/ 443 w 622"/>
                <a:gd name="T51" fmla="*/ 550 h 825"/>
                <a:gd name="T52" fmla="*/ 409 w 622"/>
                <a:gd name="T53" fmla="*/ 516 h 825"/>
                <a:gd name="T54" fmla="*/ 409 w 622"/>
                <a:gd name="T55" fmla="*/ 502 h 825"/>
                <a:gd name="T56" fmla="*/ 423 w 622"/>
                <a:gd name="T57" fmla="*/ 502 h 825"/>
                <a:gd name="T58" fmla="*/ 443 w 622"/>
                <a:gd name="T59" fmla="*/ 522 h 825"/>
                <a:gd name="T60" fmla="*/ 483 w 622"/>
                <a:gd name="T61" fmla="*/ 482 h 825"/>
                <a:gd name="T62" fmla="*/ 497 w 622"/>
                <a:gd name="T63" fmla="*/ 482 h 825"/>
                <a:gd name="T64" fmla="*/ 497 w 622"/>
                <a:gd name="T65" fmla="*/ 496 h 825"/>
                <a:gd name="T66" fmla="*/ 421 w 622"/>
                <a:gd name="T67" fmla="*/ 375 h 825"/>
                <a:gd name="T68" fmla="*/ 421 w 622"/>
                <a:gd name="T69" fmla="*/ 361 h 825"/>
                <a:gd name="T70" fmla="*/ 435 w 622"/>
                <a:gd name="T71" fmla="*/ 361 h 825"/>
                <a:gd name="T72" fmla="*/ 454 w 622"/>
                <a:gd name="T73" fmla="*/ 381 h 825"/>
                <a:gd name="T74" fmla="*/ 474 w 622"/>
                <a:gd name="T75" fmla="*/ 361 h 825"/>
                <a:gd name="T76" fmla="*/ 488 w 622"/>
                <a:gd name="T77" fmla="*/ 361 h 825"/>
                <a:gd name="T78" fmla="*/ 488 w 622"/>
                <a:gd name="T79" fmla="*/ 375 h 825"/>
                <a:gd name="T80" fmla="*/ 468 w 622"/>
                <a:gd name="T81" fmla="*/ 395 h 825"/>
                <a:gd name="T82" fmla="*/ 488 w 622"/>
                <a:gd name="T83" fmla="*/ 415 h 825"/>
                <a:gd name="T84" fmla="*/ 488 w 622"/>
                <a:gd name="T85" fmla="*/ 429 h 825"/>
                <a:gd name="T86" fmla="*/ 480 w 622"/>
                <a:gd name="T87" fmla="*/ 431 h 825"/>
                <a:gd name="T88" fmla="*/ 471 w 622"/>
                <a:gd name="T89" fmla="*/ 429 h 825"/>
                <a:gd name="T90" fmla="*/ 452 w 622"/>
                <a:gd name="T91" fmla="*/ 409 h 825"/>
                <a:gd name="T92" fmla="*/ 432 w 622"/>
                <a:gd name="T93" fmla="*/ 429 h 825"/>
                <a:gd name="T94" fmla="*/ 423 w 622"/>
                <a:gd name="T95" fmla="*/ 431 h 825"/>
                <a:gd name="T96" fmla="*/ 415 w 622"/>
                <a:gd name="T97" fmla="*/ 429 h 825"/>
                <a:gd name="T98" fmla="*/ 415 w 622"/>
                <a:gd name="T99" fmla="*/ 415 h 825"/>
                <a:gd name="T100" fmla="*/ 435 w 622"/>
                <a:gd name="T101" fmla="*/ 395 h 825"/>
                <a:gd name="T102" fmla="*/ 421 w 622"/>
                <a:gd name="T103" fmla="*/ 375 h 825"/>
                <a:gd name="T104" fmla="*/ 500 w 622"/>
                <a:gd name="T105" fmla="*/ 256 h 825"/>
                <a:gd name="T106" fmla="*/ 446 w 622"/>
                <a:gd name="T107" fmla="*/ 310 h 825"/>
                <a:gd name="T108" fmla="*/ 412 w 622"/>
                <a:gd name="T109" fmla="*/ 276 h 825"/>
                <a:gd name="T110" fmla="*/ 412 w 622"/>
                <a:gd name="T111" fmla="*/ 262 h 825"/>
                <a:gd name="T112" fmla="*/ 426 w 622"/>
                <a:gd name="T113" fmla="*/ 262 h 825"/>
                <a:gd name="T114" fmla="*/ 446 w 622"/>
                <a:gd name="T115" fmla="*/ 282 h 825"/>
                <a:gd name="T116" fmla="*/ 485 w 622"/>
                <a:gd name="T117" fmla="*/ 242 h 825"/>
                <a:gd name="T118" fmla="*/ 500 w 622"/>
                <a:gd name="T119" fmla="*/ 242 h 825"/>
                <a:gd name="T120" fmla="*/ 500 w 622"/>
                <a:gd name="T121" fmla="*/ 25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22" h="825">
                  <a:moveTo>
                    <a:pt x="310" y="0"/>
                  </a:moveTo>
                  <a:lnTo>
                    <a:pt x="0" y="132"/>
                  </a:lnTo>
                  <a:lnTo>
                    <a:pt x="0" y="426"/>
                  </a:lnTo>
                  <a:lnTo>
                    <a:pt x="0" y="426"/>
                  </a:lnTo>
                  <a:cubicBezTo>
                    <a:pt x="8" y="589"/>
                    <a:pt x="130" y="733"/>
                    <a:pt x="310" y="824"/>
                  </a:cubicBezTo>
                  <a:cubicBezTo>
                    <a:pt x="491" y="733"/>
                    <a:pt x="610" y="589"/>
                    <a:pt x="621" y="426"/>
                  </a:cubicBezTo>
                  <a:lnTo>
                    <a:pt x="621" y="426"/>
                  </a:lnTo>
                  <a:lnTo>
                    <a:pt x="621" y="132"/>
                  </a:lnTo>
                  <a:lnTo>
                    <a:pt x="310" y="0"/>
                  </a:lnTo>
                  <a:close/>
                  <a:moveTo>
                    <a:pt x="364" y="539"/>
                  </a:moveTo>
                  <a:lnTo>
                    <a:pt x="141" y="539"/>
                  </a:lnTo>
                  <a:lnTo>
                    <a:pt x="141" y="508"/>
                  </a:lnTo>
                  <a:lnTo>
                    <a:pt x="364" y="508"/>
                  </a:lnTo>
                  <a:lnTo>
                    <a:pt x="364" y="539"/>
                  </a:lnTo>
                  <a:close/>
                  <a:moveTo>
                    <a:pt x="364" y="417"/>
                  </a:moveTo>
                  <a:lnTo>
                    <a:pt x="141" y="417"/>
                  </a:lnTo>
                  <a:lnTo>
                    <a:pt x="141" y="386"/>
                  </a:lnTo>
                  <a:lnTo>
                    <a:pt x="364" y="386"/>
                  </a:lnTo>
                  <a:lnTo>
                    <a:pt x="364" y="417"/>
                  </a:lnTo>
                  <a:close/>
                  <a:moveTo>
                    <a:pt x="364" y="290"/>
                  </a:moveTo>
                  <a:lnTo>
                    <a:pt x="141" y="290"/>
                  </a:lnTo>
                  <a:lnTo>
                    <a:pt x="141" y="259"/>
                  </a:lnTo>
                  <a:lnTo>
                    <a:pt x="364" y="259"/>
                  </a:lnTo>
                  <a:lnTo>
                    <a:pt x="364" y="290"/>
                  </a:lnTo>
                  <a:close/>
                  <a:moveTo>
                    <a:pt x="497" y="496"/>
                  </a:moveTo>
                  <a:lnTo>
                    <a:pt x="443" y="550"/>
                  </a:lnTo>
                  <a:lnTo>
                    <a:pt x="409" y="516"/>
                  </a:lnTo>
                  <a:cubicBezTo>
                    <a:pt x="406" y="513"/>
                    <a:pt x="406" y="505"/>
                    <a:pt x="409" y="502"/>
                  </a:cubicBezTo>
                  <a:cubicBezTo>
                    <a:pt x="412" y="499"/>
                    <a:pt x="421" y="499"/>
                    <a:pt x="423" y="502"/>
                  </a:cubicBezTo>
                  <a:lnTo>
                    <a:pt x="443" y="522"/>
                  </a:lnTo>
                  <a:lnTo>
                    <a:pt x="483" y="482"/>
                  </a:lnTo>
                  <a:cubicBezTo>
                    <a:pt x="485" y="479"/>
                    <a:pt x="494" y="479"/>
                    <a:pt x="497" y="482"/>
                  </a:cubicBezTo>
                  <a:cubicBezTo>
                    <a:pt x="502" y="485"/>
                    <a:pt x="502" y="494"/>
                    <a:pt x="497" y="496"/>
                  </a:cubicBezTo>
                  <a:close/>
                  <a:moveTo>
                    <a:pt x="421" y="375"/>
                  </a:moveTo>
                  <a:cubicBezTo>
                    <a:pt x="418" y="372"/>
                    <a:pt x="418" y="364"/>
                    <a:pt x="421" y="361"/>
                  </a:cubicBezTo>
                  <a:cubicBezTo>
                    <a:pt x="423" y="358"/>
                    <a:pt x="432" y="358"/>
                    <a:pt x="435" y="361"/>
                  </a:cubicBezTo>
                  <a:lnTo>
                    <a:pt x="454" y="381"/>
                  </a:lnTo>
                  <a:lnTo>
                    <a:pt x="474" y="361"/>
                  </a:lnTo>
                  <a:cubicBezTo>
                    <a:pt x="477" y="358"/>
                    <a:pt x="485" y="358"/>
                    <a:pt x="488" y="361"/>
                  </a:cubicBezTo>
                  <a:cubicBezTo>
                    <a:pt x="491" y="364"/>
                    <a:pt x="491" y="372"/>
                    <a:pt x="488" y="375"/>
                  </a:cubicBezTo>
                  <a:lnTo>
                    <a:pt x="468" y="395"/>
                  </a:lnTo>
                  <a:lnTo>
                    <a:pt x="488" y="415"/>
                  </a:lnTo>
                  <a:cubicBezTo>
                    <a:pt x="491" y="417"/>
                    <a:pt x="491" y="427"/>
                    <a:pt x="488" y="429"/>
                  </a:cubicBezTo>
                  <a:cubicBezTo>
                    <a:pt x="485" y="432"/>
                    <a:pt x="483" y="431"/>
                    <a:pt x="480" y="431"/>
                  </a:cubicBezTo>
                  <a:cubicBezTo>
                    <a:pt x="477" y="431"/>
                    <a:pt x="474" y="431"/>
                    <a:pt x="471" y="429"/>
                  </a:cubicBezTo>
                  <a:lnTo>
                    <a:pt x="452" y="409"/>
                  </a:lnTo>
                  <a:lnTo>
                    <a:pt x="432" y="429"/>
                  </a:lnTo>
                  <a:cubicBezTo>
                    <a:pt x="429" y="431"/>
                    <a:pt x="426" y="431"/>
                    <a:pt x="423" y="431"/>
                  </a:cubicBezTo>
                  <a:cubicBezTo>
                    <a:pt x="421" y="431"/>
                    <a:pt x="418" y="431"/>
                    <a:pt x="415" y="429"/>
                  </a:cubicBezTo>
                  <a:cubicBezTo>
                    <a:pt x="412" y="426"/>
                    <a:pt x="412" y="417"/>
                    <a:pt x="415" y="415"/>
                  </a:cubicBezTo>
                  <a:lnTo>
                    <a:pt x="435" y="395"/>
                  </a:lnTo>
                  <a:lnTo>
                    <a:pt x="421" y="375"/>
                  </a:lnTo>
                  <a:close/>
                  <a:moveTo>
                    <a:pt x="500" y="256"/>
                  </a:moveTo>
                  <a:lnTo>
                    <a:pt x="446" y="310"/>
                  </a:lnTo>
                  <a:lnTo>
                    <a:pt x="412" y="276"/>
                  </a:lnTo>
                  <a:cubicBezTo>
                    <a:pt x="409" y="273"/>
                    <a:pt x="409" y="265"/>
                    <a:pt x="412" y="262"/>
                  </a:cubicBezTo>
                  <a:cubicBezTo>
                    <a:pt x="415" y="259"/>
                    <a:pt x="423" y="259"/>
                    <a:pt x="426" y="262"/>
                  </a:cubicBezTo>
                  <a:lnTo>
                    <a:pt x="446" y="282"/>
                  </a:lnTo>
                  <a:lnTo>
                    <a:pt x="485" y="242"/>
                  </a:lnTo>
                  <a:cubicBezTo>
                    <a:pt x="488" y="240"/>
                    <a:pt x="497" y="240"/>
                    <a:pt x="500" y="242"/>
                  </a:cubicBezTo>
                  <a:cubicBezTo>
                    <a:pt x="502" y="248"/>
                    <a:pt x="502" y="254"/>
                    <a:pt x="500" y="256"/>
                  </a:cubicBezTo>
                  <a:close/>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36" name="Freeform 191"/>
            <p:cNvSpPr>
              <a:spLocks noChangeArrowheads="1"/>
            </p:cNvSpPr>
            <p:nvPr/>
          </p:nvSpPr>
          <p:spPr bwMode="auto">
            <a:xfrm>
              <a:off x="3302000" y="4402138"/>
              <a:ext cx="223838" cy="296862"/>
            </a:xfrm>
            <a:custGeom>
              <a:avLst/>
              <a:gdLst>
                <a:gd name="T0" fmla="*/ 310 w 622"/>
                <a:gd name="T1" fmla="*/ 0 h 825"/>
                <a:gd name="T2" fmla="*/ 0 w 622"/>
                <a:gd name="T3" fmla="*/ 132 h 825"/>
                <a:gd name="T4" fmla="*/ 0 w 622"/>
                <a:gd name="T5" fmla="*/ 426 h 825"/>
                <a:gd name="T6" fmla="*/ 0 w 622"/>
                <a:gd name="T7" fmla="*/ 426 h 825"/>
                <a:gd name="T8" fmla="*/ 310 w 622"/>
                <a:gd name="T9" fmla="*/ 824 h 825"/>
                <a:gd name="T10" fmla="*/ 621 w 622"/>
                <a:gd name="T11" fmla="*/ 426 h 825"/>
                <a:gd name="T12" fmla="*/ 621 w 622"/>
                <a:gd name="T13" fmla="*/ 426 h 825"/>
                <a:gd name="T14" fmla="*/ 621 w 622"/>
                <a:gd name="T15" fmla="*/ 132 h 825"/>
                <a:gd name="T16" fmla="*/ 310 w 622"/>
                <a:gd name="T17" fmla="*/ 0 h 825"/>
                <a:gd name="T18" fmla="*/ 364 w 622"/>
                <a:gd name="T19" fmla="*/ 539 h 825"/>
                <a:gd name="T20" fmla="*/ 141 w 622"/>
                <a:gd name="T21" fmla="*/ 539 h 825"/>
                <a:gd name="T22" fmla="*/ 141 w 622"/>
                <a:gd name="T23" fmla="*/ 508 h 825"/>
                <a:gd name="T24" fmla="*/ 364 w 622"/>
                <a:gd name="T25" fmla="*/ 508 h 825"/>
                <a:gd name="T26" fmla="*/ 364 w 622"/>
                <a:gd name="T27" fmla="*/ 539 h 825"/>
                <a:gd name="T28" fmla="*/ 364 w 622"/>
                <a:gd name="T29" fmla="*/ 417 h 825"/>
                <a:gd name="T30" fmla="*/ 141 w 622"/>
                <a:gd name="T31" fmla="*/ 417 h 825"/>
                <a:gd name="T32" fmla="*/ 141 w 622"/>
                <a:gd name="T33" fmla="*/ 386 h 825"/>
                <a:gd name="T34" fmla="*/ 364 w 622"/>
                <a:gd name="T35" fmla="*/ 386 h 825"/>
                <a:gd name="T36" fmla="*/ 364 w 622"/>
                <a:gd name="T37" fmla="*/ 417 h 825"/>
                <a:gd name="T38" fmla="*/ 364 w 622"/>
                <a:gd name="T39" fmla="*/ 290 h 825"/>
                <a:gd name="T40" fmla="*/ 141 w 622"/>
                <a:gd name="T41" fmla="*/ 290 h 825"/>
                <a:gd name="T42" fmla="*/ 141 w 622"/>
                <a:gd name="T43" fmla="*/ 259 h 825"/>
                <a:gd name="T44" fmla="*/ 364 w 622"/>
                <a:gd name="T45" fmla="*/ 259 h 825"/>
                <a:gd name="T46" fmla="*/ 364 w 622"/>
                <a:gd name="T47" fmla="*/ 290 h 825"/>
                <a:gd name="T48" fmla="*/ 497 w 622"/>
                <a:gd name="T49" fmla="*/ 496 h 825"/>
                <a:gd name="T50" fmla="*/ 443 w 622"/>
                <a:gd name="T51" fmla="*/ 550 h 825"/>
                <a:gd name="T52" fmla="*/ 409 w 622"/>
                <a:gd name="T53" fmla="*/ 516 h 825"/>
                <a:gd name="T54" fmla="*/ 409 w 622"/>
                <a:gd name="T55" fmla="*/ 502 h 825"/>
                <a:gd name="T56" fmla="*/ 423 w 622"/>
                <a:gd name="T57" fmla="*/ 502 h 825"/>
                <a:gd name="T58" fmla="*/ 443 w 622"/>
                <a:gd name="T59" fmla="*/ 522 h 825"/>
                <a:gd name="T60" fmla="*/ 483 w 622"/>
                <a:gd name="T61" fmla="*/ 482 h 825"/>
                <a:gd name="T62" fmla="*/ 497 w 622"/>
                <a:gd name="T63" fmla="*/ 482 h 825"/>
                <a:gd name="T64" fmla="*/ 497 w 622"/>
                <a:gd name="T65" fmla="*/ 496 h 825"/>
                <a:gd name="T66" fmla="*/ 421 w 622"/>
                <a:gd name="T67" fmla="*/ 375 h 825"/>
                <a:gd name="T68" fmla="*/ 421 w 622"/>
                <a:gd name="T69" fmla="*/ 361 h 825"/>
                <a:gd name="T70" fmla="*/ 435 w 622"/>
                <a:gd name="T71" fmla="*/ 361 h 825"/>
                <a:gd name="T72" fmla="*/ 454 w 622"/>
                <a:gd name="T73" fmla="*/ 381 h 825"/>
                <a:gd name="T74" fmla="*/ 474 w 622"/>
                <a:gd name="T75" fmla="*/ 361 h 825"/>
                <a:gd name="T76" fmla="*/ 488 w 622"/>
                <a:gd name="T77" fmla="*/ 361 h 825"/>
                <a:gd name="T78" fmla="*/ 488 w 622"/>
                <a:gd name="T79" fmla="*/ 375 h 825"/>
                <a:gd name="T80" fmla="*/ 468 w 622"/>
                <a:gd name="T81" fmla="*/ 395 h 825"/>
                <a:gd name="T82" fmla="*/ 488 w 622"/>
                <a:gd name="T83" fmla="*/ 415 h 825"/>
                <a:gd name="T84" fmla="*/ 488 w 622"/>
                <a:gd name="T85" fmla="*/ 429 h 825"/>
                <a:gd name="T86" fmla="*/ 480 w 622"/>
                <a:gd name="T87" fmla="*/ 431 h 825"/>
                <a:gd name="T88" fmla="*/ 471 w 622"/>
                <a:gd name="T89" fmla="*/ 429 h 825"/>
                <a:gd name="T90" fmla="*/ 452 w 622"/>
                <a:gd name="T91" fmla="*/ 409 h 825"/>
                <a:gd name="T92" fmla="*/ 432 w 622"/>
                <a:gd name="T93" fmla="*/ 429 h 825"/>
                <a:gd name="T94" fmla="*/ 423 w 622"/>
                <a:gd name="T95" fmla="*/ 431 h 825"/>
                <a:gd name="T96" fmla="*/ 415 w 622"/>
                <a:gd name="T97" fmla="*/ 429 h 825"/>
                <a:gd name="T98" fmla="*/ 415 w 622"/>
                <a:gd name="T99" fmla="*/ 415 h 825"/>
                <a:gd name="T100" fmla="*/ 435 w 622"/>
                <a:gd name="T101" fmla="*/ 395 h 825"/>
                <a:gd name="T102" fmla="*/ 421 w 622"/>
                <a:gd name="T103" fmla="*/ 375 h 825"/>
                <a:gd name="T104" fmla="*/ 500 w 622"/>
                <a:gd name="T105" fmla="*/ 256 h 825"/>
                <a:gd name="T106" fmla="*/ 446 w 622"/>
                <a:gd name="T107" fmla="*/ 310 h 825"/>
                <a:gd name="T108" fmla="*/ 412 w 622"/>
                <a:gd name="T109" fmla="*/ 276 h 825"/>
                <a:gd name="T110" fmla="*/ 412 w 622"/>
                <a:gd name="T111" fmla="*/ 262 h 825"/>
                <a:gd name="T112" fmla="*/ 426 w 622"/>
                <a:gd name="T113" fmla="*/ 262 h 825"/>
                <a:gd name="T114" fmla="*/ 446 w 622"/>
                <a:gd name="T115" fmla="*/ 282 h 825"/>
                <a:gd name="T116" fmla="*/ 485 w 622"/>
                <a:gd name="T117" fmla="*/ 242 h 825"/>
                <a:gd name="T118" fmla="*/ 500 w 622"/>
                <a:gd name="T119" fmla="*/ 242 h 825"/>
                <a:gd name="T120" fmla="*/ 500 w 622"/>
                <a:gd name="T121" fmla="*/ 25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22" h="825">
                  <a:moveTo>
                    <a:pt x="310" y="0"/>
                  </a:moveTo>
                  <a:lnTo>
                    <a:pt x="0" y="132"/>
                  </a:lnTo>
                  <a:lnTo>
                    <a:pt x="0" y="426"/>
                  </a:lnTo>
                  <a:lnTo>
                    <a:pt x="0" y="426"/>
                  </a:lnTo>
                  <a:cubicBezTo>
                    <a:pt x="8" y="589"/>
                    <a:pt x="130" y="733"/>
                    <a:pt x="310" y="824"/>
                  </a:cubicBezTo>
                  <a:cubicBezTo>
                    <a:pt x="491" y="733"/>
                    <a:pt x="610" y="589"/>
                    <a:pt x="621" y="426"/>
                  </a:cubicBezTo>
                  <a:lnTo>
                    <a:pt x="621" y="426"/>
                  </a:lnTo>
                  <a:lnTo>
                    <a:pt x="621" y="132"/>
                  </a:lnTo>
                  <a:lnTo>
                    <a:pt x="310" y="0"/>
                  </a:lnTo>
                  <a:close/>
                  <a:moveTo>
                    <a:pt x="364" y="539"/>
                  </a:moveTo>
                  <a:lnTo>
                    <a:pt x="141" y="539"/>
                  </a:lnTo>
                  <a:lnTo>
                    <a:pt x="141" y="508"/>
                  </a:lnTo>
                  <a:lnTo>
                    <a:pt x="364" y="508"/>
                  </a:lnTo>
                  <a:lnTo>
                    <a:pt x="364" y="539"/>
                  </a:lnTo>
                  <a:close/>
                  <a:moveTo>
                    <a:pt x="364" y="417"/>
                  </a:moveTo>
                  <a:lnTo>
                    <a:pt x="141" y="417"/>
                  </a:lnTo>
                  <a:lnTo>
                    <a:pt x="141" y="386"/>
                  </a:lnTo>
                  <a:lnTo>
                    <a:pt x="364" y="386"/>
                  </a:lnTo>
                  <a:lnTo>
                    <a:pt x="364" y="417"/>
                  </a:lnTo>
                  <a:close/>
                  <a:moveTo>
                    <a:pt x="364" y="290"/>
                  </a:moveTo>
                  <a:lnTo>
                    <a:pt x="141" y="290"/>
                  </a:lnTo>
                  <a:lnTo>
                    <a:pt x="141" y="259"/>
                  </a:lnTo>
                  <a:lnTo>
                    <a:pt x="364" y="259"/>
                  </a:lnTo>
                  <a:lnTo>
                    <a:pt x="364" y="290"/>
                  </a:lnTo>
                  <a:close/>
                  <a:moveTo>
                    <a:pt x="497" y="496"/>
                  </a:moveTo>
                  <a:lnTo>
                    <a:pt x="443" y="550"/>
                  </a:lnTo>
                  <a:lnTo>
                    <a:pt x="409" y="516"/>
                  </a:lnTo>
                  <a:cubicBezTo>
                    <a:pt x="406" y="513"/>
                    <a:pt x="406" y="505"/>
                    <a:pt x="409" y="502"/>
                  </a:cubicBezTo>
                  <a:cubicBezTo>
                    <a:pt x="412" y="499"/>
                    <a:pt x="421" y="499"/>
                    <a:pt x="423" y="502"/>
                  </a:cubicBezTo>
                  <a:lnTo>
                    <a:pt x="443" y="522"/>
                  </a:lnTo>
                  <a:lnTo>
                    <a:pt x="483" y="482"/>
                  </a:lnTo>
                  <a:cubicBezTo>
                    <a:pt x="485" y="479"/>
                    <a:pt x="494" y="479"/>
                    <a:pt x="497" y="482"/>
                  </a:cubicBezTo>
                  <a:cubicBezTo>
                    <a:pt x="502" y="485"/>
                    <a:pt x="502" y="494"/>
                    <a:pt x="497" y="496"/>
                  </a:cubicBezTo>
                  <a:close/>
                  <a:moveTo>
                    <a:pt x="421" y="375"/>
                  </a:moveTo>
                  <a:cubicBezTo>
                    <a:pt x="418" y="372"/>
                    <a:pt x="418" y="364"/>
                    <a:pt x="421" y="361"/>
                  </a:cubicBezTo>
                  <a:cubicBezTo>
                    <a:pt x="423" y="358"/>
                    <a:pt x="432" y="358"/>
                    <a:pt x="435" y="361"/>
                  </a:cubicBezTo>
                  <a:lnTo>
                    <a:pt x="454" y="381"/>
                  </a:lnTo>
                  <a:lnTo>
                    <a:pt x="474" y="361"/>
                  </a:lnTo>
                  <a:cubicBezTo>
                    <a:pt x="477" y="358"/>
                    <a:pt x="485" y="358"/>
                    <a:pt x="488" y="361"/>
                  </a:cubicBezTo>
                  <a:cubicBezTo>
                    <a:pt x="491" y="364"/>
                    <a:pt x="491" y="372"/>
                    <a:pt x="488" y="375"/>
                  </a:cubicBezTo>
                  <a:lnTo>
                    <a:pt x="468" y="395"/>
                  </a:lnTo>
                  <a:lnTo>
                    <a:pt x="488" y="415"/>
                  </a:lnTo>
                  <a:cubicBezTo>
                    <a:pt x="491" y="417"/>
                    <a:pt x="491" y="427"/>
                    <a:pt x="488" y="429"/>
                  </a:cubicBezTo>
                  <a:cubicBezTo>
                    <a:pt x="485" y="432"/>
                    <a:pt x="483" y="431"/>
                    <a:pt x="480" y="431"/>
                  </a:cubicBezTo>
                  <a:cubicBezTo>
                    <a:pt x="477" y="431"/>
                    <a:pt x="474" y="431"/>
                    <a:pt x="471" y="429"/>
                  </a:cubicBezTo>
                  <a:lnTo>
                    <a:pt x="452" y="409"/>
                  </a:lnTo>
                  <a:lnTo>
                    <a:pt x="432" y="429"/>
                  </a:lnTo>
                  <a:cubicBezTo>
                    <a:pt x="429" y="431"/>
                    <a:pt x="426" y="431"/>
                    <a:pt x="423" y="431"/>
                  </a:cubicBezTo>
                  <a:cubicBezTo>
                    <a:pt x="421" y="431"/>
                    <a:pt x="418" y="431"/>
                    <a:pt x="415" y="429"/>
                  </a:cubicBezTo>
                  <a:cubicBezTo>
                    <a:pt x="412" y="426"/>
                    <a:pt x="412" y="417"/>
                    <a:pt x="415" y="415"/>
                  </a:cubicBezTo>
                  <a:lnTo>
                    <a:pt x="435" y="395"/>
                  </a:lnTo>
                  <a:lnTo>
                    <a:pt x="421" y="375"/>
                  </a:lnTo>
                  <a:close/>
                  <a:moveTo>
                    <a:pt x="500" y="256"/>
                  </a:moveTo>
                  <a:lnTo>
                    <a:pt x="446" y="310"/>
                  </a:lnTo>
                  <a:lnTo>
                    <a:pt x="412" y="276"/>
                  </a:lnTo>
                  <a:cubicBezTo>
                    <a:pt x="409" y="273"/>
                    <a:pt x="409" y="265"/>
                    <a:pt x="412" y="262"/>
                  </a:cubicBezTo>
                  <a:cubicBezTo>
                    <a:pt x="415" y="259"/>
                    <a:pt x="423" y="259"/>
                    <a:pt x="426" y="262"/>
                  </a:cubicBezTo>
                  <a:lnTo>
                    <a:pt x="446" y="282"/>
                  </a:lnTo>
                  <a:lnTo>
                    <a:pt x="485" y="242"/>
                  </a:lnTo>
                  <a:cubicBezTo>
                    <a:pt x="488" y="240"/>
                    <a:pt x="497" y="240"/>
                    <a:pt x="500" y="242"/>
                  </a:cubicBezTo>
                  <a:cubicBezTo>
                    <a:pt x="502" y="248"/>
                    <a:pt x="502" y="254"/>
                    <a:pt x="500" y="256"/>
                  </a:cubicBezTo>
                  <a:close/>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137" name="Rectangle 136"/>
          <p:cNvSpPr/>
          <p:nvPr/>
        </p:nvSpPr>
        <p:spPr>
          <a:xfrm>
            <a:off x="3975922" y="2966791"/>
            <a:ext cx="1634859" cy="1557428"/>
          </a:xfrm>
          <a:prstGeom prst="rect">
            <a:avLst/>
          </a:prstGeom>
          <a:noFill/>
          <a:ln w="19050">
            <a:solidFill>
              <a:schemeClr val="accent3"/>
            </a:solidFill>
            <a:prstDash val="sysDash"/>
          </a:ln>
          <a:effectLst/>
        </p:spPr>
        <p:style>
          <a:lnRef idx="1">
            <a:schemeClr val="accent1"/>
          </a:lnRef>
          <a:fillRef idx="3">
            <a:schemeClr val="accent1"/>
          </a:fillRef>
          <a:effectRef idx="2">
            <a:schemeClr val="accent1"/>
          </a:effectRef>
          <a:fontRef idx="minor">
            <a:schemeClr val="lt1"/>
          </a:fontRef>
        </p:style>
        <p:txBody>
          <a:bodyPr anchor="b"/>
          <a:lstStyle/>
          <a:p>
            <a:pPr fontAlgn="auto">
              <a:spcBef>
                <a:spcPts val="0"/>
              </a:spcBef>
              <a:spcAft>
                <a:spcPts val="0"/>
              </a:spcAft>
              <a:defRPr/>
            </a:pPr>
            <a:r>
              <a:rPr lang="en-US" sz="1000" dirty="0">
                <a:solidFill>
                  <a:schemeClr val="tx1"/>
                </a:solidFill>
                <a:latin typeface="Arial" panose="020B0604020202020204" pitchFamily="34" charset="0"/>
                <a:ea typeface="Calibri" charset="0"/>
                <a:cs typeface="Arial" panose="020B0604020202020204" pitchFamily="34" charset="0"/>
              </a:rPr>
              <a:t>SUBNET B, 10.0.1.0/24</a:t>
            </a:r>
          </a:p>
        </p:txBody>
      </p:sp>
      <p:sp>
        <p:nvSpPr>
          <p:cNvPr id="138" name="TextBox 137"/>
          <p:cNvSpPr txBox="1"/>
          <p:nvPr/>
        </p:nvSpPr>
        <p:spPr>
          <a:xfrm>
            <a:off x="1491219" y="3217813"/>
            <a:ext cx="616663" cy="253916"/>
          </a:xfrm>
          <a:prstGeom prst="rect">
            <a:avLst/>
          </a:prstGeom>
          <a:solidFill>
            <a:schemeClr val="bg1"/>
          </a:solidFill>
        </p:spPr>
        <p:txBody>
          <a:bodyPr wrap="square" rtlCol="0" anchor="ctr">
            <a:spAutoFit/>
          </a:bodyPr>
          <a:lstStyle/>
          <a:p>
            <a:pPr algn="ctr"/>
            <a:r>
              <a:rPr lang="en-US" sz="1050" dirty="0"/>
              <a:t>NSG-A</a:t>
            </a:r>
          </a:p>
        </p:txBody>
      </p:sp>
      <p:sp>
        <p:nvSpPr>
          <p:cNvPr id="139" name="TextBox 138"/>
          <p:cNvSpPr txBox="1"/>
          <p:nvPr/>
        </p:nvSpPr>
        <p:spPr>
          <a:xfrm>
            <a:off x="2508180" y="3235434"/>
            <a:ext cx="616663" cy="253916"/>
          </a:xfrm>
          <a:prstGeom prst="rect">
            <a:avLst/>
          </a:prstGeom>
          <a:solidFill>
            <a:schemeClr val="bg1"/>
          </a:solidFill>
        </p:spPr>
        <p:txBody>
          <a:bodyPr wrap="square" rtlCol="0" anchor="ctr">
            <a:spAutoFit/>
          </a:bodyPr>
          <a:lstStyle/>
          <a:p>
            <a:pPr algn="ctr"/>
            <a:r>
              <a:rPr lang="en-US" sz="1050" dirty="0"/>
              <a:t>NSG-B</a:t>
            </a:r>
          </a:p>
        </p:txBody>
      </p:sp>
      <p:sp>
        <p:nvSpPr>
          <p:cNvPr id="140" name="TextBox 139"/>
          <p:cNvSpPr txBox="1"/>
          <p:nvPr/>
        </p:nvSpPr>
        <p:spPr>
          <a:xfrm>
            <a:off x="4272249" y="3219939"/>
            <a:ext cx="616663" cy="253916"/>
          </a:xfrm>
          <a:prstGeom prst="rect">
            <a:avLst/>
          </a:prstGeom>
          <a:solidFill>
            <a:schemeClr val="bg1"/>
          </a:solidFill>
        </p:spPr>
        <p:txBody>
          <a:bodyPr wrap="square" rtlCol="0" anchor="ctr">
            <a:spAutoFit/>
          </a:bodyPr>
          <a:lstStyle/>
          <a:p>
            <a:pPr algn="ctr"/>
            <a:r>
              <a:rPr lang="en-US" sz="1050" dirty="0"/>
              <a:t>NSG-A</a:t>
            </a:r>
          </a:p>
        </p:txBody>
      </p:sp>
      <p:graphicFrame>
        <p:nvGraphicFramePr>
          <p:cNvPr id="141" name="Table 140"/>
          <p:cNvGraphicFramePr>
            <a:graphicFrameLocks noGrp="1"/>
          </p:cNvGraphicFramePr>
          <p:nvPr/>
        </p:nvGraphicFramePr>
        <p:xfrm>
          <a:off x="681248" y="1298944"/>
          <a:ext cx="5107678" cy="975360"/>
        </p:xfrm>
        <a:graphic>
          <a:graphicData uri="http://schemas.openxmlformats.org/drawingml/2006/table">
            <a:tbl>
              <a:tblPr firstRow="1" bandRow="1">
                <a:tableStyleId>{7E9639D4-E3E2-4D34-9284-5A2195B3D0D7}</a:tableStyleId>
              </a:tblPr>
              <a:tblGrid>
                <a:gridCol w="724277">
                  <a:extLst>
                    <a:ext uri="{9D8B030D-6E8A-4147-A177-3AD203B41FA5}">
                      <a16:colId xmlns:a16="http://schemas.microsoft.com/office/drawing/2014/main" val="3154443389"/>
                    </a:ext>
                  </a:extLst>
                </a:gridCol>
                <a:gridCol w="724277">
                  <a:extLst>
                    <a:ext uri="{9D8B030D-6E8A-4147-A177-3AD203B41FA5}">
                      <a16:colId xmlns:a16="http://schemas.microsoft.com/office/drawing/2014/main" val="570182689"/>
                    </a:ext>
                  </a:extLst>
                </a:gridCol>
                <a:gridCol w="731677">
                  <a:extLst>
                    <a:ext uri="{9D8B030D-6E8A-4147-A177-3AD203B41FA5}">
                      <a16:colId xmlns:a16="http://schemas.microsoft.com/office/drawing/2014/main" val="1724879569"/>
                    </a:ext>
                  </a:extLst>
                </a:gridCol>
                <a:gridCol w="975569">
                  <a:extLst>
                    <a:ext uri="{9D8B030D-6E8A-4147-A177-3AD203B41FA5}">
                      <a16:colId xmlns:a16="http://schemas.microsoft.com/office/drawing/2014/main" val="1530110840"/>
                    </a:ext>
                  </a:extLst>
                </a:gridCol>
                <a:gridCol w="810414">
                  <a:extLst>
                    <a:ext uri="{9D8B030D-6E8A-4147-A177-3AD203B41FA5}">
                      <a16:colId xmlns:a16="http://schemas.microsoft.com/office/drawing/2014/main" val="2251893874"/>
                    </a:ext>
                  </a:extLst>
                </a:gridCol>
                <a:gridCol w="643371">
                  <a:extLst>
                    <a:ext uri="{9D8B030D-6E8A-4147-A177-3AD203B41FA5}">
                      <a16:colId xmlns:a16="http://schemas.microsoft.com/office/drawing/2014/main" val="353657290"/>
                    </a:ext>
                  </a:extLst>
                </a:gridCol>
                <a:gridCol w="498093">
                  <a:extLst>
                    <a:ext uri="{9D8B030D-6E8A-4147-A177-3AD203B41FA5}">
                      <a16:colId xmlns:a16="http://schemas.microsoft.com/office/drawing/2014/main" val="2264845585"/>
                    </a:ext>
                  </a:extLst>
                </a:gridCol>
              </a:tblGrid>
              <a:tr h="402758">
                <a:tc>
                  <a:txBody>
                    <a:bodyPr/>
                    <a:lstStyle/>
                    <a:p>
                      <a:pPr algn="ctr"/>
                      <a:endParaRPr lang="en-US" sz="11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1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b="0" dirty="0"/>
                        <a:t>Direction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b="0" dirty="0"/>
                        <a:t>CIDR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b="0" dirty="0"/>
                        <a:t>Protocol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b="0" dirty="0"/>
                        <a:t>Source Port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b="0" dirty="0"/>
                        <a:t>Dest</a:t>
                      </a:r>
                      <a:r>
                        <a:rPr lang="en-US" sz="1100" b="0" baseline="0" dirty="0"/>
                        <a:t> Port</a:t>
                      </a:r>
                      <a:endParaRPr lang="en-US" sz="11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3293157"/>
                  </a:ext>
                </a:extLst>
              </a:tr>
              <a:tr h="244532">
                <a:tc>
                  <a:txBody>
                    <a:bodyPr/>
                    <a:lstStyle/>
                    <a:p>
                      <a:r>
                        <a:rPr lang="en-US" sz="1200" b="0" dirty="0"/>
                        <a:t>NSG-A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b="0" dirty="0"/>
                        <a:t>Stateful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b="0" dirty="0"/>
                        <a:t>Ingress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t>0.0.0.0/0</a:t>
                      </a:r>
                      <a:endParaRPr lang="en-US" sz="12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t>TCP</a:t>
                      </a:r>
                      <a:endParaRPr lang="en-US" sz="12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b="0" dirty="0"/>
                        <a:t>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b="0" dirty="0"/>
                        <a:t>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6753208"/>
                  </a:ext>
                </a:extLst>
              </a:tr>
              <a:tr h="244532">
                <a:tc>
                  <a:txBody>
                    <a:bodyPr/>
                    <a:lstStyle/>
                    <a:p>
                      <a:r>
                        <a:rPr lang="en-US" sz="1200" b="0" dirty="0"/>
                        <a:t>NSG-B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b="0" dirty="0"/>
                        <a:t>Stateful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b="0" dirty="0"/>
                        <a:t>Ingress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t>0.0.0.0/0</a:t>
                      </a:r>
                      <a:endParaRPr lang="en-US" sz="12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t>TCP</a:t>
                      </a:r>
                      <a:endParaRPr lang="en-US" sz="12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b="0" dirty="0"/>
                        <a:t>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b="0" dirty="0"/>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51089870"/>
                  </a:ext>
                </a:extLst>
              </a:tr>
            </a:tbl>
          </a:graphicData>
        </a:graphic>
      </p:graphicFrame>
    </p:spTree>
    <p:extLst>
      <p:ext uri="{BB962C8B-B14F-4D97-AF65-F5344CB8AC3E}">
        <p14:creationId xmlns:p14="http://schemas.microsoft.com/office/powerpoint/2010/main" val="2319098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39" grpId="0" animBg="1"/>
      <p:bldP spid="14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09A31D-E6CB-4562-ABE8-6BA448B01DE3}"/>
              </a:ext>
            </a:extLst>
          </p:cNvPr>
          <p:cNvSpPr/>
          <p:nvPr/>
        </p:nvSpPr>
        <p:spPr>
          <a:xfrm>
            <a:off x="296586" y="2168344"/>
            <a:ext cx="2686975" cy="369332"/>
          </a:xfrm>
          <a:prstGeom prst="rect">
            <a:avLst/>
          </a:prstGeom>
        </p:spPr>
        <p:txBody>
          <a:bodyPr wrap="square">
            <a:spAutoFit/>
          </a:bodyPr>
          <a:lstStyle/>
          <a:p>
            <a:endParaRPr lang="it-IT" dirty="0"/>
          </a:p>
        </p:txBody>
      </p:sp>
      <p:sp>
        <p:nvSpPr>
          <p:cNvPr id="2" name="Rectangle 1">
            <a:extLst>
              <a:ext uri="{FF2B5EF4-FFF2-40B4-BE49-F238E27FC236}">
                <a16:creationId xmlns:a16="http://schemas.microsoft.com/office/drawing/2014/main" id="{FA6782AC-96F0-4558-B198-AA9F768AF8C7}"/>
              </a:ext>
            </a:extLst>
          </p:cNvPr>
          <p:cNvSpPr/>
          <p:nvPr/>
        </p:nvSpPr>
        <p:spPr>
          <a:xfrm>
            <a:off x="614038" y="1706679"/>
            <a:ext cx="10963923" cy="369332"/>
          </a:xfrm>
          <a:prstGeom prst="rect">
            <a:avLst/>
          </a:prstGeom>
        </p:spPr>
        <p:txBody>
          <a:bodyPr wrap="square">
            <a:spAutoFit/>
          </a:bodyPr>
          <a:lstStyle/>
          <a:p>
            <a:endParaRPr lang="it-IT" dirty="0"/>
          </a:p>
        </p:txBody>
      </p:sp>
      <p:sp>
        <p:nvSpPr>
          <p:cNvPr id="7" name="Title 1">
            <a:extLst>
              <a:ext uri="{FF2B5EF4-FFF2-40B4-BE49-F238E27FC236}">
                <a16:creationId xmlns:a16="http://schemas.microsoft.com/office/drawing/2014/main" id="{289AF635-678E-4160-BC78-892F51FEDEB3}"/>
              </a:ext>
            </a:extLst>
          </p:cNvPr>
          <p:cNvSpPr>
            <a:spLocks noGrp="1"/>
          </p:cNvSpPr>
          <p:nvPr>
            <p:ph type="title"/>
          </p:nvPr>
        </p:nvSpPr>
        <p:spPr>
          <a:xfrm>
            <a:off x="350766" y="190327"/>
            <a:ext cx="11311424" cy="726015"/>
          </a:xfrm>
        </p:spPr>
        <p:txBody>
          <a:bodyPr/>
          <a:lstStyle/>
          <a:p>
            <a:r>
              <a:rPr lang="en-US" sz="3200" dirty="0"/>
              <a:t>Network Visualizer v2.0</a:t>
            </a:r>
          </a:p>
        </p:txBody>
      </p:sp>
      <p:pic>
        <p:nvPicPr>
          <p:cNvPr id="3" name="Picture 2">
            <a:extLst>
              <a:ext uri="{FF2B5EF4-FFF2-40B4-BE49-F238E27FC236}">
                <a16:creationId xmlns:a16="http://schemas.microsoft.com/office/drawing/2014/main" id="{9E129D20-CFD5-4097-A4E7-A4B7F1ADDAAE}"/>
              </a:ext>
            </a:extLst>
          </p:cNvPr>
          <p:cNvPicPr>
            <a:picLocks noChangeAspect="1"/>
          </p:cNvPicPr>
          <p:nvPr/>
        </p:nvPicPr>
        <p:blipFill>
          <a:blip r:embed="rId2"/>
          <a:stretch>
            <a:fillRect/>
          </a:stretch>
        </p:blipFill>
        <p:spPr>
          <a:xfrm>
            <a:off x="443883" y="1040983"/>
            <a:ext cx="10679837" cy="5729288"/>
          </a:xfrm>
          <a:prstGeom prst="rect">
            <a:avLst/>
          </a:prstGeom>
        </p:spPr>
      </p:pic>
    </p:spTree>
    <p:extLst>
      <p:ext uri="{BB962C8B-B14F-4D97-AF65-F5344CB8AC3E}">
        <p14:creationId xmlns:p14="http://schemas.microsoft.com/office/powerpoint/2010/main" val="308231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09A31D-E6CB-4562-ABE8-6BA448B01DE3}"/>
              </a:ext>
            </a:extLst>
          </p:cNvPr>
          <p:cNvSpPr/>
          <p:nvPr/>
        </p:nvSpPr>
        <p:spPr>
          <a:xfrm>
            <a:off x="296586" y="2168344"/>
            <a:ext cx="2686975" cy="369332"/>
          </a:xfrm>
          <a:prstGeom prst="rect">
            <a:avLst/>
          </a:prstGeom>
        </p:spPr>
        <p:txBody>
          <a:bodyPr wrap="square">
            <a:spAutoFit/>
          </a:bodyPr>
          <a:lstStyle/>
          <a:p>
            <a:endParaRPr lang="it-IT" dirty="0"/>
          </a:p>
        </p:txBody>
      </p:sp>
      <p:sp>
        <p:nvSpPr>
          <p:cNvPr id="2" name="Rectangle 1">
            <a:extLst>
              <a:ext uri="{FF2B5EF4-FFF2-40B4-BE49-F238E27FC236}">
                <a16:creationId xmlns:a16="http://schemas.microsoft.com/office/drawing/2014/main" id="{FA6782AC-96F0-4558-B198-AA9F768AF8C7}"/>
              </a:ext>
            </a:extLst>
          </p:cNvPr>
          <p:cNvSpPr/>
          <p:nvPr/>
        </p:nvSpPr>
        <p:spPr>
          <a:xfrm>
            <a:off x="614038" y="1706679"/>
            <a:ext cx="10963923" cy="369332"/>
          </a:xfrm>
          <a:prstGeom prst="rect">
            <a:avLst/>
          </a:prstGeom>
        </p:spPr>
        <p:txBody>
          <a:bodyPr wrap="square">
            <a:spAutoFit/>
          </a:bodyPr>
          <a:lstStyle/>
          <a:p>
            <a:endParaRPr lang="it-IT" dirty="0"/>
          </a:p>
        </p:txBody>
      </p:sp>
      <p:sp>
        <p:nvSpPr>
          <p:cNvPr id="7" name="Title 1">
            <a:extLst>
              <a:ext uri="{FF2B5EF4-FFF2-40B4-BE49-F238E27FC236}">
                <a16:creationId xmlns:a16="http://schemas.microsoft.com/office/drawing/2014/main" id="{289AF635-678E-4160-BC78-892F51FEDEB3}"/>
              </a:ext>
            </a:extLst>
          </p:cNvPr>
          <p:cNvSpPr>
            <a:spLocks noGrp="1"/>
          </p:cNvSpPr>
          <p:nvPr>
            <p:ph type="title"/>
          </p:nvPr>
        </p:nvSpPr>
        <p:spPr>
          <a:xfrm>
            <a:off x="350766" y="190327"/>
            <a:ext cx="11311424" cy="726015"/>
          </a:xfrm>
        </p:spPr>
        <p:txBody>
          <a:bodyPr/>
          <a:lstStyle/>
          <a:p>
            <a:r>
              <a:rPr lang="en-US" sz="3200" dirty="0"/>
              <a:t>Network Visualizer v2.0</a:t>
            </a:r>
          </a:p>
        </p:txBody>
      </p:sp>
      <p:pic>
        <p:nvPicPr>
          <p:cNvPr id="5" name="Picture 4">
            <a:extLst>
              <a:ext uri="{FF2B5EF4-FFF2-40B4-BE49-F238E27FC236}">
                <a16:creationId xmlns:a16="http://schemas.microsoft.com/office/drawing/2014/main" id="{51605366-0E11-4391-8C5C-449AFA62D3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766" y="994299"/>
            <a:ext cx="11128061" cy="5696072"/>
          </a:xfrm>
          <a:prstGeom prst="rect">
            <a:avLst/>
          </a:prstGeom>
        </p:spPr>
      </p:pic>
    </p:spTree>
    <p:extLst>
      <p:ext uri="{BB962C8B-B14F-4D97-AF65-F5344CB8AC3E}">
        <p14:creationId xmlns:p14="http://schemas.microsoft.com/office/powerpoint/2010/main" val="1339471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09A31D-E6CB-4562-ABE8-6BA448B01DE3}"/>
              </a:ext>
            </a:extLst>
          </p:cNvPr>
          <p:cNvSpPr/>
          <p:nvPr/>
        </p:nvSpPr>
        <p:spPr>
          <a:xfrm>
            <a:off x="296586" y="2168344"/>
            <a:ext cx="2686975" cy="369332"/>
          </a:xfrm>
          <a:prstGeom prst="rect">
            <a:avLst/>
          </a:prstGeom>
        </p:spPr>
        <p:txBody>
          <a:bodyPr wrap="square">
            <a:spAutoFit/>
          </a:bodyPr>
          <a:lstStyle/>
          <a:p>
            <a:endParaRPr lang="it-IT" dirty="0"/>
          </a:p>
        </p:txBody>
      </p:sp>
      <p:sp>
        <p:nvSpPr>
          <p:cNvPr id="2" name="Rectangle 1">
            <a:extLst>
              <a:ext uri="{FF2B5EF4-FFF2-40B4-BE49-F238E27FC236}">
                <a16:creationId xmlns:a16="http://schemas.microsoft.com/office/drawing/2014/main" id="{FA6782AC-96F0-4558-B198-AA9F768AF8C7}"/>
              </a:ext>
            </a:extLst>
          </p:cNvPr>
          <p:cNvSpPr/>
          <p:nvPr/>
        </p:nvSpPr>
        <p:spPr>
          <a:xfrm>
            <a:off x="614038" y="1706679"/>
            <a:ext cx="10963923" cy="369332"/>
          </a:xfrm>
          <a:prstGeom prst="rect">
            <a:avLst/>
          </a:prstGeom>
        </p:spPr>
        <p:txBody>
          <a:bodyPr wrap="square">
            <a:spAutoFit/>
          </a:bodyPr>
          <a:lstStyle/>
          <a:p>
            <a:endParaRPr lang="it-IT" dirty="0"/>
          </a:p>
        </p:txBody>
      </p:sp>
      <p:sp>
        <p:nvSpPr>
          <p:cNvPr id="7" name="Title 1">
            <a:extLst>
              <a:ext uri="{FF2B5EF4-FFF2-40B4-BE49-F238E27FC236}">
                <a16:creationId xmlns:a16="http://schemas.microsoft.com/office/drawing/2014/main" id="{289AF635-678E-4160-BC78-892F51FEDEB3}"/>
              </a:ext>
            </a:extLst>
          </p:cNvPr>
          <p:cNvSpPr>
            <a:spLocks noGrp="1"/>
          </p:cNvSpPr>
          <p:nvPr>
            <p:ph type="title"/>
          </p:nvPr>
        </p:nvSpPr>
        <p:spPr>
          <a:xfrm>
            <a:off x="350766" y="190327"/>
            <a:ext cx="11311424" cy="726015"/>
          </a:xfrm>
        </p:spPr>
        <p:txBody>
          <a:bodyPr/>
          <a:lstStyle/>
          <a:p>
            <a:r>
              <a:rPr lang="en-US" sz="3200" dirty="0"/>
              <a:t>Network Visualizer v2.0</a:t>
            </a:r>
          </a:p>
        </p:txBody>
      </p:sp>
      <p:pic>
        <p:nvPicPr>
          <p:cNvPr id="8" name="Picture 7" descr="Graphical user interface, chart&#10;&#10;Description automatically generated">
            <a:extLst>
              <a:ext uri="{FF2B5EF4-FFF2-40B4-BE49-F238E27FC236}">
                <a16:creationId xmlns:a16="http://schemas.microsoft.com/office/drawing/2014/main" id="{492D86FA-5543-4A96-8792-A6E81C807A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676" y="916342"/>
            <a:ext cx="11726738" cy="5782908"/>
          </a:xfrm>
          <a:prstGeom prst="rect">
            <a:avLst/>
          </a:prstGeom>
        </p:spPr>
      </p:pic>
    </p:spTree>
    <p:extLst>
      <p:ext uri="{BB962C8B-B14F-4D97-AF65-F5344CB8AC3E}">
        <p14:creationId xmlns:p14="http://schemas.microsoft.com/office/powerpoint/2010/main" val="3270954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8C36C-5A81-D24A-9DA8-017C07E15409}"/>
              </a:ext>
            </a:extLst>
          </p:cNvPr>
          <p:cNvSpPr>
            <a:spLocks noGrp="1"/>
          </p:cNvSpPr>
          <p:nvPr>
            <p:ph type="title"/>
          </p:nvPr>
        </p:nvSpPr>
        <p:spPr>
          <a:xfrm>
            <a:off x="539418" y="623757"/>
            <a:ext cx="11311424" cy="726015"/>
          </a:xfrm>
        </p:spPr>
        <p:txBody>
          <a:bodyPr/>
          <a:lstStyle/>
          <a:p>
            <a:r>
              <a:rPr lang="en-US" sz="3200" b="1" dirty="0">
                <a:latin typeface="+mn-lt"/>
              </a:rPr>
              <a:t>Agenda</a:t>
            </a:r>
          </a:p>
        </p:txBody>
      </p:sp>
      <p:sp>
        <p:nvSpPr>
          <p:cNvPr id="4" name="Rectangle 3">
            <a:extLst>
              <a:ext uri="{FF2B5EF4-FFF2-40B4-BE49-F238E27FC236}">
                <a16:creationId xmlns:a16="http://schemas.microsoft.com/office/drawing/2014/main" id="{543EDAA0-CA61-4386-9FF9-89607CDC292B}"/>
              </a:ext>
            </a:extLst>
          </p:cNvPr>
          <p:cNvSpPr/>
          <p:nvPr/>
        </p:nvSpPr>
        <p:spPr>
          <a:xfrm>
            <a:off x="1398101" y="1802260"/>
            <a:ext cx="9354779" cy="3323987"/>
          </a:xfrm>
          <a:prstGeom prst="rect">
            <a:avLst/>
          </a:prstGeom>
        </p:spPr>
        <p:txBody>
          <a:bodyPr wrap="square">
            <a:spAutoFit/>
          </a:bodyPr>
          <a:lstStyle/>
          <a:p>
            <a:endParaRPr lang="it-IT" sz="2400" b="1" dirty="0">
              <a:latin typeface="Oracle Sans" panose="020B0503020204020204" pitchFamily="34" charset="0"/>
              <a:ea typeface="Times New Roman" panose="02020603050405020304" pitchFamily="18" charset="0"/>
              <a:cs typeface="Calibri" panose="020F0502020204030204" pitchFamily="34" charset="0"/>
            </a:endParaRPr>
          </a:p>
          <a:p>
            <a:pPr marL="285750" indent="-285750">
              <a:buFont typeface="Arial" panose="020B0604020202020204" pitchFamily="34" charset="0"/>
              <a:buChar char="•"/>
            </a:pPr>
            <a:r>
              <a:rPr lang="it-IT" sz="2400" b="1" dirty="0">
                <a:latin typeface="Oracle Sans" panose="020B0503020204020204" pitchFamily="34" charset="0"/>
                <a:ea typeface="Times New Roman" panose="02020603050405020304" pitchFamily="18" charset="0"/>
                <a:cs typeface="Calibri" panose="020F0502020204030204" pitchFamily="34" charset="0"/>
              </a:rPr>
              <a:t>OCI Networking Core Components</a:t>
            </a:r>
          </a:p>
          <a:p>
            <a:pPr marL="285750" indent="-285750">
              <a:buFont typeface="Arial" panose="020B0604020202020204" pitchFamily="34" charset="0"/>
              <a:buChar char="•"/>
            </a:pPr>
            <a:r>
              <a:rPr lang="it-IT" sz="2400" b="1" dirty="0"/>
              <a:t>WAN Connectivity  on-prem / OCI (VPN, FastConnect)</a:t>
            </a:r>
          </a:p>
          <a:p>
            <a:pPr marL="285750" indent="-285750">
              <a:buFont typeface="Arial" panose="020B0604020202020204" pitchFamily="34" charset="0"/>
              <a:buChar char="•"/>
            </a:pPr>
            <a:r>
              <a:rPr lang="it-IT" sz="2400" b="1" dirty="0"/>
              <a:t>Intra-OCI region Azure Interconnect</a:t>
            </a:r>
          </a:p>
          <a:p>
            <a:pPr marL="285750" indent="-285750">
              <a:buFont typeface="Arial" panose="020B0604020202020204" pitchFamily="34" charset="0"/>
              <a:buChar char="•"/>
            </a:pPr>
            <a:r>
              <a:rPr lang="it-IT" sz="2400" b="1" dirty="0"/>
              <a:t>Your network requirements</a:t>
            </a:r>
          </a:p>
          <a:p>
            <a:pPr marL="285750" indent="-285750">
              <a:buFont typeface="Arial" panose="020B0604020202020204" pitchFamily="34" charset="0"/>
              <a:buChar char="•"/>
            </a:pPr>
            <a:r>
              <a:rPr lang="it-IT" sz="2400" b="1" dirty="0"/>
              <a:t>(optional) Advanced network configurations</a:t>
            </a:r>
          </a:p>
          <a:p>
            <a:pPr marL="285750" indent="-285750">
              <a:buFont typeface="Arial" panose="020B0604020202020204" pitchFamily="34" charset="0"/>
              <a:buChar char="•"/>
            </a:pPr>
            <a:endParaRPr lang="it-IT" sz="2400" b="1" dirty="0"/>
          </a:p>
          <a:p>
            <a:pPr marL="285750" indent="-285750">
              <a:buFont typeface="Arial" panose="020B0604020202020204" pitchFamily="34" charset="0"/>
              <a:buChar char="•"/>
            </a:pPr>
            <a:endParaRPr lang="it-IT" sz="2400" b="1" dirty="0">
              <a:latin typeface="Oracle Sans" panose="020B0503020204020204" pitchFamily="34" charset="0"/>
              <a:ea typeface="Times New Roman" panose="02020603050405020304" pitchFamily="18" charset="0"/>
              <a:cs typeface="Calibri" panose="020F0502020204030204" pitchFamily="34" charset="0"/>
            </a:endParaRPr>
          </a:p>
          <a:p>
            <a:pPr marL="285750" indent="-285750">
              <a:buFont typeface="Arial" panose="020B0604020202020204" pitchFamily="34" charset="0"/>
              <a:buChar char="•"/>
            </a:pPr>
            <a:endParaRPr lang="it-IT" dirty="0"/>
          </a:p>
        </p:txBody>
      </p:sp>
    </p:spTree>
    <p:extLst>
      <p:ext uri="{BB962C8B-B14F-4D97-AF65-F5344CB8AC3E}">
        <p14:creationId xmlns:p14="http://schemas.microsoft.com/office/powerpoint/2010/main" val="3192611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09A31D-E6CB-4562-ABE8-6BA448B01DE3}"/>
              </a:ext>
            </a:extLst>
          </p:cNvPr>
          <p:cNvSpPr/>
          <p:nvPr/>
        </p:nvSpPr>
        <p:spPr>
          <a:xfrm>
            <a:off x="296586" y="2168344"/>
            <a:ext cx="2686975" cy="369332"/>
          </a:xfrm>
          <a:prstGeom prst="rect">
            <a:avLst/>
          </a:prstGeom>
        </p:spPr>
        <p:txBody>
          <a:bodyPr wrap="square">
            <a:spAutoFit/>
          </a:bodyPr>
          <a:lstStyle/>
          <a:p>
            <a:endParaRPr lang="it-IT" dirty="0"/>
          </a:p>
        </p:txBody>
      </p:sp>
      <p:sp>
        <p:nvSpPr>
          <p:cNvPr id="2" name="Rectangle 1">
            <a:extLst>
              <a:ext uri="{FF2B5EF4-FFF2-40B4-BE49-F238E27FC236}">
                <a16:creationId xmlns:a16="http://schemas.microsoft.com/office/drawing/2014/main" id="{FA6782AC-96F0-4558-B198-AA9F768AF8C7}"/>
              </a:ext>
            </a:extLst>
          </p:cNvPr>
          <p:cNvSpPr/>
          <p:nvPr/>
        </p:nvSpPr>
        <p:spPr>
          <a:xfrm>
            <a:off x="614038" y="1706679"/>
            <a:ext cx="10963923" cy="369332"/>
          </a:xfrm>
          <a:prstGeom prst="rect">
            <a:avLst/>
          </a:prstGeom>
        </p:spPr>
        <p:txBody>
          <a:bodyPr wrap="square">
            <a:spAutoFit/>
          </a:bodyPr>
          <a:lstStyle/>
          <a:p>
            <a:endParaRPr lang="it-IT" dirty="0"/>
          </a:p>
        </p:txBody>
      </p:sp>
      <p:sp>
        <p:nvSpPr>
          <p:cNvPr id="7" name="Title 1">
            <a:extLst>
              <a:ext uri="{FF2B5EF4-FFF2-40B4-BE49-F238E27FC236}">
                <a16:creationId xmlns:a16="http://schemas.microsoft.com/office/drawing/2014/main" id="{289AF635-678E-4160-BC78-892F51FEDEB3}"/>
              </a:ext>
            </a:extLst>
          </p:cNvPr>
          <p:cNvSpPr>
            <a:spLocks noGrp="1"/>
          </p:cNvSpPr>
          <p:nvPr>
            <p:ph type="title"/>
          </p:nvPr>
        </p:nvSpPr>
        <p:spPr>
          <a:xfrm>
            <a:off x="350766" y="190327"/>
            <a:ext cx="11311424" cy="726015"/>
          </a:xfrm>
        </p:spPr>
        <p:txBody>
          <a:bodyPr/>
          <a:lstStyle/>
          <a:p>
            <a:r>
              <a:rPr lang="en-US" sz="3200" dirty="0"/>
              <a:t>Network Visualizer v2.0</a:t>
            </a:r>
          </a:p>
        </p:txBody>
      </p:sp>
      <p:pic>
        <p:nvPicPr>
          <p:cNvPr id="4" name="Picture 3" descr="Graphical user interface&#10;&#10;Description automatically generated">
            <a:extLst>
              <a:ext uri="{FF2B5EF4-FFF2-40B4-BE49-F238E27FC236}">
                <a16:creationId xmlns:a16="http://schemas.microsoft.com/office/drawing/2014/main" id="{C7AE580A-16BD-4FC2-A354-9476AD798E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32" y="916342"/>
            <a:ext cx="11788882" cy="5573235"/>
          </a:xfrm>
          <a:prstGeom prst="rect">
            <a:avLst/>
          </a:prstGeom>
        </p:spPr>
      </p:pic>
    </p:spTree>
    <p:extLst>
      <p:ext uri="{BB962C8B-B14F-4D97-AF65-F5344CB8AC3E}">
        <p14:creationId xmlns:p14="http://schemas.microsoft.com/office/powerpoint/2010/main" val="3770952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351554" y="1533294"/>
            <a:ext cx="2286000" cy="4980235"/>
          </a:xfrm>
          <a:prstGeom prst="rect">
            <a:avLst/>
          </a:prstGeom>
          <a:solidFill>
            <a:schemeClr val="accent6">
              <a:lumMod val="20000"/>
              <a:lumOff val="80000"/>
            </a:schemeClr>
          </a:solid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t"/>
          <a:lstStyle/>
          <a:p>
            <a:pPr algn="ctr"/>
            <a:r>
              <a:rPr lang="en-US" sz="1100" dirty="0">
                <a:solidFill>
                  <a:schemeClr val="tx1"/>
                </a:solidFill>
              </a:rPr>
              <a:t>AVAILABILITY DOMAIN-1</a:t>
            </a:r>
            <a:endParaRPr lang="en-US" sz="1100" dirty="0">
              <a:solidFill>
                <a:schemeClr val="tx1"/>
              </a:solidFill>
              <a:latin typeface="Calibri" charset="0"/>
              <a:ea typeface="Calibri" charset="0"/>
              <a:cs typeface="Calibri" charset="0"/>
            </a:endParaRPr>
          </a:p>
        </p:txBody>
      </p:sp>
      <p:sp>
        <p:nvSpPr>
          <p:cNvPr id="6" name="Rectangle 5"/>
          <p:cNvSpPr/>
          <p:nvPr/>
        </p:nvSpPr>
        <p:spPr>
          <a:xfrm>
            <a:off x="6569589" y="1533294"/>
            <a:ext cx="2286000" cy="4980235"/>
          </a:xfrm>
          <a:prstGeom prst="rect">
            <a:avLst/>
          </a:prstGeom>
          <a:solidFill>
            <a:schemeClr val="accent6">
              <a:lumMod val="20000"/>
              <a:lumOff val="80000"/>
            </a:schemeClr>
          </a:solid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t"/>
          <a:lstStyle/>
          <a:p>
            <a:pPr algn="ctr"/>
            <a:r>
              <a:rPr lang="en-US" sz="1100" dirty="0">
                <a:solidFill>
                  <a:schemeClr val="tx1"/>
                </a:solidFill>
              </a:rPr>
              <a:t>AVAILABILITY DOMAIN-2</a:t>
            </a:r>
            <a:endParaRPr lang="en-US" sz="1100" dirty="0">
              <a:solidFill>
                <a:schemeClr val="tx1"/>
              </a:solidFill>
              <a:latin typeface="Calibri" charset="0"/>
              <a:ea typeface="Calibri" charset="0"/>
              <a:cs typeface="Calibri" charset="0"/>
            </a:endParaRPr>
          </a:p>
        </p:txBody>
      </p:sp>
      <p:sp>
        <p:nvSpPr>
          <p:cNvPr id="24" name="Rectangle 23"/>
          <p:cNvSpPr/>
          <p:nvPr/>
        </p:nvSpPr>
        <p:spPr>
          <a:xfrm>
            <a:off x="2722161" y="1862562"/>
            <a:ext cx="6468013" cy="4320253"/>
          </a:xfrm>
          <a:prstGeom prst="rect">
            <a:avLst/>
          </a:prstGeom>
          <a:noFill/>
          <a:ln w="19050">
            <a:solidFill>
              <a:schemeClr val="accent1"/>
            </a:solidFill>
            <a:prstDash val="sysDash"/>
          </a:ln>
          <a:effectLst/>
        </p:spPr>
        <p:style>
          <a:lnRef idx="1">
            <a:schemeClr val="accent1"/>
          </a:lnRef>
          <a:fillRef idx="3">
            <a:schemeClr val="accent1"/>
          </a:fillRef>
          <a:effectRef idx="2">
            <a:schemeClr val="accent1"/>
          </a:effectRef>
          <a:fontRef idx="minor">
            <a:schemeClr val="lt1"/>
          </a:fontRef>
        </p:style>
        <p:txBody>
          <a:bodyPr anchor="b"/>
          <a:lstStyle/>
          <a:p>
            <a:pPr fontAlgn="auto">
              <a:spcBef>
                <a:spcPts val="0"/>
              </a:spcBef>
              <a:spcAft>
                <a:spcPts val="0"/>
              </a:spcAft>
              <a:defRPr/>
            </a:pPr>
            <a:endParaRPr lang="en-US" sz="1200" b="1" dirty="0">
              <a:solidFill>
                <a:schemeClr val="accent3"/>
              </a:solidFill>
              <a:latin typeface="Calibri" charset="0"/>
              <a:ea typeface="Calibri" charset="0"/>
              <a:cs typeface="Calibri" charset="0"/>
            </a:endParaRPr>
          </a:p>
        </p:txBody>
      </p:sp>
      <p:grpSp>
        <p:nvGrpSpPr>
          <p:cNvPr id="25" name="Group 24"/>
          <p:cNvGrpSpPr/>
          <p:nvPr/>
        </p:nvGrpSpPr>
        <p:grpSpPr>
          <a:xfrm>
            <a:off x="8936526" y="5919404"/>
            <a:ext cx="420438" cy="420438"/>
            <a:chOff x="10489255" y="2324746"/>
            <a:chExt cx="669094" cy="669094"/>
          </a:xfrm>
        </p:grpSpPr>
        <p:sp>
          <p:nvSpPr>
            <p:cNvPr id="26" name="Oval 25"/>
            <p:cNvSpPr/>
            <p:nvPr/>
          </p:nvSpPr>
          <p:spPr>
            <a:xfrm>
              <a:off x="10489255" y="2324746"/>
              <a:ext cx="669094" cy="669094"/>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grpSp>
          <p:nvGrpSpPr>
            <p:cNvPr id="27" name="Group 26"/>
            <p:cNvGrpSpPr/>
            <p:nvPr/>
          </p:nvGrpSpPr>
          <p:grpSpPr>
            <a:xfrm>
              <a:off x="10530128" y="2367936"/>
              <a:ext cx="585564" cy="585564"/>
              <a:chOff x="7046913" y="4090988"/>
              <a:chExt cx="327025" cy="327025"/>
            </a:xfrm>
            <a:solidFill>
              <a:schemeClr val="tx1"/>
            </a:solidFill>
          </p:grpSpPr>
          <p:sp>
            <p:nvSpPr>
              <p:cNvPr id="28" name="Freeform 32"/>
              <p:cNvSpPr>
                <a:spLocks noChangeArrowheads="1"/>
              </p:cNvSpPr>
              <p:nvPr/>
            </p:nvSpPr>
            <p:spPr bwMode="auto">
              <a:xfrm>
                <a:off x="7204075" y="4281488"/>
                <a:ext cx="68263" cy="53975"/>
              </a:xfrm>
              <a:custGeom>
                <a:avLst/>
                <a:gdLst>
                  <a:gd name="T0" fmla="*/ 11 w 190"/>
                  <a:gd name="T1" fmla="*/ 0 h 148"/>
                  <a:gd name="T2" fmla="*/ 186 w 190"/>
                  <a:gd name="T3" fmla="*/ 20 h 148"/>
                  <a:gd name="T4" fmla="*/ 189 w 190"/>
                  <a:gd name="T5" fmla="*/ 31 h 148"/>
                  <a:gd name="T6" fmla="*/ 70 w 190"/>
                  <a:gd name="T7" fmla="*/ 147 h 148"/>
                  <a:gd name="T8" fmla="*/ 50 w 190"/>
                  <a:gd name="T9" fmla="*/ 141 h 148"/>
                  <a:gd name="T10" fmla="*/ 48 w 190"/>
                  <a:gd name="T11" fmla="*/ 141 h 148"/>
                  <a:gd name="T12" fmla="*/ 0 w 190"/>
                  <a:gd name="T13" fmla="*/ 17 h 148"/>
                  <a:gd name="T14" fmla="*/ 11 w 190"/>
                  <a:gd name="T15" fmla="*/ 0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48">
                    <a:moveTo>
                      <a:pt x="11" y="0"/>
                    </a:moveTo>
                    <a:lnTo>
                      <a:pt x="186" y="20"/>
                    </a:lnTo>
                    <a:cubicBezTo>
                      <a:pt x="186" y="25"/>
                      <a:pt x="186" y="28"/>
                      <a:pt x="189" y="31"/>
                    </a:cubicBezTo>
                    <a:lnTo>
                      <a:pt x="70" y="147"/>
                    </a:lnTo>
                    <a:cubicBezTo>
                      <a:pt x="65" y="144"/>
                      <a:pt x="59" y="141"/>
                      <a:pt x="50" y="141"/>
                    </a:cubicBezTo>
                    <a:lnTo>
                      <a:pt x="48" y="141"/>
                    </a:lnTo>
                    <a:lnTo>
                      <a:pt x="0" y="17"/>
                    </a:lnTo>
                    <a:cubicBezTo>
                      <a:pt x="2" y="11"/>
                      <a:pt x="8" y="6"/>
                      <a:pt x="11"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 name="Freeform 33"/>
              <p:cNvSpPr>
                <a:spLocks noChangeArrowheads="1"/>
              </p:cNvSpPr>
              <p:nvPr/>
            </p:nvSpPr>
            <p:spPr bwMode="auto">
              <a:xfrm>
                <a:off x="7148513" y="4283075"/>
                <a:ext cx="63500" cy="52388"/>
              </a:xfrm>
              <a:custGeom>
                <a:avLst/>
                <a:gdLst>
                  <a:gd name="T0" fmla="*/ 125 w 176"/>
                  <a:gd name="T1" fmla="*/ 25 h 145"/>
                  <a:gd name="T2" fmla="*/ 175 w 176"/>
                  <a:gd name="T3" fmla="*/ 144 h 145"/>
                  <a:gd name="T4" fmla="*/ 0 w 176"/>
                  <a:gd name="T5" fmla="*/ 20 h 145"/>
                  <a:gd name="T6" fmla="*/ 3 w 176"/>
                  <a:gd name="T7" fmla="*/ 14 h 145"/>
                  <a:gd name="T8" fmla="*/ 85 w 176"/>
                  <a:gd name="T9" fmla="*/ 0 h 145"/>
                  <a:gd name="T10" fmla="*/ 125 w 176"/>
                  <a:gd name="T11" fmla="*/ 25 h 145"/>
                </a:gdLst>
                <a:ahLst/>
                <a:cxnLst>
                  <a:cxn ang="0">
                    <a:pos x="T0" y="T1"/>
                  </a:cxn>
                  <a:cxn ang="0">
                    <a:pos x="T2" y="T3"/>
                  </a:cxn>
                  <a:cxn ang="0">
                    <a:pos x="T4" y="T5"/>
                  </a:cxn>
                  <a:cxn ang="0">
                    <a:pos x="T6" y="T7"/>
                  </a:cxn>
                  <a:cxn ang="0">
                    <a:pos x="T8" y="T9"/>
                  </a:cxn>
                  <a:cxn ang="0">
                    <a:pos x="T10" y="T11"/>
                  </a:cxn>
                </a:cxnLst>
                <a:rect l="0" t="0" r="r" b="b"/>
                <a:pathLst>
                  <a:path w="176" h="145">
                    <a:moveTo>
                      <a:pt x="125" y="25"/>
                    </a:moveTo>
                    <a:cubicBezTo>
                      <a:pt x="127" y="25"/>
                      <a:pt x="175" y="144"/>
                      <a:pt x="175" y="144"/>
                    </a:cubicBezTo>
                    <a:lnTo>
                      <a:pt x="0" y="20"/>
                    </a:lnTo>
                    <a:cubicBezTo>
                      <a:pt x="3" y="20"/>
                      <a:pt x="3" y="17"/>
                      <a:pt x="3" y="14"/>
                    </a:cubicBezTo>
                    <a:lnTo>
                      <a:pt x="85" y="0"/>
                    </a:lnTo>
                    <a:cubicBezTo>
                      <a:pt x="91" y="14"/>
                      <a:pt x="108" y="25"/>
                      <a:pt x="125" y="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 name="Freeform 34"/>
              <p:cNvSpPr>
                <a:spLocks noChangeArrowheads="1"/>
              </p:cNvSpPr>
              <p:nvPr/>
            </p:nvSpPr>
            <p:spPr bwMode="auto">
              <a:xfrm>
                <a:off x="7140575" y="4210050"/>
                <a:ext cx="42863" cy="68263"/>
              </a:xfrm>
              <a:custGeom>
                <a:avLst/>
                <a:gdLst>
                  <a:gd name="T0" fmla="*/ 116 w 117"/>
                  <a:gd name="T1" fmla="*/ 149 h 190"/>
                  <a:gd name="T2" fmla="*/ 99 w 117"/>
                  <a:gd name="T3" fmla="*/ 175 h 190"/>
                  <a:gd name="T4" fmla="*/ 17 w 117"/>
                  <a:gd name="T5" fmla="*/ 189 h 190"/>
                  <a:gd name="T6" fmla="*/ 0 w 117"/>
                  <a:gd name="T7" fmla="*/ 172 h 190"/>
                  <a:gd name="T8" fmla="*/ 42 w 117"/>
                  <a:gd name="T9" fmla="*/ 0 h 190"/>
                  <a:gd name="T10" fmla="*/ 45 w 117"/>
                  <a:gd name="T11" fmla="*/ 0 h 190"/>
                  <a:gd name="T12" fmla="*/ 116 w 117"/>
                  <a:gd name="T13" fmla="*/ 149 h 190"/>
                </a:gdLst>
                <a:ahLst/>
                <a:cxnLst>
                  <a:cxn ang="0">
                    <a:pos x="T0" y="T1"/>
                  </a:cxn>
                  <a:cxn ang="0">
                    <a:pos x="T2" y="T3"/>
                  </a:cxn>
                  <a:cxn ang="0">
                    <a:pos x="T4" y="T5"/>
                  </a:cxn>
                  <a:cxn ang="0">
                    <a:pos x="T6" y="T7"/>
                  </a:cxn>
                  <a:cxn ang="0">
                    <a:pos x="T8" y="T9"/>
                  </a:cxn>
                  <a:cxn ang="0">
                    <a:pos x="T10" y="T11"/>
                  </a:cxn>
                  <a:cxn ang="0">
                    <a:pos x="T12" y="T13"/>
                  </a:cxn>
                </a:cxnLst>
                <a:rect l="0" t="0" r="r" b="b"/>
                <a:pathLst>
                  <a:path w="117" h="190">
                    <a:moveTo>
                      <a:pt x="116" y="149"/>
                    </a:moveTo>
                    <a:cubicBezTo>
                      <a:pt x="110" y="155"/>
                      <a:pt x="104" y="166"/>
                      <a:pt x="99" y="175"/>
                    </a:cubicBezTo>
                    <a:lnTo>
                      <a:pt x="17" y="189"/>
                    </a:lnTo>
                    <a:cubicBezTo>
                      <a:pt x="11" y="183"/>
                      <a:pt x="5" y="177"/>
                      <a:pt x="0" y="172"/>
                    </a:cubicBezTo>
                    <a:lnTo>
                      <a:pt x="42" y="0"/>
                    </a:lnTo>
                    <a:cubicBezTo>
                      <a:pt x="45" y="0"/>
                      <a:pt x="45" y="0"/>
                      <a:pt x="45" y="0"/>
                    </a:cubicBezTo>
                    <a:lnTo>
                      <a:pt x="116" y="149"/>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 name="Freeform 35"/>
              <p:cNvSpPr>
                <a:spLocks noChangeArrowheads="1"/>
              </p:cNvSpPr>
              <p:nvPr/>
            </p:nvSpPr>
            <p:spPr bwMode="auto">
              <a:xfrm>
                <a:off x="7165975" y="4198938"/>
                <a:ext cx="92075" cy="63500"/>
              </a:xfrm>
              <a:custGeom>
                <a:avLst/>
                <a:gdLst>
                  <a:gd name="T0" fmla="*/ 74 w 255"/>
                  <a:gd name="T1" fmla="*/ 169 h 176"/>
                  <a:gd name="T2" fmla="*/ 71 w 255"/>
                  <a:gd name="T3" fmla="*/ 166 h 176"/>
                  <a:gd name="T4" fmla="*/ 0 w 255"/>
                  <a:gd name="T5" fmla="*/ 17 h 176"/>
                  <a:gd name="T6" fmla="*/ 11 w 255"/>
                  <a:gd name="T7" fmla="*/ 0 h 176"/>
                  <a:gd name="T8" fmla="*/ 251 w 255"/>
                  <a:gd name="T9" fmla="*/ 5 h 176"/>
                  <a:gd name="T10" fmla="*/ 254 w 255"/>
                  <a:gd name="T11" fmla="*/ 14 h 176"/>
                  <a:gd name="T12" fmla="*/ 93 w 255"/>
                  <a:gd name="T13" fmla="*/ 175 h 176"/>
                  <a:gd name="T14" fmla="*/ 74 w 255"/>
                  <a:gd name="T15" fmla="*/ 169 h 1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176">
                    <a:moveTo>
                      <a:pt x="74" y="169"/>
                    </a:moveTo>
                    <a:cubicBezTo>
                      <a:pt x="74" y="169"/>
                      <a:pt x="71" y="169"/>
                      <a:pt x="71" y="166"/>
                    </a:cubicBezTo>
                    <a:lnTo>
                      <a:pt x="0" y="17"/>
                    </a:lnTo>
                    <a:cubicBezTo>
                      <a:pt x="6" y="14"/>
                      <a:pt x="9" y="5"/>
                      <a:pt x="11" y="0"/>
                    </a:cubicBezTo>
                    <a:lnTo>
                      <a:pt x="251" y="5"/>
                    </a:lnTo>
                    <a:cubicBezTo>
                      <a:pt x="251" y="8"/>
                      <a:pt x="254" y="11"/>
                      <a:pt x="254" y="14"/>
                    </a:cubicBezTo>
                    <a:lnTo>
                      <a:pt x="93" y="175"/>
                    </a:lnTo>
                    <a:cubicBezTo>
                      <a:pt x="88" y="172"/>
                      <a:pt x="82" y="169"/>
                      <a:pt x="74" y="169"/>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 name="Freeform 36"/>
              <p:cNvSpPr>
                <a:spLocks noChangeArrowheads="1"/>
              </p:cNvSpPr>
              <p:nvPr/>
            </p:nvSpPr>
            <p:spPr bwMode="auto">
              <a:xfrm>
                <a:off x="7207250" y="4210050"/>
                <a:ext cx="71438" cy="69850"/>
              </a:xfrm>
              <a:custGeom>
                <a:avLst/>
                <a:gdLst>
                  <a:gd name="T0" fmla="*/ 161 w 198"/>
                  <a:gd name="T1" fmla="*/ 0 h 193"/>
                  <a:gd name="T2" fmla="*/ 172 w 198"/>
                  <a:gd name="T3" fmla="*/ 5 h 193"/>
                  <a:gd name="T4" fmla="*/ 197 w 198"/>
                  <a:gd name="T5" fmla="*/ 169 h 193"/>
                  <a:gd name="T6" fmla="*/ 178 w 198"/>
                  <a:gd name="T7" fmla="*/ 192 h 193"/>
                  <a:gd name="T8" fmla="*/ 3 w 198"/>
                  <a:gd name="T9" fmla="*/ 172 h 193"/>
                  <a:gd name="T10" fmla="*/ 0 w 198"/>
                  <a:gd name="T11" fmla="*/ 161 h 193"/>
                  <a:gd name="T12" fmla="*/ 161 w 198"/>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198" h="193">
                    <a:moveTo>
                      <a:pt x="161" y="0"/>
                    </a:moveTo>
                    <a:cubicBezTo>
                      <a:pt x="164" y="3"/>
                      <a:pt x="169" y="5"/>
                      <a:pt x="172" y="5"/>
                    </a:cubicBezTo>
                    <a:lnTo>
                      <a:pt x="197" y="169"/>
                    </a:lnTo>
                    <a:cubicBezTo>
                      <a:pt x="189" y="175"/>
                      <a:pt x="183" y="183"/>
                      <a:pt x="178" y="192"/>
                    </a:cubicBezTo>
                    <a:lnTo>
                      <a:pt x="3" y="172"/>
                    </a:lnTo>
                    <a:cubicBezTo>
                      <a:pt x="3" y="169"/>
                      <a:pt x="3" y="163"/>
                      <a:pt x="0" y="161"/>
                    </a:cubicBezTo>
                    <a:lnTo>
                      <a:pt x="161"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 name="Freeform 37"/>
              <p:cNvSpPr>
                <a:spLocks noChangeArrowheads="1"/>
              </p:cNvSpPr>
              <p:nvPr/>
            </p:nvSpPr>
            <p:spPr bwMode="auto">
              <a:xfrm>
                <a:off x="7046913" y="4090988"/>
                <a:ext cx="327025" cy="327025"/>
              </a:xfrm>
              <a:custGeom>
                <a:avLst/>
                <a:gdLst>
                  <a:gd name="T0" fmla="*/ 455 w 910"/>
                  <a:gd name="T1" fmla="*/ 0 h 909"/>
                  <a:gd name="T2" fmla="*/ 909 w 910"/>
                  <a:gd name="T3" fmla="*/ 454 h 909"/>
                  <a:gd name="T4" fmla="*/ 455 w 910"/>
                  <a:gd name="T5" fmla="*/ 908 h 909"/>
                  <a:gd name="T6" fmla="*/ 0 w 910"/>
                  <a:gd name="T7" fmla="*/ 454 h 909"/>
                  <a:gd name="T8" fmla="*/ 455 w 910"/>
                  <a:gd name="T9" fmla="*/ 0 h 909"/>
                  <a:gd name="T10" fmla="*/ 669 w 910"/>
                  <a:gd name="T11" fmla="*/ 589 h 909"/>
                  <a:gd name="T12" fmla="*/ 717 w 910"/>
                  <a:gd name="T13" fmla="*/ 542 h 909"/>
                  <a:gd name="T14" fmla="*/ 677 w 910"/>
                  <a:gd name="T15" fmla="*/ 496 h 909"/>
                  <a:gd name="T16" fmla="*/ 652 w 910"/>
                  <a:gd name="T17" fmla="*/ 333 h 909"/>
                  <a:gd name="T18" fmla="*/ 677 w 910"/>
                  <a:gd name="T19" fmla="*/ 293 h 909"/>
                  <a:gd name="T20" fmla="*/ 632 w 910"/>
                  <a:gd name="T21" fmla="*/ 248 h 909"/>
                  <a:gd name="T22" fmla="*/ 590 w 910"/>
                  <a:gd name="T23" fmla="*/ 279 h 909"/>
                  <a:gd name="T24" fmla="*/ 347 w 910"/>
                  <a:gd name="T25" fmla="*/ 273 h 909"/>
                  <a:gd name="T26" fmla="*/ 305 w 910"/>
                  <a:gd name="T27" fmla="*/ 242 h 909"/>
                  <a:gd name="T28" fmla="*/ 260 w 910"/>
                  <a:gd name="T29" fmla="*/ 288 h 909"/>
                  <a:gd name="T30" fmla="*/ 282 w 910"/>
                  <a:gd name="T31" fmla="*/ 327 h 909"/>
                  <a:gd name="T32" fmla="*/ 240 w 910"/>
                  <a:gd name="T33" fmla="*/ 499 h 909"/>
                  <a:gd name="T34" fmla="*/ 198 w 910"/>
                  <a:gd name="T35" fmla="*/ 544 h 909"/>
                  <a:gd name="T36" fmla="*/ 243 w 910"/>
                  <a:gd name="T37" fmla="*/ 589 h 909"/>
                  <a:gd name="T38" fmla="*/ 271 w 910"/>
                  <a:gd name="T39" fmla="*/ 581 h 909"/>
                  <a:gd name="T40" fmla="*/ 449 w 910"/>
                  <a:gd name="T41" fmla="*/ 705 h 909"/>
                  <a:gd name="T42" fmla="*/ 446 w 910"/>
                  <a:gd name="T43" fmla="*/ 719 h 909"/>
                  <a:gd name="T44" fmla="*/ 491 w 910"/>
                  <a:gd name="T45" fmla="*/ 764 h 909"/>
                  <a:gd name="T46" fmla="*/ 536 w 910"/>
                  <a:gd name="T47" fmla="*/ 719 h 909"/>
                  <a:gd name="T48" fmla="*/ 531 w 910"/>
                  <a:gd name="T49" fmla="*/ 700 h 909"/>
                  <a:gd name="T50" fmla="*/ 649 w 910"/>
                  <a:gd name="T51" fmla="*/ 584 h 909"/>
                  <a:gd name="T52" fmla="*/ 669 w 910"/>
                  <a:gd name="T53" fmla="*/ 589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10" h="909">
                    <a:moveTo>
                      <a:pt x="455" y="0"/>
                    </a:moveTo>
                    <a:cubicBezTo>
                      <a:pt x="706" y="0"/>
                      <a:pt x="909" y="203"/>
                      <a:pt x="909" y="454"/>
                    </a:cubicBezTo>
                    <a:cubicBezTo>
                      <a:pt x="909" y="705"/>
                      <a:pt x="707" y="908"/>
                      <a:pt x="455" y="908"/>
                    </a:cubicBezTo>
                    <a:cubicBezTo>
                      <a:pt x="204" y="908"/>
                      <a:pt x="0" y="705"/>
                      <a:pt x="0" y="454"/>
                    </a:cubicBezTo>
                    <a:cubicBezTo>
                      <a:pt x="0" y="203"/>
                      <a:pt x="203" y="0"/>
                      <a:pt x="455" y="0"/>
                    </a:cubicBezTo>
                    <a:close/>
                    <a:moveTo>
                      <a:pt x="669" y="589"/>
                    </a:moveTo>
                    <a:cubicBezTo>
                      <a:pt x="694" y="589"/>
                      <a:pt x="714" y="570"/>
                      <a:pt x="717" y="542"/>
                    </a:cubicBezTo>
                    <a:cubicBezTo>
                      <a:pt x="717" y="519"/>
                      <a:pt x="700" y="499"/>
                      <a:pt x="677" y="496"/>
                    </a:cubicBezTo>
                    <a:lnTo>
                      <a:pt x="652" y="333"/>
                    </a:lnTo>
                    <a:cubicBezTo>
                      <a:pt x="666" y="327"/>
                      <a:pt x="677" y="310"/>
                      <a:pt x="677" y="293"/>
                    </a:cubicBezTo>
                    <a:cubicBezTo>
                      <a:pt x="677" y="268"/>
                      <a:pt x="658" y="248"/>
                      <a:pt x="632" y="248"/>
                    </a:cubicBezTo>
                    <a:cubicBezTo>
                      <a:pt x="613" y="248"/>
                      <a:pt x="596" y="262"/>
                      <a:pt x="590" y="279"/>
                    </a:cubicBezTo>
                    <a:lnTo>
                      <a:pt x="347" y="273"/>
                    </a:lnTo>
                    <a:cubicBezTo>
                      <a:pt x="342" y="256"/>
                      <a:pt x="325" y="242"/>
                      <a:pt x="305" y="242"/>
                    </a:cubicBezTo>
                    <a:cubicBezTo>
                      <a:pt x="280" y="242"/>
                      <a:pt x="260" y="262"/>
                      <a:pt x="260" y="288"/>
                    </a:cubicBezTo>
                    <a:cubicBezTo>
                      <a:pt x="260" y="304"/>
                      <a:pt x="268" y="319"/>
                      <a:pt x="282" y="327"/>
                    </a:cubicBezTo>
                    <a:lnTo>
                      <a:pt x="240" y="499"/>
                    </a:lnTo>
                    <a:cubicBezTo>
                      <a:pt x="217" y="502"/>
                      <a:pt x="198" y="522"/>
                      <a:pt x="198" y="544"/>
                    </a:cubicBezTo>
                    <a:cubicBezTo>
                      <a:pt x="198" y="570"/>
                      <a:pt x="217" y="589"/>
                      <a:pt x="243" y="589"/>
                    </a:cubicBezTo>
                    <a:cubicBezTo>
                      <a:pt x="254" y="589"/>
                      <a:pt x="263" y="587"/>
                      <a:pt x="271" y="581"/>
                    </a:cubicBezTo>
                    <a:lnTo>
                      <a:pt x="449" y="705"/>
                    </a:lnTo>
                    <a:cubicBezTo>
                      <a:pt x="446" y="711"/>
                      <a:pt x="446" y="714"/>
                      <a:pt x="446" y="719"/>
                    </a:cubicBezTo>
                    <a:cubicBezTo>
                      <a:pt x="446" y="745"/>
                      <a:pt x="466" y="764"/>
                      <a:pt x="491" y="764"/>
                    </a:cubicBezTo>
                    <a:cubicBezTo>
                      <a:pt x="517" y="764"/>
                      <a:pt x="536" y="745"/>
                      <a:pt x="536" y="719"/>
                    </a:cubicBezTo>
                    <a:cubicBezTo>
                      <a:pt x="536" y="714"/>
                      <a:pt x="534" y="705"/>
                      <a:pt x="531" y="700"/>
                    </a:cubicBezTo>
                    <a:lnTo>
                      <a:pt x="649" y="584"/>
                    </a:lnTo>
                    <a:cubicBezTo>
                      <a:pt x="655" y="587"/>
                      <a:pt x="661" y="589"/>
                      <a:pt x="669" y="589"/>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sp>
        <p:nvSpPr>
          <p:cNvPr id="34" name="TextBox 33"/>
          <p:cNvSpPr txBox="1"/>
          <p:nvPr/>
        </p:nvSpPr>
        <p:spPr>
          <a:xfrm>
            <a:off x="2619226" y="1533293"/>
            <a:ext cx="718815" cy="307777"/>
          </a:xfrm>
          <a:prstGeom prst="rect">
            <a:avLst/>
          </a:prstGeom>
          <a:noFill/>
        </p:spPr>
        <p:txBody>
          <a:bodyPr wrap="square" rtlCol="0">
            <a:spAutoFit/>
          </a:bodyPr>
          <a:lstStyle/>
          <a:p>
            <a:r>
              <a:rPr lang="en-US" sz="1400" dirty="0"/>
              <a:t>VCN</a:t>
            </a:r>
          </a:p>
        </p:txBody>
      </p:sp>
      <p:grpSp>
        <p:nvGrpSpPr>
          <p:cNvPr id="35" name="Group 34"/>
          <p:cNvGrpSpPr>
            <a:grpSpLocks noChangeAspect="1"/>
          </p:cNvGrpSpPr>
          <p:nvPr/>
        </p:nvGrpSpPr>
        <p:grpSpPr>
          <a:xfrm>
            <a:off x="5823746" y="761747"/>
            <a:ext cx="1188720" cy="1268765"/>
            <a:chOff x="5629019" y="2102017"/>
            <a:chExt cx="883014" cy="942474"/>
          </a:xfrm>
        </p:grpSpPr>
        <p:grpSp>
          <p:nvGrpSpPr>
            <p:cNvPr id="36" name="Group 35"/>
            <p:cNvGrpSpPr/>
            <p:nvPr/>
          </p:nvGrpSpPr>
          <p:grpSpPr>
            <a:xfrm>
              <a:off x="5676345" y="2264980"/>
              <a:ext cx="790847" cy="779511"/>
              <a:chOff x="4702661" y="1985343"/>
              <a:chExt cx="355739" cy="350640"/>
            </a:xfrm>
            <a:solidFill>
              <a:schemeClr val="tx1"/>
            </a:solidFill>
          </p:grpSpPr>
          <p:sp>
            <p:nvSpPr>
              <p:cNvPr id="38" name="Freeform 143"/>
              <p:cNvSpPr>
                <a:spLocks noChangeArrowheads="1"/>
              </p:cNvSpPr>
              <p:nvPr/>
            </p:nvSpPr>
            <p:spPr bwMode="auto">
              <a:xfrm>
                <a:off x="4875837" y="1985343"/>
                <a:ext cx="182563" cy="101600"/>
              </a:xfrm>
              <a:custGeom>
                <a:avLst/>
                <a:gdLst>
                  <a:gd name="T0" fmla="*/ 414 w 505"/>
                  <a:gd name="T1" fmla="*/ 104 h 283"/>
                  <a:gd name="T2" fmla="*/ 405 w 505"/>
                  <a:gd name="T3" fmla="*/ 104 h 283"/>
                  <a:gd name="T4" fmla="*/ 318 w 505"/>
                  <a:gd name="T5" fmla="*/ 39 h 283"/>
                  <a:gd name="T6" fmla="*/ 287 w 505"/>
                  <a:gd name="T7" fmla="*/ 45 h 283"/>
                  <a:gd name="T8" fmla="*/ 202 w 505"/>
                  <a:gd name="T9" fmla="*/ 0 h 283"/>
                  <a:gd name="T10" fmla="*/ 103 w 505"/>
                  <a:gd name="T11" fmla="*/ 79 h 283"/>
                  <a:gd name="T12" fmla="*/ 100 w 505"/>
                  <a:gd name="T13" fmla="*/ 79 h 283"/>
                  <a:gd name="T14" fmla="*/ 0 w 505"/>
                  <a:gd name="T15" fmla="*/ 180 h 283"/>
                  <a:gd name="T16" fmla="*/ 100 w 505"/>
                  <a:gd name="T17" fmla="*/ 282 h 283"/>
                  <a:gd name="T18" fmla="*/ 414 w 505"/>
                  <a:gd name="T19" fmla="*/ 282 h 283"/>
                  <a:gd name="T20" fmla="*/ 504 w 505"/>
                  <a:gd name="T21" fmla="*/ 192 h 283"/>
                  <a:gd name="T22" fmla="*/ 414 w 505"/>
                  <a:gd name="T23" fmla="*/ 10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5" h="283">
                    <a:moveTo>
                      <a:pt x="414" y="104"/>
                    </a:moveTo>
                    <a:cubicBezTo>
                      <a:pt x="411" y="104"/>
                      <a:pt x="408" y="104"/>
                      <a:pt x="405" y="104"/>
                    </a:cubicBezTo>
                    <a:cubicBezTo>
                      <a:pt x="394" y="68"/>
                      <a:pt x="360" y="39"/>
                      <a:pt x="318" y="39"/>
                    </a:cubicBezTo>
                    <a:cubicBezTo>
                      <a:pt x="306" y="39"/>
                      <a:pt x="298" y="42"/>
                      <a:pt x="287" y="45"/>
                    </a:cubicBezTo>
                    <a:cubicBezTo>
                      <a:pt x="267" y="17"/>
                      <a:pt x="236" y="0"/>
                      <a:pt x="202" y="0"/>
                    </a:cubicBezTo>
                    <a:cubicBezTo>
                      <a:pt x="154" y="0"/>
                      <a:pt x="112" y="34"/>
                      <a:pt x="103" y="79"/>
                    </a:cubicBezTo>
                    <a:lnTo>
                      <a:pt x="100" y="79"/>
                    </a:lnTo>
                    <a:cubicBezTo>
                      <a:pt x="45" y="79"/>
                      <a:pt x="0" y="123"/>
                      <a:pt x="0" y="180"/>
                    </a:cubicBezTo>
                    <a:cubicBezTo>
                      <a:pt x="0" y="236"/>
                      <a:pt x="45" y="282"/>
                      <a:pt x="100" y="282"/>
                    </a:cubicBezTo>
                    <a:lnTo>
                      <a:pt x="414" y="282"/>
                    </a:lnTo>
                    <a:cubicBezTo>
                      <a:pt x="464" y="282"/>
                      <a:pt x="504" y="243"/>
                      <a:pt x="504" y="192"/>
                    </a:cubicBezTo>
                    <a:cubicBezTo>
                      <a:pt x="504" y="141"/>
                      <a:pt x="462" y="104"/>
                      <a:pt x="414" y="104"/>
                    </a:cubicBez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F5F5F"/>
                  </a:solidFill>
                </a:endParaRPr>
              </a:p>
            </p:txBody>
          </p:sp>
          <p:sp>
            <p:nvSpPr>
              <p:cNvPr id="39" name="Freeform 144"/>
              <p:cNvSpPr>
                <a:spLocks noChangeArrowheads="1"/>
              </p:cNvSpPr>
              <p:nvPr/>
            </p:nvSpPr>
            <p:spPr bwMode="auto">
              <a:xfrm>
                <a:off x="4843293" y="2074942"/>
                <a:ext cx="65087" cy="58738"/>
              </a:xfrm>
              <a:custGeom>
                <a:avLst/>
                <a:gdLst>
                  <a:gd name="T0" fmla="*/ 22 w 182"/>
                  <a:gd name="T1" fmla="*/ 164 h 165"/>
                  <a:gd name="T2" fmla="*/ 0 w 182"/>
                  <a:gd name="T3" fmla="*/ 136 h 165"/>
                  <a:gd name="T4" fmla="*/ 22 w 182"/>
                  <a:gd name="T5" fmla="*/ 116 h 165"/>
                  <a:gd name="T6" fmla="*/ 45 w 182"/>
                  <a:gd name="T7" fmla="*/ 144 h 165"/>
                  <a:gd name="T8" fmla="*/ 22 w 182"/>
                  <a:gd name="T9" fmla="*/ 164 h 165"/>
                  <a:gd name="T10" fmla="*/ 68 w 182"/>
                  <a:gd name="T11" fmla="*/ 125 h 165"/>
                  <a:gd name="T12" fmla="*/ 45 w 182"/>
                  <a:gd name="T13" fmla="*/ 96 h 165"/>
                  <a:gd name="T14" fmla="*/ 68 w 182"/>
                  <a:gd name="T15" fmla="*/ 77 h 165"/>
                  <a:gd name="T16" fmla="*/ 90 w 182"/>
                  <a:gd name="T17" fmla="*/ 105 h 165"/>
                  <a:gd name="T18" fmla="*/ 68 w 182"/>
                  <a:gd name="T19" fmla="*/ 125 h 165"/>
                  <a:gd name="T20" fmla="*/ 113 w 182"/>
                  <a:gd name="T21" fmla="*/ 88 h 165"/>
                  <a:gd name="T22" fmla="*/ 90 w 182"/>
                  <a:gd name="T23" fmla="*/ 60 h 165"/>
                  <a:gd name="T24" fmla="*/ 113 w 182"/>
                  <a:gd name="T25" fmla="*/ 40 h 165"/>
                  <a:gd name="T26" fmla="*/ 135 w 182"/>
                  <a:gd name="T27" fmla="*/ 68 h 165"/>
                  <a:gd name="T28" fmla="*/ 113 w 182"/>
                  <a:gd name="T29" fmla="*/ 88 h 165"/>
                  <a:gd name="T30" fmla="*/ 158 w 182"/>
                  <a:gd name="T31" fmla="*/ 48 h 165"/>
                  <a:gd name="T32" fmla="*/ 135 w 182"/>
                  <a:gd name="T33" fmla="*/ 20 h 165"/>
                  <a:gd name="T34" fmla="*/ 158 w 182"/>
                  <a:gd name="T35" fmla="*/ 0 h 165"/>
                  <a:gd name="T36" fmla="*/ 181 w 182"/>
                  <a:gd name="T37" fmla="*/ 29 h 165"/>
                  <a:gd name="T38" fmla="*/ 158 w 182"/>
                  <a:gd name="T39" fmla="*/ 48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2" h="165">
                    <a:moveTo>
                      <a:pt x="22" y="164"/>
                    </a:moveTo>
                    <a:lnTo>
                      <a:pt x="0" y="136"/>
                    </a:lnTo>
                    <a:lnTo>
                      <a:pt x="22" y="116"/>
                    </a:lnTo>
                    <a:lnTo>
                      <a:pt x="45" y="144"/>
                    </a:lnTo>
                    <a:lnTo>
                      <a:pt x="22" y="164"/>
                    </a:lnTo>
                    <a:close/>
                    <a:moveTo>
                      <a:pt x="68" y="125"/>
                    </a:moveTo>
                    <a:lnTo>
                      <a:pt x="45" y="96"/>
                    </a:lnTo>
                    <a:lnTo>
                      <a:pt x="68" y="77"/>
                    </a:lnTo>
                    <a:lnTo>
                      <a:pt x="90" y="105"/>
                    </a:lnTo>
                    <a:lnTo>
                      <a:pt x="68" y="125"/>
                    </a:lnTo>
                    <a:close/>
                    <a:moveTo>
                      <a:pt x="113" y="88"/>
                    </a:moveTo>
                    <a:lnTo>
                      <a:pt x="90" y="60"/>
                    </a:lnTo>
                    <a:lnTo>
                      <a:pt x="113" y="40"/>
                    </a:lnTo>
                    <a:lnTo>
                      <a:pt x="135" y="68"/>
                    </a:lnTo>
                    <a:lnTo>
                      <a:pt x="113" y="88"/>
                    </a:lnTo>
                    <a:close/>
                    <a:moveTo>
                      <a:pt x="158" y="48"/>
                    </a:moveTo>
                    <a:lnTo>
                      <a:pt x="135" y="20"/>
                    </a:lnTo>
                    <a:lnTo>
                      <a:pt x="158" y="0"/>
                    </a:lnTo>
                    <a:lnTo>
                      <a:pt x="181" y="29"/>
                    </a:lnTo>
                    <a:lnTo>
                      <a:pt x="158" y="48"/>
                    </a:lnTo>
                    <a:close/>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F5F5F"/>
                  </a:solidFill>
                </a:endParaRPr>
              </a:p>
            </p:txBody>
          </p:sp>
          <p:sp>
            <p:nvSpPr>
              <p:cNvPr id="40" name="Freeform 145"/>
              <p:cNvSpPr>
                <a:spLocks noChangeArrowheads="1"/>
              </p:cNvSpPr>
              <p:nvPr/>
            </p:nvSpPr>
            <p:spPr bwMode="auto">
              <a:xfrm>
                <a:off x="4702661" y="2189933"/>
                <a:ext cx="146050" cy="146050"/>
              </a:xfrm>
              <a:custGeom>
                <a:avLst/>
                <a:gdLst>
                  <a:gd name="T0" fmla="*/ 203 w 407"/>
                  <a:gd name="T1" fmla="*/ 0 h 407"/>
                  <a:gd name="T2" fmla="*/ 0 w 407"/>
                  <a:gd name="T3" fmla="*/ 203 h 407"/>
                  <a:gd name="T4" fmla="*/ 203 w 407"/>
                  <a:gd name="T5" fmla="*/ 406 h 407"/>
                  <a:gd name="T6" fmla="*/ 406 w 407"/>
                  <a:gd name="T7" fmla="*/ 203 h 407"/>
                  <a:gd name="T8" fmla="*/ 203 w 407"/>
                  <a:gd name="T9" fmla="*/ 0 h 407"/>
                  <a:gd name="T10" fmla="*/ 53 w 407"/>
                  <a:gd name="T11" fmla="*/ 192 h 407"/>
                  <a:gd name="T12" fmla="*/ 104 w 407"/>
                  <a:gd name="T13" fmla="*/ 192 h 407"/>
                  <a:gd name="T14" fmla="*/ 104 w 407"/>
                  <a:gd name="T15" fmla="*/ 161 h 407"/>
                  <a:gd name="T16" fmla="*/ 177 w 407"/>
                  <a:gd name="T17" fmla="*/ 203 h 407"/>
                  <a:gd name="T18" fmla="*/ 104 w 407"/>
                  <a:gd name="T19" fmla="*/ 246 h 407"/>
                  <a:gd name="T20" fmla="*/ 104 w 407"/>
                  <a:gd name="T21" fmla="*/ 215 h 407"/>
                  <a:gd name="T22" fmla="*/ 53 w 407"/>
                  <a:gd name="T23" fmla="*/ 215 h 407"/>
                  <a:gd name="T24" fmla="*/ 53 w 407"/>
                  <a:gd name="T25" fmla="*/ 192 h 407"/>
                  <a:gd name="T26" fmla="*/ 206 w 407"/>
                  <a:gd name="T27" fmla="*/ 353 h 407"/>
                  <a:gd name="T28" fmla="*/ 163 w 407"/>
                  <a:gd name="T29" fmla="*/ 279 h 407"/>
                  <a:gd name="T30" fmla="*/ 194 w 407"/>
                  <a:gd name="T31" fmla="*/ 279 h 407"/>
                  <a:gd name="T32" fmla="*/ 194 w 407"/>
                  <a:gd name="T33" fmla="*/ 127 h 407"/>
                  <a:gd name="T34" fmla="*/ 163 w 407"/>
                  <a:gd name="T35" fmla="*/ 127 h 407"/>
                  <a:gd name="T36" fmla="*/ 206 w 407"/>
                  <a:gd name="T37" fmla="*/ 54 h 407"/>
                  <a:gd name="T38" fmla="*/ 248 w 407"/>
                  <a:gd name="T39" fmla="*/ 127 h 407"/>
                  <a:gd name="T40" fmla="*/ 217 w 407"/>
                  <a:gd name="T41" fmla="*/ 127 h 407"/>
                  <a:gd name="T42" fmla="*/ 217 w 407"/>
                  <a:gd name="T43" fmla="*/ 279 h 407"/>
                  <a:gd name="T44" fmla="*/ 248 w 407"/>
                  <a:gd name="T45" fmla="*/ 279 h 407"/>
                  <a:gd name="T46" fmla="*/ 206 w 407"/>
                  <a:gd name="T47" fmla="*/ 353 h 407"/>
                  <a:gd name="T48" fmla="*/ 307 w 407"/>
                  <a:gd name="T49" fmla="*/ 246 h 407"/>
                  <a:gd name="T50" fmla="*/ 234 w 407"/>
                  <a:gd name="T51" fmla="*/ 203 h 407"/>
                  <a:gd name="T52" fmla="*/ 307 w 407"/>
                  <a:gd name="T53" fmla="*/ 161 h 407"/>
                  <a:gd name="T54" fmla="*/ 307 w 407"/>
                  <a:gd name="T55" fmla="*/ 192 h 407"/>
                  <a:gd name="T56" fmla="*/ 358 w 407"/>
                  <a:gd name="T57" fmla="*/ 192 h 407"/>
                  <a:gd name="T58" fmla="*/ 358 w 407"/>
                  <a:gd name="T59" fmla="*/ 215 h 407"/>
                  <a:gd name="T60" fmla="*/ 307 w 407"/>
                  <a:gd name="T61" fmla="*/ 215 h 407"/>
                  <a:gd name="T62" fmla="*/ 307 w 407"/>
                  <a:gd name="T63" fmla="*/ 246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7" h="407">
                    <a:moveTo>
                      <a:pt x="203" y="0"/>
                    </a:moveTo>
                    <a:cubicBezTo>
                      <a:pt x="90" y="0"/>
                      <a:pt x="0" y="90"/>
                      <a:pt x="0" y="203"/>
                    </a:cubicBezTo>
                    <a:cubicBezTo>
                      <a:pt x="0" y="316"/>
                      <a:pt x="90" y="406"/>
                      <a:pt x="203" y="406"/>
                    </a:cubicBezTo>
                    <a:cubicBezTo>
                      <a:pt x="316" y="406"/>
                      <a:pt x="406" y="316"/>
                      <a:pt x="406" y="203"/>
                    </a:cubicBezTo>
                    <a:cubicBezTo>
                      <a:pt x="406" y="90"/>
                      <a:pt x="316" y="0"/>
                      <a:pt x="203" y="0"/>
                    </a:cubicBezTo>
                    <a:close/>
                    <a:moveTo>
                      <a:pt x="53" y="192"/>
                    </a:moveTo>
                    <a:lnTo>
                      <a:pt x="104" y="192"/>
                    </a:lnTo>
                    <a:lnTo>
                      <a:pt x="104" y="161"/>
                    </a:lnTo>
                    <a:lnTo>
                      <a:pt x="177" y="203"/>
                    </a:lnTo>
                    <a:lnTo>
                      <a:pt x="104" y="246"/>
                    </a:lnTo>
                    <a:lnTo>
                      <a:pt x="104" y="215"/>
                    </a:lnTo>
                    <a:lnTo>
                      <a:pt x="53" y="215"/>
                    </a:lnTo>
                    <a:lnTo>
                      <a:pt x="53" y="192"/>
                    </a:lnTo>
                    <a:close/>
                    <a:moveTo>
                      <a:pt x="206" y="353"/>
                    </a:moveTo>
                    <a:lnTo>
                      <a:pt x="163" y="279"/>
                    </a:lnTo>
                    <a:lnTo>
                      <a:pt x="194" y="279"/>
                    </a:lnTo>
                    <a:lnTo>
                      <a:pt x="194" y="127"/>
                    </a:lnTo>
                    <a:lnTo>
                      <a:pt x="163" y="127"/>
                    </a:lnTo>
                    <a:lnTo>
                      <a:pt x="206" y="54"/>
                    </a:lnTo>
                    <a:lnTo>
                      <a:pt x="248" y="127"/>
                    </a:lnTo>
                    <a:lnTo>
                      <a:pt x="217" y="127"/>
                    </a:lnTo>
                    <a:lnTo>
                      <a:pt x="217" y="279"/>
                    </a:lnTo>
                    <a:lnTo>
                      <a:pt x="248" y="279"/>
                    </a:lnTo>
                    <a:lnTo>
                      <a:pt x="206" y="353"/>
                    </a:lnTo>
                    <a:close/>
                    <a:moveTo>
                      <a:pt x="307" y="246"/>
                    </a:moveTo>
                    <a:lnTo>
                      <a:pt x="234" y="203"/>
                    </a:lnTo>
                    <a:lnTo>
                      <a:pt x="307" y="161"/>
                    </a:lnTo>
                    <a:lnTo>
                      <a:pt x="307" y="192"/>
                    </a:lnTo>
                    <a:lnTo>
                      <a:pt x="358" y="192"/>
                    </a:lnTo>
                    <a:lnTo>
                      <a:pt x="358" y="215"/>
                    </a:lnTo>
                    <a:lnTo>
                      <a:pt x="307" y="215"/>
                    </a:lnTo>
                    <a:lnTo>
                      <a:pt x="307" y="246"/>
                    </a:lnTo>
                    <a:close/>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F5F5F"/>
                  </a:solidFill>
                </a:endParaRPr>
              </a:p>
            </p:txBody>
          </p:sp>
          <p:sp>
            <p:nvSpPr>
              <p:cNvPr id="42" name="Freeform 301"/>
              <p:cNvSpPr>
                <a:spLocks noChangeArrowheads="1"/>
              </p:cNvSpPr>
              <p:nvPr/>
            </p:nvSpPr>
            <p:spPr bwMode="auto">
              <a:xfrm>
                <a:off x="4773536" y="2135755"/>
                <a:ext cx="65087" cy="58738"/>
              </a:xfrm>
              <a:custGeom>
                <a:avLst/>
                <a:gdLst>
                  <a:gd name="T0" fmla="*/ 22 w 182"/>
                  <a:gd name="T1" fmla="*/ 164 h 165"/>
                  <a:gd name="T2" fmla="*/ 0 w 182"/>
                  <a:gd name="T3" fmla="*/ 136 h 165"/>
                  <a:gd name="T4" fmla="*/ 22 w 182"/>
                  <a:gd name="T5" fmla="*/ 116 h 165"/>
                  <a:gd name="T6" fmla="*/ 45 w 182"/>
                  <a:gd name="T7" fmla="*/ 144 h 165"/>
                  <a:gd name="T8" fmla="*/ 22 w 182"/>
                  <a:gd name="T9" fmla="*/ 164 h 165"/>
                  <a:gd name="T10" fmla="*/ 68 w 182"/>
                  <a:gd name="T11" fmla="*/ 125 h 165"/>
                  <a:gd name="T12" fmla="*/ 45 w 182"/>
                  <a:gd name="T13" fmla="*/ 96 h 165"/>
                  <a:gd name="T14" fmla="*/ 68 w 182"/>
                  <a:gd name="T15" fmla="*/ 77 h 165"/>
                  <a:gd name="T16" fmla="*/ 90 w 182"/>
                  <a:gd name="T17" fmla="*/ 105 h 165"/>
                  <a:gd name="T18" fmla="*/ 68 w 182"/>
                  <a:gd name="T19" fmla="*/ 125 h 165"/>
                  <a:gd name="T20" fmla="*/ 113 w 182"/>
                  <a:gd name="T21" fmla="*/ 88 h 165"/>
                  <a:gd name="T22" fmla="*/ 90 w 182"/>
                  <a:gd name="T23" fmla="*/ 60 h 165"/>
                  <a:gd name="T24" fmla="*/ 113 w 182"/>
                  <a:gd name="T25" fmla="*/ 40 h 165"/>
                  <a:gd name="T26" fmla="*/ 135 w 182"/>
                  <a:gd name="T27" fmla="*/ 68 h 165"/>
                  <a:gd name="T28" fmla="*/ 113 w 182"/>
                  <a:gd name="T29" fmla="*/ 88 h 165"/>
                  <a:gd name="T30" fmla="*/ 158 w 182"/>
                  <a:gd name="T31" fmla="*/ 48 h 165"/>
                  <a:gd name="T32" fmla="*/ 135 w 182"/>
                  <a:gd name="T33" fmla="*/ 20 h 165"/>
                  <a:gd name="T34" fmla="*/ 158 w 182"/>
                  <a:gd name="T35" fmla="*/ 0 h 165"/>
                  <a:gd name="T36" fmla="*/ 181 w 182"/>
                  <a:gd name="T37" fmla="*/ 29 h 165"/>
                  <a:gd name="T38" fmla="*/ 158 w 182"/>
                  <a:gd name="T39" fmla="*/ 48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2" h="165">
                    <a:moveTo>
                      <a:pt x="22" y="164"/>
                    </a:moveTo>
                    <a:lnTo>
                      <a:pt x="0" y="136"/>
                    </a:lnTo>
                    <a:lnTo>
                      <a:pt x="22" y="116"/>
                    </a:lnTo>
                    <a:lnTo>
                      <a:pt x="45" y="144"/>
                    </a:lnTo>
                    <a:lnTo>
                      <a:pt x="22" y="164"/>
                    </a:lnTo>
                    <a:close/>
                    <a:moveTo>
                      <a:pt x="68" y="125"/>
                    </a:moveTo>
                    <a:lnTo>
                      <a:pt x="45" y="96"/>
                    </a:lnTo>
                    <a:lnTo>
                      <a:pt x="68" y="77"/>
                    </a:lnTo>
                    <a:lnTo>
                      <a:pt x="90" y="105"/>
                    </a:lnTo>
                    <a:lnTo>
                      <a:pt x="68" y="125"/>
                    </a:lnTo>
                    <a:close/>
                    <a:moveTo>
                      <a:pt x="113" y="88"/>
                    </a:moveTo>
                    <a:lnTo>
                      <a:pt x="90" y="60"/>
                    </a:lnTo>
                    <a:lnTo>
                      <a:pt x="113" y="40"/>
                    </a:lnTo>
                    <a:lnTo>
                      <a:pt x="135" y="68"/>
                    </a:lnTo>
                    <a:lnTo>
                      <a:pt x="113" y="88"/>
                    </a:lnTo>
                    <a:close/>
                    <a:moveTo>
                      <a:pt x="158" y="48"/>
                    </a:moveTo>
                    <a:lnTo>
                      <a:pt x="135" y="20"/>
                    </a:lnTo>
                    <a:lnTo>
                      <a:pt x="158" y="0"/>
                    </a:lnTo>
                    <a:lnTo>
                      <a:pt x="181" y="29"/>
                    </a:lnTo>
                    <a:lnTo>
                      <a:pt x="158" y="48"/>
                    </a:lnTo>
                    <a:close/>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F5F5F"/>
                  </a:solidFill>
                </a:endParaRPr>
              </a:p>
            </p:txBody>
          </p:sp>
        </p:grpSp>
        <p:sp>
          <p:nvSpPr>
            <p:cNvPr id="37" name="Rectangle 36"/>
            <p:cNvSpPr/>
            <p:nvPr/>
          </p:nvSpPr>
          <p:spPr>
            <a:xfrm>
              <a:off x="5629019" y="2102017"/>
              <a:ext cx="883014" cy="695710"/>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sp>
        <p:nvSpPr>
          <p:cNvPr id="47" name="Freeform 42"/>
          <p:cNvSpPr>
            <a:spLocks noChangeAspect="1" noChangeArrowheads="1"/>
          </p:cNvSpPr>
          <p:nvPr/>
        </p:nvSpPr>
        <p:spPr bwMode="auto">
          <a:xfrm>
            <a:off x="3932138" y="4624004"/>
            <a:ext cx="457200" cy="498964"/>
          </a:xfrm>
          <a:custGeom>
            <a:avLst/>
            <a:gdLst>
              <a:gd name="T0" fmla="*/ 867 w 918"/>
              <a:gd name="T1" fmla="*/ 0 h 1003"/>
              <a:gd name="T2" fmla="*/ 917 w 918"/>
              <a:gd name="T3" fmla="*/ 51 h 1003"/>
              <a:gd name="T4" fmla="*/ 917 w 918"/>
              <a:gd name="T5" fmla="*/ 951 h 1003"/>
              <a:gd name="T6" fmla="*/ 867 w 918"/>
              <a:gd name="T7" fmla="*/ 1002 h 1003"/>
              <a:gd name="T8" fmla="*/ 51 w 918"/>
              <a:gd name="T9" fmla="*/ 1002 h 1003"/>
              <a:gd name="T10" fmla="*/ 0 w 918"/>
              <a:gd name="T11" fmla="*/ 951 h 1003"/>
              <a:gd name="T12" fmla="*/ 0 w 918"/>
              <a:gd name="T13" fmla="*/ 51 h 1003"/>
              <a:gd name="T14" fmla="*/ 51 w 918"/>
              <a:gd name="T15" fmla="*/ 0 h 1003"/>
              <a:gd name="T16" fmla="*/ 867 w 918"/>
              <a:gd name="T17" fmla="*/ 0 h 1003"/>
              <a:gd name="T18" fmla="*/ 776 w 918"/>
              <a:gd name="T19" fmla="*/ 798 h 1003"/>
              <a:gd name="T20" fmla="*/ 779 w 918"/>
              <a:gd name="T21" fmla="*/ 798 h 1003"/>
              <a:gd name="T22" fmla="*/ 779 w 918"/>
              <a:gd name="T23" fmla="*/ 632 h 1003"/>
              <a:gd name="T24" fmla="*/ 153 w 918"/>
              <a:gd name="T25" fmla="*/ 632 h 1003"/>
              <a:gd name="T26" fmla="*/ 153 w 918"/>
              <a:gd name="T27" fmla="*/ 798 h 1003"/>
              <a:gd name="T28" fmla="*/ 172 w 918"/>
              <a:gd name="T29" fmla="*/ 818 h 1003"/>
              <a:gd name="T30" fmla="*/ 756 w 918"/>
              <a:gd name="T31" fmla="*/ 818 h 1003"/>
              <a:gd name="T32" fmla="*/ 776 w 918"/>
              <a:gd name="T33" fmla="*/ 798 h 1003"/>
              <a:gd name="T34" fmla="*/ 776 w 918"/>
              <a:gd name="T35" fmla="*/ 595 h 1003"/>
              <a:gd name="T36" fmla="*/ 776 w 918"/>
              <a:gd name="T37" fmla="*/ 409 h 1003"/>
              <a:gd name="T38" fmla="*/ 150 w 918"/>
              <a:gd name="T39" fmla="*/ 409 h 1003"/>
              <a:gd name="T40" fmla="*/ 150 w 918"/>
              <a:gd name="T41" fmla="*/ 595 h 1003"/>
              <a:gd name="T42" fmla="*/ 776 w 918"/>
              <a:gd name="T43" fmla="*/ 595 h 1003"/>
              <a:gd name="T44" fmla="*/ 150 w 918"/>
              <a:gd name="T45" fmla="*/ 367 h 1003"/>
              <a:gd name="T46" fmla="*/ 773 w 918"/>
              <a:gd name="T47" fmla="*/ 367 h 1003"/>
              <a:gd name="T48" fmla="*/ 773 w 918"/>
              <a:gd name="T49" fmla="*/ 200 h 1003"/>
              <a:gd name="T50" fmla="*/ 754 w 918"/>
              <a:gd name="T51" fmla="*/ 180 h 1003"/>
              <a:gd name="T52" fmla="*/ 169 w 918"/>
              <a:gd name="T53" fmla="*/ 180 h 1003"/>
              <a:gd name="T54" fmla="*/ 150 w 918"/>
              <a:gd name="T55" fmla="*/ 200 h 1003"/>
              <a:gd name="T56" fmla="*/ 150 w 918"/>
              <a:gd name="T57" fmla="*/ 36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18" h="1003">
                <a:moveTo>
                  <a:pt x="867" y="0"/>
                </a:moveTo>
                <a:cubicBezTo>
                  <a:pt x="895" y="0"/>
                  <a:pt x="917" y="22"/>
                  <a:pt x="917" y="51"/>
                </a:cubicBezTo>
                <a:lnTo>
                  <a:pt x="917" y="951"/>
                </a:lnTo>
                <a:cubicBezTo>
                  <a:pt x="917" y="979"/>
                  <a:pt x="895" y="1002"/>
                  <a:pt x="867" y="1002"/>
                </a:cubicBezTo>
                <a:lnTo>
                  <a:pt x="51" y="1002"/>
                </a:lnTo>
                <a:cubicBezTo>
                  <a:pt x="23" y="1002"/>
                  <a:pt x="0" y="979"/>
                  <a:pt x="0" y="951"/>
                </a:cubicBezTo>
                <a:lnTo>
                  <a:pt x="0" y="51"/>
                </a:lnTo>
                <a:cubicBezTo>
                  <a:pt x="0" y="22"/>
                  <a:pt x="23" y="0"/>
                  <a:pt x="51" y="0"/>
                </a:cubicBezTo>
                <a:lnTo>
                  <a:pt x="867" y="0"/>
                </a:lnTo>
                <a:close/>
                <a:moveTo>
                  <a:pt x="776" y="798"/>
                </a:moveTo>
                <a:lnTo>
                  <a:pt x="779" y="798"/>
                </a:lnTo>
                <a:lnTo>
                  <a:pt x="779" y="632"/>
                </a:lnTo>
                <a:lnTo>
                  <a:pt x="153" y="632"/>
                </a:lnTo>
                <a:lnTo>
                  <a:pt x="153" y="798"/>
                </a:lnTo>
                <a:cubicBezTo>
                  <a:pt x="153" y="810"/>
                  <a:pt x="161" y="818"/>
                  <a:pt x="172" y="818"/>
                </a:cubicBezTo>
                <a:lnTo>
                  <a:pt x="756" y="818"/>
                </a:lnTo>
                <a:cubicBezTo>
                  <a:pt x="768" y="818"/>
                  <a:pt x="776" y="810"/>
                  <a:pt x="776" y="798"/>
                </a:cubicBezTo>
                <a:close/>
                <a:moveTo>
                  <a:pt x="776" y="595"/>
                </a:moveTo>
                <a:lnTo>
                  <a:pt x="776" y="409"/>
                </a:lnTo>
                <a:lnTo>
                  <a:pt x="150" y="409"/>
                </a:lnTo>
                <a:lnTo>
                  <a:pt x="150" y="595"/>
                </a:lnTo>
                <a:lnTo>
                  <a:pt x="776" y="595"/>
                </a:lnTo>
                <a:close/>
                <a:moveTo>
                  <a:pt x="150" y="367"/>
                </a:moveTo>
                <a:lnTo>
                  <a:pt x="773" y="367"/>
                </a:lnTo>
                <a:lnTo>
                  <a:pt x="773" y="200"/>
                </a:lnTo>
                <a:cubicBezTo>
                  <a:pt x="773" y="189"/>
                  <a:pt x="765" y="180"/>
                  <a:pt x="754" y="180"/>
                </a:cubicBezTo>
                <a:lnTo>
                  <a:pt x="169" y="180"/>
                </a:lnTo>
                <a:cubicBezTo>
                  <a:pt x="158" y="180"/>
                  <a:pt x="150" y="189"/>
                  <a:pt x="150" y="200"/>
                </a:cubicBezTo>
                <a:lnTo>
                  <a:pt x="150" y="367"/>
                </a:lnTo>
                <a:close/>
              </a:path>
            </a:pathLst>
          </a:custGeom>
          <a:solidFill>
            <a:srgbClr val="5F5F5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6" name="Rectangle 45"/>
          <p:cNvSpPr/>
          <p:nvPr/>
        </p:nvSpPr>
        <p:spPr bwMode="auto">
          <a:xfrm>
            <a:off x="3518789" y="4151956"/>
            <a:ext cx="5138715" cy="1615049"/>
          </a:xfrm>
          <a:prstGeom prst="rect">
            <a:avLst/>
          </a:prstGeom>
          <a:solidFill>
            <a:schemeClr val="bg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eaLnBrk="1" hangingPunct="1">
              <a:spcBef>
                <a:spcPct val="20000"/>
              </a:spcBef>
              <a:buClr>
                <a:srgbClr val="FF0000"/>
              </a:buClr>
            </a:pPr>
            <a:endParaRPr lang="en-US" dirty="0">
              <a:latin typeface="Arial" pitchFamily="34" charset="0"/>
            </a:endParaRPr>
          </a:p>
        </p:txBody>
      </p:sp>
      <p:sp>
        <p:nvSpPr>
          <p:cNvPr id="48" name="Freeform 42"/>
          <p:cNvSpPr>
            <a:spLocks noChangeAspect="1" noChangeArrowheads="1"/>
          </p:cNvSpPr>
          <p:nvPr/>
        </p:nvSpPr>
        <p:spPr bwMode="auto">
          <a:xfrm>
            <a:off x="4477897" y="4624004"/>
            <a:ext cx="457200" cy="498964"/>
          </a:xfrm>
          <a:custGeom>
            <a:avLst/>
            <a:gdLst>
              <a:gd name="T0" fmla="*/ 867 w 918"/>
              <a:gd name="T1" fmla="*/ 0 h 1003"/>
              <a:gd name="T2" fmla="*/ 917 w 918"/>
              <a:gd name="T3" fmla="*/ 51 h 1003"/>
              <a:gd name="T4" fmla="*/ 917 w 918"/>
              <a:gd name="T5" fmla="*/ 951 h 1003"/>
              <a:gd name="T6" fmla="*/ 867 w 918"/>
              <a:gd name="T7" fmla="*/ 1002 h 1003"/>
              <a:gd name="T8" fmla="*/ 51 w 918"/>
              <a:gd name="T9" fmla="*/ 1002 h 1003"/>
              <a:gd name="T10" fmla="*/ 0 w 918"/>
              <a:gd name="T11" fmla="*/ 951 h 1003"/>
              <a:gd name="T12" fmla="*/ 0 w 918"/>
              <a:gd name="T13" fmla="*/ 51 h 1003"/>
              <a:gd name="T14" fmla="*/ 51 w 918"/>
              <a:gd name="T15" fmla="*/ 0 h 1003"/>
              <a:gd name="T16" fmla="*/ 867 w 918"/>
              <a:gd name="T17" fmla="*/ 0 h 1003"/>
              <a:gd name="T18" fmla="*/ 776 w 918"/>
              <a:gd name="T19" fmla="*/ 798 h 1003"/>
              <a:gd name="T20" fmla="*/ 779 w 918"/>
              <a:gd name="T21" fmla="*/ 798 h 1003"/>
              <a:gd name="T22" fmla="*/ 779 w 918"/>
              <a:gd name="T23" fmla="*/ 632 h 1003"/>
              <a:gd name="T24" fmla="*/ 153 w 918"/>
              <a:gd name="T25" fmla="*/ 632 h 1003"/>
              <a:gd name="T26" fmla="*/ 153 w 918"/>
              <a:gd name="T27" fmla="*/ 798 h 1003"/>
              <a:gd name="T28" fmla="*/ 172 w 918"/>
              <a:gd name="T29" fmla="*/ 818 h 1003"/>
              <a:gd name="T30" fmla="*/ 756 w 918"/>
              <a:gd name="T31" fmla="*/ 818 h 1003"/>
              <a:gd name="T32" fmla="*/ 776 w 918"/>
              <a:gd name="T33" fmla="*/ 798 h 1003"/>
              <a:gd name="T34" fmla="*/ 776 w 918"/>
              <a:gd name="T35" fmla="*/ 595 h 1003"/>
              <a:gd name="T36" fmla="*/ 776 w 918"/>
              <a:gd name="T37" fmla="*/ 409 h 1003"/>
              <a:gd name="T38" fmla="*/ 150 w 918"/>
              <a:gd name="T39" fmla="*/ 409 h 1003"/>
              <a:gd name="T40" fmla="*/ 150 w 918"/>
              <a:gd name="T41" fmla="*/ 595 h 1003"/>
              <a:gd name="T42" fmla="*/ 776 w 918"/>
              <a:gd name="T43" fmla="*/ 595 h 1003"/>
              <a:gd name="T44" fmla="*/ 150 w 918"/>
              <a:gd name="T45" fmla="*/ 367 h 1003"/>
              <a:gd name="T46" fmla="*/ 773 w 918"/>
              <a:gd name="T47" fmla="*/ 367 h 1003"/>
              <a:gd name="T48" fmla="*/ 773 w 918"/>
              <a:gd name="T49" fmla="*/ 200 h 1003"/>
              <a:gd name="T50" fmla="*/ 754 w 918"/>
              <a:gd name="T51" fmla="*/ 180 h 1003"/>
              <a:gd name="T52" fmla="*/ 169 w 918"/>
              <a:gd name="T53" fmla="*/ 180 h 1003"/>
              <a:gd name="T54" fmla="*/ 150 w 918"/>
              <a:gd name="T55" fmla="*/ 200 h 1003"/>
              <a:gd name="T56" fmla="*/ 150 w 918"/>
              <a:gd name="T57" fmla="*/ 36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18" h="1003">
                <a:moveTo>
                  <a:pt x="867" y="0"/>
                </a:moveTo>
                <a:cubicBezTo>
                  <a:pt x="895" y="0"/>
                  <a:pt x="917" y="22"/>
                  <a:pt x="917" y="51"/>
                </a:cubicBezTo>
                <a:lnTo>
                  <a:pt x="917" y="951"/>
                </a:lnTo>
                <a:cubicBezTo>
                  <a:pt x="917" y="979"/>
                  <a:pt x="895" y="1002"/>
                  <a:pt x="867" y="1002"/>
                </a:cubicBezTo>
                <a:lnTo>
                  <a:pt x="51" y="1002"/>
                </a:lnTo>
                <a:cubicBezTo>
                  <a:pt x="23" y="1002"/>
                  <a:pt x="0" y="979"/>
                  <a:pt x="0" y="951"/>
                </a:cubicBezTo>
                <a:lnTo>
                  <a:pt x="0" y="51"/>
                </a:lnTo>
                <a:cubicBezTo>
                  <a:pt x="0" y="22"/>
                  <a:pt x="23" y="0"/>
                  <a:pt x="51" y="0"/>
                </a:cubicBezTo>
                <a:lnTo>
                  <a:pt x="867" y="0"/>
                </a:lnTo>
                <a:close/>
                <a:moveTo>
                  <a:pt x="776" y="798"/>
                </a:moveTo>
                <a:lnTo>
                  <a:pt x="779" y="798"/>
                </a:lnTo>
                <a:lnTo>
                  <a:pt x="779" y="632"/>
                </a:lnTo>
                <a:lnTo>
                  <a:pt x="153" y="632"/>
                </a:lnTo>
                <a:lnTo>
                  <a:pt x="153" y="798"/>
                </a:lnTo>
                <a:cubicBezTo>
                  <a:pt x="153" y="810"/>
                  <a:pt x="161" y="818"/>
                  <a:pt x="172" y="818"/>
                </a:cubicBezTo>
                <a:lnTo>
                  <a:pt x="756" y="818"/>
                </a:lnTo>
                <a:cubicBezTo>
                  <a:pt x="768" y="818"/>
                  <a:pt x="776" y="810"/>
                  <a:pt x="776" y="798"/>
                </a:cubicBezTo>
                <a:close/>
                <a:moveTo>
                  <a:pt x="776" y="595"/>
                </a:moveTo>
                <a:lnTo>
                  <a:pt x="776" y="409"/>
                </a:lnTo>
                <a:lnTo>
                  <a:pt x="150" y="409"/>
                </a:lnTo>
                <a:lnTo>
                  <a:pt x="150" y="595"/>
                </a:lnTo>
                <a:lnTo>
                  <a:pt x="776" y="595"/>
                </a:lnTo>
                <a:close/>
                <a:moveTo>
                  <a:pt x="150" y="367"/>
                </a:moveTo>
                <a:lnTo>
                  <a:pt x="773" y="367"/>
                </a:lnTo>
                <a:lnTo>
                  <a:pt x="773" y="200"/>
                </a:lnTo>
                <a:cubicBezTo>
                  <a:pt x="773" y="189"/>
                  <a:pt x="765" y="180"/>
                  <a:pt x="754" y="180"/>
                </a:cubicBezTo>
                <a:lnTo>
                  <a:pt x="169" y="180"/>
                </a:lnTo>
                <a:cubicBezTo>
                  <a:pt x="158" y="180"/>
                  <a:pt x="150" y="189"/>
                  <a:pt x="150" y="200"/>
                </a:cubicBezTo>
                <a:lnTo>
                  <a:pt x="150" y="367"/>
                </a:lnTo>
                <a:close/>
              </a:path>
            </a:pathLst>
          </a:custGeom>
          <a:solidFill>
            <a:srgbClr val="5F5F5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8" name="Rectangle 67"/>
          <p:cNvSpPr/>
          <p:nvPr/>
        </p:nvSpPr>
        <p:spPr>
          <a:xfrm>
            <a:off x="3656969" y="4449214"/>
            <a:ext cx="4860549" cy="1128751"/>
          </a:xfrm>
          <a:prstGeom prst="rect">
            <a:avLst/>
          </a:prstGeom>
          <a:noFill/>
          <a:ln w="19050">
            <a:solidFill>
              <a:schemeClr val="accent1"/>
            </a:solidFill>
            <a:prstDash val="sysDash"/>
          </a:ln>
          <a:effectLst/>
        </p:spPr>
        <p:style>
          <a:lnRef idx="1">
            <a:schemeClr val="accent1"/>
          </a:lnRef>
          <a:fillRef idx="3">
            <a:schemeClr val="accent1"/>
          </a:fillRef>
          <a:effectRef idx="2">
            <a:schemeClr val="accent1"/>
          </a:effectRef>
          <a:fontRef idx="minor">
            <a:schemeClr val="lt1"/>
          </a:fontRef>
        </p:style>
        <p:txBody>
          <a:bodyPr anchor="b"/>
          <a:lstStyle/>
          <a:p>
            <a:pPr fontAlgn="auto">
              <a:spcBef>
                <a:spcPts val="0"/>
              </a:spcBef>
              <a:spcAft>
                <a:spcPts val="0"/>
              </a:spcAft>
              <a:defRPr/>
            </a:pPr>
            <a:r>
              <a:rPr lang="en-US" sz="1000" dirty="0">
                <a:solidFill>
                  <a:srgbClr val="C00000"/>
                </a:solidFill>
                <a:latin typeface="Calibri" charset="0"/>
                <a:ea typeface="Calibri" charset="0"/>
                <a:cs typeface="Calibri" charset="0"/>
              </a:rPr>
              <a:t>Regional Subnet 2</a:t>
            </a:r>
          </a:p>
        </p:txBody>
      </p:sp>
      <p:sp>
        <p:nvSpPr>
          <p:cNvPr id="70" name="TextBox 69"/>
          <p:cNvSpPr txBox="1"/>
          <p:nvPr/>
        </p:nvSpPr>
        <p:spPr>
          <a:xfrm>
            <a:off x="3652604" y="5141928"/>
            <a:ext cx="1636634" cy="261610"/>
          </a:xfrm>
          <a:prstGeom prst="rect">
            <a:avLst/>
          </a:prstGeom>
          <a:noFill/>
        </p:spPr>
        <p:txBody>
          <a:bodyPr wrap="square" rtlCol="0">
            <a:spAutoFit/>
          </a:bodyPr>
          <a:lstStyle/>
          <a:p>
            <a:pPr algn="ctr"/>
            <a:r>
              <a:rPr lang="en-US" sz="1100" dirty="0"/>
              <a:t>Backend Servers</a:t>
            </a:r>
          </a:p>
        </p:txBody>
      </p:sp>
      <p:sp>
        <p:nvSpPr>
          <p:cNvPr id="73" name="TextBox 72"/>
          <p:cNvSpPr txBox="1"/>
          <p:nvPr/>
        </p:nvSpPr>
        <p:spPr>
          <a:xfrm>
            <a:off x="5486524" y="4894445"/>
            <a:ext cx="1217831" cy="276999"/>
          </a:xfrm>
          <a:prstGeom prst="rect">
            <a:avLst/>
          </a:prstGeom>
          <a:noFill/>
        </p:spPr>
        <p:txBody>
          <a:bodyPr wrap="square" rtlCol="0">
            <a:spAutoFit/>
          </a:bodyPr>
          <a:lstStyle/>
          <a:p>
            <a:pPr algn="ctr"/>
            <a:r>
              <a:rPr lang="en-US" sz="1200" dirty="0"/>
              <a:t>Backend Set</a:t>
            </a:r>
          </a:p>
        </p:txBody>
      </p:sp>
      <p:sp>
        <p:nvSpPr>
          <p:cNvPr id="96" name="Freeform 42"/>
          <p:cNvSpPr>
            <a:spLocks noChangeAspect="1" noChangeArrowheads="1"/>
          </p:cNvSpPr>
          <p:nvPr/>
        </p:nvSpPr>
        <p:spPr bwMode="auto">
          <a:xfrm>
            <a:off x="7238159" y="4629559"/>
            <a:ext cx="457200" cy="498964"/>
          </a:xfrm>
          <a:custGeom>
            <a:avLst/>
            <a:gdLst>
              <a:gd name="T0" fmla="*/ 867 w 918"/>
              <a:gd name="T1" fmla="*/ 0 h 1003"/>
              <a:gd name="T2" fmla="*/ 917 w 918"/>
              <a:gd name="T3" fmla="*/ 51 h 1003"/>
              <a:gd name="T4" fmla="*/ 917 w 918"/>
              <a:gd name="T5" fmla="*/ 951 h 1003"/>
              <a:gd name="T6" fmla="*/ 867 w 918"/>
              <a:gd name="T7" fmla="*/ 1002 h 1003"/>
              <a:gd name="T8" fmla="*/ 51 w 918"/>
              <a:gd name="T9" fmla="*/ 1002 h 1003"/>
              <a:gd name="T10" fmla="*/ 0 w 918"/>
              <a:gd name="T11" fmla="*/ 951 h 1003"/>
              <a:gd name="T12" fmla="*/ 0 w 918"/>
              <a:gd name="T13" fmla="*/ 51 h 1003"/>
              <a:gd name="T14" fmla="*/ 51 w 918"/>
              <a:gd name="T15" fmla="*/ 0 h 1003"/>
              <a:gd name="T16" fmla="*/ 867 w 918"/>
              <a:gd name="T17" fmla="*/ 0 h 1003"/>
              <a:gd name="T18" fmla="*/ 776 w 918"/>
              <a:gd name="T19" fmla="*/ 798 h 1003"/>
              <a:gd name="T20" fmla="*/ 779 w 918"/>
              <a:gd name="T21" fmla="*/ 798 h 1003"/>
              <a:gd name="T22" fmla="*/ 779 w 918"/>
              <a:gd name="T23" fmla="*/ 632 h 1003"/>
              <a:gd name="T24" fmla="*/ 153 w 918"/>
              <a:gd name="T25" fmla="*/ 632 h 1003"/>
              <a:gd name="T26" fmla="*/ 153 w 918"/>
              <a:gd name="T27" fmla="*/ 798 h 1003"/>
              <a:gd name="T28" fmla="*/ 172 w 918"/>
              <a:gd name="T29" fmla="*/ 818 h 1003"/>
              <a:gd name="T30" fmla="*/ 756 w 918"/>
              <a:gd name="T31" fmla="*/ 818 h 1003"/>
              <a:gd name="T32" fmla="*/ 776 w 918"/>
              <a:gd name="T33" fmla="*/ 798 h 1003"/>
              <a:gd name="T34" fmla="*/ 776 w 918"/>
              <a:gd name="T35" fmla="*/ 595 h 1003"/>
              <a:gd name="T36" fmla="*/ 776 w 918"/>
              <a:gd name="T37" fmla="*/ 409 h 1003"/>
              <a:gd name="T38" fmla="*/ 150 w 918"/>
              <a:gd name="T39" fmla="*/ 409 h 1003"/>
              <a:gd name="T40" fmla="*/ 150 w 918"/>
              <a:gd name="T41" fmla="*/ 595 h 1003"/>
              <a:gd name="T42" fmla="*/ 776 w 918"/>
              <a:gd name="T43" fmla="*/ 595 h 1003"/>
              <a:gd name="T44" fmla="*/ 150 w 918"/>
              <a:gd name="T45" fmla="*/ 367 h 1003"/>
              <a:gd name="T46" fmla="*/ 773 w 918"/>
              <a:gd name="T47" fmla="*/ 367 h 1003"/>
              <a:gd name="T48" fmla="*/ 773 w 918"/>
              <a:gd name="T49" fmla="*/ 200 h 1003"/>
              <a:gd name="T50" fmla="*/ 754 w 918"/>
              <a:gd name="T51" fmla="*/ 180 h 1003"/>
              <a:gd name="T52" fmla="*/ 169 w 918"/>
              <a:gd name="T53" fmla="*/ 180 h 1003"/>
              <a:gd name="T54" fmla="*/ 150 w 918"/>
              <a:gd name="T55" fmla="*/ 200 h 1003"/>
              <a:gd name="T56" fmla="*/ 150 w 918"/>
              <a:gd name="T57" fmla="*/ 36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18" h="1003">
                <a:moveTo>
                  <a:pt x="867" y="0"/>
                </a:moveTo>
                <a:cubicBezTo>
                  <a:pt x="895" y="0"/>
                  <a:pt x="917" y="22"/>
                  <a:pt x="917" y="51"/>
                </a:cubicBezTo>
                <a:lnTo>
                  <a:pt x="917" y="951"/>
                </a:lnTo>
                <a:cubicBezTo>
                  <a:pt x="917" y="979"/>
                  <a:pt x="895" y="1002"/>
                  <a:pt x="867" y="1002"/>
                </a:cubicBezTo>
                <a:lnTo>
                  <a:pt x="51" y="1002"/>
                </a:lnTo>
                <a:cubicBezTo>
                  <a:pt x="23" y="1002"/>
                  <a:pt x="0" y="979"/>
                  <a:pt x="0" y="951"/>
                </a:cubicBezTo>
                <a:lnTo>
                  <a:pt x="0" y="51"/>
                </a:lnTo>
                <a:cubicBezTo>
                  <a:pt x="0" y="22"/>
                  <a:pt x="23" y="0"/>
                  <a:pt x="51" y="0"/>
                </a:cubicBezTo>
                <a:lnTo>
                  <a:pt x="867" y="0"/>
                </a:lnTo>
                <a:close/>
                <a:moveTo>
                  <a:pt x="776" y="798"/>
                </a:moveTo>
                <a:lnTo>
                  <a:pt x="779" y="798"/>
                </a:lnTo>
                <a:lnTo>
                  <a:pt x="779" y="632"/>
                </a:lnTo>
                <a:lnTo>
                  <a:pt x="153" y="632"/>
                </a:lnTo>
                <a:lnTo>
                  <a:pt x="153" y="798"/>
                </a:lnTo>
                <a:cubicBezTo>
                  <a:pt x="153" y="810"/>
                  <a:pt x="161" y="818"/>
                  <a:pt x="172" y="818"/>
                </a:cubicBezTo>
                <a:lnTo>
                  <a:pt x="756" y="818"/>
                </a:lnTo>
                <a:cubicBezTo>
                  <a:pt x="768" y="818"/>
                  <a:pt x="776" y="810"/>
                  <a:pt x="776" y="798"/>
                </a:cubicBezTo>
                <a:close/>
                <a:moveTo>
                  <a:pt x="776" y="595"/>
                </a:moveTo>
                <a:lnTo>
                  <a:pt x="776" y="409"/>
                </a:lnTo>
                <a:lnTo>
                  <a:pt x="150" y="409"/>
                </a:lnTo>
                <a:lnTo>
                  <a:pt x="150" y="595"/>
                </a:lnTo>
                <a:lnTo>
                  <a:pt x="776" y="595"/>
                </a:lnTo>
                <a:close/>
                <a:moveTo>
                  <a:pt x="150" y="367"/>
                </a:moveTo>
                <a:lnTo>
                  <a:pt x="773" y="367"/>
                </a:lnTo>
                <a:lnTo>
                  <a:pt x="773" y="200"/>
                </a:lnTo>
                <a:cubicBezTo>
                  <a:pt x="773" y="189"/>
                  <a:pt x="765" y="180"/>
                  <a:pt x="754" y="180"/>
                </a:cubicBezTo>
                <a:lnTo>
                  <a:pt x="169" y="180"/>
                </a:lnTo>
                <a:cubicBezTo>
                  <a:pt x="158" y="180"/>
                  <a:pt x="150" y="189"/>
                  <a:pt x="150" y="200"/>
                </a:cubicBezTo>
                <a:lnTo>
                  <a:pt x="150" y="367"/>
                </a:lnTo>
                <a:close/>
              </a:path>
            </a:pathLst>
          </a:custGeom>
          <a:solidFill>
            <a:srgbClr val="5F5F5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7" name="Freeform 42"/>
          <p:cNvSpPr>
            <a:spLocks noChangeAspect="1" noChangeArrowheads="1"/>
          </p:cNvSpPr>
          <p:nvPr/>
        </p:nvSpPr>
        <p:spPr bwMode="auto">
          <a:xfrm>
            <a:off x="7783918" y="4629559"/>
            <a:ext cx="457200" cy="498964"/>
          </a:xfrm>
          <a:custGeom>
            <a:avLst/>
            <a:gdLst>
              <a:gd name="T0" fmla="*/ 867 w 918"/>
              <a:gd name="T1" fmla="*/ 0 h 1003"/>
              <a:gd name="T2" fmla="*/ 917 w 918"/>
              <a:gd name="T3" fmla="*/ 51 h 1003"/>
              <a:gd name="T4" fmla="*/ 917 w 918"/>
              <a:gd name="T5" fmla="*/ 951 h 1003"/>
              <a:gd name="T6" fmla="*/ 867 w 918"/>
              <a:gd name="T7" fmla="*/ 1002 h 1003"/>
              <a:gd name="T8" fmla="*/ 51 w 918"/>
              <a:gd name="T9" fmla="*/ 1002 h 1003"/>
              <a:gd name="T10" fmla="*/ 0 w 918"/>
              <a:gd name="T11" fmla="*/ 951 h 1003"/>
              <a:gd name="T12" fmla="*/ 0 w 918"/>
              <a:gd name="T13" fmla="*/ 51 h 1003"/>
              <a:gd name="T14" fmla="*/ 51 w 918"/>
              <a:gd name="T15" fmla="*/ 0 h 1003"/>
              <a:gd name="T16" fmla="*/ 867 w 918"/>
              <a:gd name="T17" fmla="*/ 0 h 1003"/>
              <a:gd name="T18" fmla="*/ 776 w 918"/>
              <a:gd name="T19" fmla="*/ 798 h 1003"/>
              <a:gd name="T20" fmla="*/ 779 w 918"/>
              <a:gd name="T21" fmla="*/ 798 h 1003"/>
              <a:gd name="T22" fmla="*/ 779 w 918"/>
              <a:gd name="T23" fmla="*/ 632 h 1003"/>
              <a:gd name="T24" fmla="*/ 153 w 918"/>
              <a:gd name="T25" fmla="*/ 632 h 1003"/>
              <a:gd name="T26" fmla="*/ 153 w 918"/>
              <a:gd name="T27" fmla="*/ 798 h 1003"/>
              <a:gd name="T28" fmla="*/ 172 w 918"/>
              <a:gd name="T29" fmla="*/ 818 h 1003"/>
              <a:gd name="T30" fmla="*/ 756 w 918"/>
              <a:gd name="T31" fmla="*/ 818 h 1003"/>
              <a:gd name="T32" fmla="*/ 776 w 918"/>
              <a:gd name="T33" fmla="*/ 798 h 1003"/>
              <a:gd name="T34" fmla="*/ 776 w 918"/>
              <a:gd name="T35" fmla="*/ 595 h 1003"/>
              <a:gd name="T36" fmla="*/ 776 w 918"/>
              <a:gd name="T37" fmla="*/ 409 h 1003"/>
              <a:gd name="T38" fmla="*/ 150 w 918"/>
              <a:gd name="T39" fmla="*/ 409 h 1003"/>
              <a:gd name="T40" fmla="*/ 150 w 918"/>
              <a:gd name="T41" fmla="*/ 595 h 1003"/>
              <a:gd name="T42" fmla="*/ 776 w 918"/>
              <a:gd name="T43" fmla="*/ 595 h 1003"/>
              <a:gd name="T44" fmla="*/ 150 w 918"/>
              <a:gd name="T45" fmla="*/ 367 h 1003"/>
              <a:gd name="T46" fmla="*/ 773 w 918"/>
              <a:gd name="T47" fmla="*/ 367 h 1003"/>
              <a:gd name="T48" fmla="*/ 773 w 918"/>
              <a:gd name="T49" fmla="*/ 200 h 1003"/>
              <a:gd name="T50" fmla="*/ 754 w 918"/>
              <a:gd name="T51" fmla="*/ 180 h 1003"/>
              <a:gd name="T52" fmla="*/ 169 w 918"/>
              <a:gd name="T53" fmla="*/ 180 h 1003"/>
              <a:gd name="T54" fmla="*/ 150 w 918"/>
              <a:gd name="T55" fmla="*/ 200 h 1003"/>
              <a:gd name="T56" fmla="*/ 150 w 918"/>
              <a:gd name="T57" fmla="*/ 36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18" h="1003">
                <a:moveTo>
                  <a:pt x="867" y="0"/>
                </a:moveTo>
                <a:cubicBezTo>
                  <a:pt x="895" y="0"/>
                  <a:pt x="917" y="22"/>
                  <a:pt x="917" y="51"/>
                </a:cubicBezTo>
                <a:lnTo>
                  <a:pt x="917" y="951"/>
                </a:lnTo>
                <a:cubicBezTo>
                  <a:pt x="917" y="979"/>
                  <a:pt x="895" y="1002"/>
                  <a:pt x="867" y="1002"/>
                </a:cubicBezTo>
                <a:lnTo>
                  <a:pt x="51" y="1002"/>
                </a:lnTo>
                <a:cubicBezTo>
                  <a:pt x="23" y="1002"/>
                  <a:pt x="0" y="979"/>
                  <a:pt x="0" y="951"/>
                </a:cubicBezTo>
                <a:lnTo>
                  <a:pt x="0" y="51"/>
                </a:lnTo>
                <a:cubicBezTo>
                  <a:pt x="0" y="22"/>
                  <a:pt x="23" y="0"/>
                  <a:pt x="51" y="0"/>
                </a:cubicBezTo>
                <a:lnTo>
                  <a:pt x="867" y="0"/>
                </a:lnTo>
                <a:close/>
                <a:moveTo>
                  <a:pt x="776" y="798"/>
                </a:moveTo>
                <a:lnTo>
                  <a:pt x="779" y="798"/>
                </a:lnTo>
                <a:lnTo>
                  <a:pt x="779" y="632"/>
                </a:lnTo>
                <a:lnTo>
                  <a:pt x="153" y="632"/>
                </a:lnTo>
                <a:lnTo>
                  <a:pt x="153" y="798"/>
                </a:lnTo>
                <a:cubicBezTo>
                  <a:pt x="153" y="810"/>
                  <a:pt x="161" y="818"/>
                  <a:pt x="172" y="818"/>
                </a:cubicBezTo>
                <a:lnTo>
                  <a:pt x="756" y="818"/>
                </a:lnTo>
                <a:cubicBezTo>
                  <a:pt x="768" y="818"/>
                  <a:pt x="776" y="810"/>
                  <a:pt x="776" y="798"/>
                </a:cubicBezTo>
                <a:close/>
                <a:moveTo>
                  <a:pt x="776" y="595"/>
                </a:moveTo>
                <a:lnTo>
                  <a:pt x="776" y="409"/>
                </a:lnTo>
                <a:lnTo>
                  <a:pt x="150" y="409"/>
                </a:lnTo>
                <a:lnTo>
                  <a:pt x="150" y="595"/>
                </a:lnTo>
                <a:lnTo>
                  <a:pt x="776" y="595"/>
                </a:lnTo>
                <a:close/>
                <a:moveTo>
                  <a:pt x="150" y="367"/>
                </a:moveTo>
                <a:lnTo>
                  <a:pt x="773" y="367"/>
                </a:lnTo>
                <a:lnTo>
                  <a:pt x="773" y="200"/>
                </a:lnTo>
                <a:cubicBezTo>
                  <a:pt x="773" y="189"/>
                  <a:pt x="765" y="180"/>
                  <a:pt x="754" y="180"/>
                </a:cubicBezTo>
                <a:lnTo>
                  <a:pt x="169" y="180"/>
                </a:lnTo>
                <a:cubicBezTo>
                  <a:pt x="158" y="180"/>
                  <a:pt x="150" y="189"/>
                  <a:pt x="150" y="200"/>
                </a:cubicBezTo>
                <a:lnTo>
                  <a:pt x="150" y="367"/>
                </a:lnTo>
                <a:close/>
              </a:path>
            </a:pathLst>
          </a:custGeom>
          <a:solidFill>
            <a:srgbClr val="5F5F5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8" name="TextBox 97"/>
          <p:cNvSpPr txBox="1"/>
          <p:nvPr/>
        </p:nvSpPr>
        <p:spPr>
          <a:xfrm>
            <a:off x="7010401" y="5112018"/>
            <a:ext cx="1463351" cy="261610"/>
          </a:xfrm>
          <a:prstGeom prst="rect">
            <a:avLst/>
          </a:prstGeom>
          <a:noFill/>
        </p:spPr>
        <p:txBody>
          <a:bodyPr wrap="square" rtlCol="0">
            <a:spAutoFit/>
          </a:bodyPr>
          <a:lstStyle/>
          <a:p>
            <a:pPr algn="ctr"/>
            <a:r>
              <a:rPr lang="en-US" sz="1100" dirty="0"/>
              <a:t>Backend Servers</a:t>
            </a:r>
          </a:p>
        </p:txBody>
      </p:sp>
      <p:sp>
        <p:nvSpPr>
          <p:cNvPr id="55" name="Rectangle 54"/>
          <p:cNvSpPr/>
          <p:nvPr/>
        </p:nvSpPr>
        <p:spPr bwMode="auto">
          <a:xfrm>
            <a:off x="3505201" y="2338002"/>
            <a:ext cx="5152303" cy="1624690"/>
          </a:xfrm>
          <a:prstGeom prst="rect">
            <a:avLst/>
          </a:prstGeom>
          <a:solidFill>
            <a:schemeClr val="bg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eaLnBrk="1" hangingPunct="1">
              <a:spcBef>
                <a:spcPct val="20000"/>
              </a:spcBef>
              <a:buClr>
                <a:srgbClr val="FF0000"/>
              </a:buClr>
            </a:pPr>
            <a:endParaRPr lang="en-US" dirty="0">
              <a:latin typeface="Arial" pitchFamily="34" charset="0"/>
            </a:endParaRPr>
          </a:p>
        </p:txBody>
      </p:sp>
      <p:sp>
        <p:nvSpPr>
          <p:cNvPr id="10" name="Rectangle 9"/>
          <p:cNvSpPr/>
          <p:nvPr/>
        </p:nvSpPr>
        <p:spPr>
          <a:xfrm>
            <a:off x="3660973" y="2636183"/>
            <a:ext cx="4856544" cy="1187719"/>
          </a:xfrm>
          <a:prstGeom prst="rect">
            <a:avLst/>
          </a:prstGeom>
          <a:noFill/>
          <a:ln w="19050">
            <a:solidFill>
              <a:schemeClr val="accent1"/>
            </a:solidFill>
            <a:prstDash val="sysDash"/>
          </a:ln>
          <a:effectLst/>
        </p:spPr>
        <p:style>
          <a:lnRef idx="1">
            <a:schemeClr val="accent1"/>
          </a:lnRef>
          <a:fillRef idx="3">
            <a:schemeClr val="accent1"/>
          </a:fillRef>
          <a:effectRef idx="2">
            <a:schemeClr val="accent1"/>
          </a:effectRef>
          <a:fontRef idx="minor">
            <a:schemeClr val="lt1"/>
          </a:fontRef>
        </p:style>
        <p:txBody>
          <a:bodyPr anchor="b"/>
          <a:lstStyle/>
          <a:p>
            <a:pPr fontAlgn="auto">
              <a:spcBef>
                <a:spcPts val="0"/>
              </a:spcBef>
              <a:spcAft>
                <a:spcPts val="0"/>
              </a:spcAft>
              <a:defRPr/>
            </a:pPr>
            <a:r>
              <a:rPr lang="en-US" sz="1000" dirty="0">
                <a:solidFill>
                  <a:srgbClr val="C00000"/>
                </a:solidFill>
                <a:latin typeface="Calibri" charset="0"/>
                <a:ea typeface="Calibri" charset="0"/>
                <a:cs typeface="Calibri" charset="0"/>
              </a:rPr>
              <a:t>Regional Subnet 1</a:t>
            </a:r>
          </a:p>
        </p:txBody>
      </p:sp>
      <p:grpSp>
        <p:nvGrpSpPr>
          <p:cNvPr id="14" name="Group 13"/>
          <p:cNvGrpSpPr>
            <a:grpSpLocks noChangeAspect="1"/>
          </p:cNvGrpSpPr>
          <p:nvPr/>
        </p:nvGrpSpPr>
        <p:grpSpPr>
          <a:xfrm>
            <a:off x="4141898" y="2623004"/>
            <a:ext cx="548640" cy="659532"/>
            <a:chOff x="8857983" y="2103309"/>
            <a:chExt cx="639069" cy="768239"/>
          </a:xfrm>
        </p:grpSpPr>
        <p:grpSp>
          <p:nvGrpSpPr>
            <p:cNvPr id="15" name="Group 14"/>
            <p:cNvGrpSpPr/>
            <p:nvPr/>
          </p:nvGrpSpPr>
          <p:grpSpPr>
            <a:xfrm>
              <a:off x="8929443" y="2316142"/>
              <a:ext cx="504696" cy="555406"/>
              <a:chOff x="7059013" y="2801609"/>
              <a:chExt cx="331788" cy="365125"/>
            </a:xfrm>
            <a:solidFill>
              <a:srgbClr val="5F5F5F"/>
            </a:solidFill>
          </p:grpSpPr>
          <p:sp>
            <p:nvSpPr>
              <p:cNvPr id="17" name="Freeform 38"/>
              <p:cNvSpPr>
                <a:spLocks noChangeArrowheads="1"/>
              </p:cNvSpPr>
              <p:nvPr/>
            </p:nvSpPr>
            <p:spPr bwMode="auto">
              <a:xfrm>
                <a:off x="7059013" y="2801609"/>
                <a:ext cx="331788" cy="365125"/>
              </a:xfrm>
              <a:custGeom>
                <a:avLst/>
                <a:gdLst>
                  <a:gd name="T0" fmla="*/ 869 w 921"/>
                  <a:gd name="T1" fmla="*/ 0 h 1014"/>
                  <a:gd name="T2" fmla="*/ 917 w 921"/>
                  <a:gd name="T3" fmla="*/ 62 h 1014"/>
                  <a:gd name="T4" fmla="*/ 917 w 921"/>
                  <a:gd name="T5" fmla="*/ 962 h 1014"/>
                  <a:gd name="T6" fmla="*/ 867 w 921"/>
                  <a:gd name="T7" fmla="*/ 1013 h 1014"/>
                  <a:gd name="T8" fmla="*/ 51 w 921"/>
                  <a:gd name="T9" fmla="*/ 1013 h 1014"/>
                  <a:gd name="T10" fmla="*/ 0 w 921"/>
                  <a:gd name="T11" fmla="*/ 962 h 1014"/>
                  <a:gd name="T12" fmla="*/ 0 w 921"/>
                  <a:gd name="T13" fmla="*/ 533 h 1014"/>
                  <a:gd name="T14" fmla="*/ 147 w 921"/>
                  <a:gd name="T15" fmla="*/ 533 h 1014"/>
                  <a:gd name="T16" fmla="*/ 147 w 921"/>
                  <a:gd name="T17" fmla="*/ 725 h 1014"/>
                  <a:gd name="T18" fmla="*/ 223 w 921"/>
                  <a:gd name="T19" fmla="*/ 801 h 1014"/>
                  <a:gd name="T20" fmla="*/ 387 w 921"/>
                  <a:gd name="T21" fmla="*/ 801 h 1014"/>
                  <a:gd name="T22" fmla="*/ 463 w 921"/>
                  <a:gd name="T23" fmla="*/ 725 h 1014"/>
                  <a:gd name="T24" fmla="*/ 463 w 921"/>
                  <a:gd name="T25" fmla="*/ 556 h 1014"/>
                  <a:gd name="T26" fmla="*/ 646 w 921"/>
                  <a:gd name="T27" fmla="*/ 731 h 1014"/>
                  <a:gd name="T28" fmla="*/ 621 w 921"/>
                  <a:gd name="T29" fmla="*/ 756 h 1014"/>
                  <a:gd name="T30" fmla="*/ 723 w 921"/>
                  <a:gd name="T31" fmla="*/ 782 h 1014"/>
                  <a:gd name="T32" fmla="*/ 694 w 921"/>
                  <a:gd name="T33" fmla="*/ 680 h 1014"/>
                  <a:gd name="T34" fmla="*/ 669 w 921"/>
                  <a:gd name="T35" fmla="*/ 705 h 1014"/>
                  <a:gd name="T36" fmla="*/ 488 w 921"/>
                  <a:gd name="T37" fmla="*/ 530 h 1014"/>
                  <a:gd name="T38" fmla="*/ 723 w 921"/>
                  <a:gd name="T39" fmla="*/ 530 h 1014"/>
                  <a:gd name="T40" fmla="*/ 723 w 921"/>
                  <a:gd name="T41" fmla="*/ 564 h 1014"/>
                  <a:gd name="T42" fmla="*/ 813 w 921"/>
                  <a:gd name="T43" fmla="*/ 511 h 1014"/>
                  <a:gd name="T44" fmla="*/ 723 w 921"/>
                  <a:gd name="T45" fmla="*/ 457 h 1014"/>
                  <a:gd name="T46" fmla="*/ 723 w 921"/>
                  <a:gd name="T47" fmla="*/ 491 h 1014"/>
                  <a:gd name="T48" fmla="*/ 491 w 921"/>
                  <a:gd name="T49" fmla="*/ 491 h 1014"/>
                  <a:gd name="T50" fmla="*/ 672 w 921"/>
                  <a:gd name="T51" fmla="*/ 316 h 1014"/>
                  <a:gd name="T52" fmla="*/ 697 w 921"/>
                  <a:gd name="T53" fmla="*/ 341 h 1014"/>
                  <a:gd name="T54" fmla="*/ 726 w 921"/>
                  <a:gd name="T55" fmla="*/ 240 h 1014"/>
                  <a:gd name="T56" fmla="*/ 624 w 921"/>
                  <a:gd name="T57" fmla="*/ 265 h 1014"/>
                  <a:gd name="T58" fmla="*/ 649 w 921"/>
                  <a:gd name="T59" fmla="*/ 290 h 1014"/>
                  <a:gd name="T60" fmla="*/ 466 w 921"/>
                  <a:gd name="T61" fmla="*/ 465 h 1014"/>
                  <a:gd name="T62" fmla="*/ 466 w 921"/>
                  <a:gd name="T63" fmla="*/ 296 h 1014"/>
                  <a:gd name="T64" fmla="*/ 390 w 921"/>
                  <a:gd name="T65" fmla="*/ 220 h 1014"/>
                  <a:gd name="T66" fmla="*/ 226 w 921"/>
                  <a:gd name="T67" fmla="*/ 220 h 1014"/>
                  <a:gd name="T68" fmla="*/ 150 w 921"/>
                  <a:gd name="T69" fmla="*/ 296 h 1014"/>
                  <a:gd name="T70" fmla="*/ 150 w 921"/>
                  <a:gd name="T71" fmla="*/ 488 h 1014"/>
                  <a:gd name="T72" fmla="*/ 3 w 921"/>
                  <a:gd name="T73" fmla="*/ 488 h 1014"/>
                  <a:gd name="T74" fmla="*/ 3 w 921"/>
                  <a:gd name="T75" fmla="*/ 51 h 1014"/>
                  <a:gd name="T76" fmla="*/ 54 w 921"/>
                  <a:gd name="T77" fmla="*/ 0 h 1014"/>
                  <a:gd name="T78" fmla="*/ 869 w 921"/>
                  <a:gd name="T79" fmla="*/ 0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21" h="1014">
                    <a:moveTo>
                      <a:pt x="869" y="0"/>
                    </a:moveTo>
                    <a:cubicBezTo>
                      <a:pt x="898" y="0"/>
                      <a:pt x="920" y="22"/>
                      <a:pt x="917" y="62"/>
                    </a:cubicBezTo>
                    <a:lnTo>
                      <a:pt x="917" y="962"/>
                    </a:lnTo>
                    <a:cubicBezTo>
                      <a:pt x="917" y="990"/>
                      <a:pt x="895" y="1013"/>
                      <a:pt x="867" y="1013"/>
                    </a:cubicBezTo>
                    <a:lnTo>
                      <a:pt x="51" y="1013"/>
                    </a:lnTo>
                    <a:cubicBezTo>
                      <a:pt x="23" y="1013"/>
                      <a:pt x="0" y="990"/>
                      <a:pt x="0" y="962"/>
                    </a:cubicBezTo>
                    <a:lnTo>
                      <a:pt x="0" y="533"/>
                    </a:lnTo>
                    <a:lnTo>
                      <a:pt x="147" y="533"/>
                    </a:lnTo>
                    <a:lnTo>
                      <a:pt x="147" y="725"/>
                    </a:lnTo>
                    <a:cubicBezTo>
                      <a:pt x="147" y="767"/>
                      <a:pt x="181" y="801"/>
                      <a:pt x="223" y="801"/>
                    </a:cubicBezTo>
                    <a:lnTo>
                      <a:pt x="387" y="801"/>
                    </a:lnTo>
                    <a:cubicBezTo>
                      <a:pt x="429" y="801"/>
                      <a:pt x="463" y="767"/>
                      <a:pt x="463" y="725"/>
                    </a:cubicBezTo>
                    <a:lnTo>
                      <a:pt x="463" y="556"/>
                    </a:lnTo>
                    <a:lnTo>
                      <a:pt x="646" y="731"/>
                    </a:lnTo>
                    <a:lnTo>
                      <a:pt x="621" y="756"/>
                    </a:lnTo>
                    <a:lnTo>
                      <a:pt x="723" y="782"/>
                    </a:lnTo>
                    <a:lnTo>
                      <a:pt x="694" y="680"/>
                    </a:lnTo>
                    <a:lnTo>
                      <a:pt x="669" y="705"/>
                    </a:lnTo>
                    <a:lnTo>
                      <a:pt x="488" y="530"/>
                    </a:lnTo>
                    <a:lnTo>
                      <a:pt x="723" y="530"/>
                    </a:lnTo>
                    <a:lnTo>
                      <a:pt x="723" y="564"/>
                    </a:lnTo>
                    <a:lnTo>
                      <a:pt x="813" y="511"/>
                    </a:lnTo>
                    <a:lnTo>
                      <a:pt x="723" y="457"/>
                    </a:lnTo>
                    <a:lnTo>
                      <a:pt x="723" y="491"/>
                    </a:lnTo>
                    <a:lnTo>
                      <a:pt x="491" y="491"/>
                    </a:lnTo>
                    <a:lnTo>
                      <a:pt x="672" y="316"/>
                    </a:lnTo>
                    <a:lnTo>
                      <a:pt x="697" y="341"/>
                    </a:lnTo>
                    <a:lnTo>
                      <a:pt x="726" y="240"/>
                    </a:lnTo>
                    <a:lnTo>
                      <a:pt x="624" y="265"/>
                    </a:lnTo>
                    <a:lnTo>
                      <a:pt x="649" y="290"/>
                    </a:lnTo>
                    <a:lnTo>
                      <a:pt x="466" y="465"/>
                    </a:lnTo>
                    <a:lnTo>
                      <a:pt x="466" y="296"/>
                    </a:lnTo>
                    <a:cubicBezTo>
                      <a:pt x="466" y="254"/>
                      <a:pt x="432" y="220"/>
                      <a:pt x="390" y="220"/>
                    </a:cubicBezTo>
                    <a:lnTo>
                      <a:pt x="226" y="220"/>
                    </a:lnTo>
                    <a:cubicBezTo>
                      <a:pt x="184" y="220"/>
                      <a:pt x="150" y="254"/>
                      <a:pt x="150" y="296"/>
                    </a:cubicBezTo>
                    <a:lnTo>
                      <a:pt x="150" y="488"/>
                    </a:lnTo>
                    <a:lnTo>
                      <a:pt x="3" y="488"/>
                    </a:lnTo>
                    <a:lnTo>
                      <a:pt x="3" y="51"/>
                    </a:lnTo>
                    <a:cubicBezTo>
                      <a:pt x="3" y="22"/>
                      <a:pt x="26" y="0"/>
                      <a:pt x="54" y="0"/>
                    </a:cubicBezTo>
                    <a:lnTo>
                      <a:pt x="869"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 name="Freeform 39"/>
              <p:cNvSpPr>
                <a:spLocks noChangeArrowheads="1"/>
              </p:cNvSpPr>
              <p:nvPr/>
            </p:nvSpPr>
            <p:spPr bwMode="auto">
              <a:xfrm>
                <a:off x="7124700" y="2806700"/>
                <a:ext cx="87313" cy="179388"/>
              </a:xfrm>
              <a:custGeom>
                <a:avLst/>
                <a:gdLst>
                  <a:gd name="T0" fmla="*/ 0 w 244"/>
                  <a:gd name="T1" fmla="*/ 460 h 500"/>
                  <a:gd name="T2" fmla="*/ 0 w 244"/>
                  <a:gd name="T3" fmla="*/ 271 h 500"/>
                  <a:gd name="T4" fmla="*/ 130 w 244"/>
                  <a:gd name="T5" fmla="*/ 271 h 500"/>
                  <a:gd name="T6" fmla="*/ 130 w 244"/>
                  <a:gd name="T7" fmla="*/ 304 h 500"/>
                  <a:gd name="T8" fmla="*/ 221 w 244"/>
                  <a:gd name="T9" fmla="*/ 251 h 500"/>
                  <a:gd name="T10" fmla="*/ 130 w 244"/>
                  <a:gd name="T11" fmla="*/ 197 h 500"/>
                  <a:gd name="T12" fmla="*/ 130 w 244"/>
                  <a:gd name="T13" fmla="*/ 231 h 500"/>
                  <a:gd name="T14" fmla="*/ 0 w 244"/>
                  <a:gd name="T15" fmla="*/ 231 h 500"/>
                  <a:gd name="T16" fmla="*/ 0 w 244"/>
                  <a:gd name="T17" fmla="*/ 39 h 500"/>
                  <a:gd name="T18" fmla="*/ 40 w 244"/>
                  <a:gd name="T19" fmla="*/ 0 h 500"/>
                  <a:gd name="T20" fmla="*/ 204 w 244"/>
                  <a:gd name="T21" fmla="*/ 0 h 500"/>
                  <a:gd name="T22" fmla="*/ 243 w 244"/>
                  <a:gd name="T23" fmla="*/ 39 h 500"/>
                  <a:gd name="T24" fmla="*/ 243 w 244"/>
                  <a:gd name="T25" fmla="*/ 460 h 500"/>
                  <a:gd name="T26" fmla="*/ 204 w 244"/>
                  <a:gd name="T27" fmla="*/ 499 h 500"/>
                  <a:gd name="T28" fmla="*/ 40 w 244"/>
                  <a:gd name="T29" fmla="*/ 499 h 500"/>
                  <a:gd name="T30" fmla="*/ 0 w 244"/>
                  <a:gd name="T31" fmla="*/ 46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 h="500">
                    <a:moveTo>
                      <a:pt x="0" y="460"/>
                    </a:moveTo>
                    <a:lnTo>
                      <a:pt x="0" y="271"/>
                    </a:lnTo>
                    <a:lnTo>
                      <a:pt x="130" y="271"/>
                    </a:lnTo>
                    <a:lnTo>
                      <a:pt x="130" y="304"/>
                    </a:lnTo>
                    <a:lnTo>
                      <a:pt x="221" y="251"/>
                    </a:lnTo>
                    <a:lnTo>
                      <a:pt x="130" y="197"/>
                    </a:lnTo>
                    <a:lnTo>
                      <a:pt x="130" y="231"/>
                    </a:lnTo>
                    <a:lnTo>
                      <a:pt x="0" y="231"/>
                    </a:lnTo>
                    <a:lnTo>
                      <a:pt x="0" y="39"/>
                    </a:lnTo>
                    <a:cubicBezTo>
                      <a:pt x="0" y="17"/>
                      <a:pt x="17" y="0"/>
                      <a:pt x="40" y="0"/>
                    </a:cubicBezTo>
                    <a:lnTo>
                      <a:pt x="204" y="0"/>
                    </a:lnTo>
                    <a:cubicBezTo>
                      <a:pt x="226" y="0"/>
                      <a:pt x="243" y="17"/>
                      <a:pt x="243" y="39"/>
                    </a:cubicBezTo>
                    <a:lnTo>
                      <a:pt x="243" y="460"/>
                    </a:lnTo>
                    <a:cubicBezTo>
                      <a:pt x="243" y="482"/>
                      <a:pt x="226" y="499"/>
                      <a:pt x="204" y="499"/>
                    </a:cubicBezTo>
                    <a:lnTo>
                      <a:pt x="40" y="499"/>
                    </a:lnTo>
                    <a:cubicBezTo>
                      <a:pt x="17" y="499"/>
                      <a:pt x="0" y="482"/>
                      <a:pt x="0" y="46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16" name="Rectangle 15"/>
            <p:cNvSpPr/>
            <p:nvPr/>
          </p:nvSpPr>
          <p:spPr>
            <a:xfrm>
              <a:off x="8857983" y="2103309"/>
              <a:ext cx="639069" cy="695710"/>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grpSp>
        <p:nvGrpSpPr>
          <p:cNvPr id="19" name="Group 18"/>
          <p:cNvGrpSpPr>
            <a:grpSpLocks noChangeAspect="1"/>
          </p:cNvGrpSpPr>
          <p:nvPr/>
        </p:nvGrpSpPr>
        <p:grpSpPr>
          <a:xfrm>
            <a:off x="7463878" y="2623004"/>
            <a:ext cx="548640" cy="659054"/>
            <a:chOff x="8857983" y="2103309"/>
            <a:chExt cx="639069" cy="767682"/>
          </a:xfrm>
        </p:grpSpPr>
        <p:grpSp>
          <p:nvGrpSpPr>
            <p:cNvPr id="20" name="Group 19"/>
            <p:cNvGrpSpPr/>
            <p:nvPr/>
          </p:nvGrpSpPr>
          <p:grpSpPr>
            <a:xfrm>
              <a:off x="8861994" y="2315585"/>
              <a:ext cx="504696" cy="555406"/>
              <a:chOff x="7014672" y="2801243"/>
              <a:chExt cx="331788" cy="365125"/>
            </a:xfrm>
            <a:solidFill>
              <a:srgbClr val="5F5F5F"/>
            </a:solidFill>
          </p:grpSpPr>
          <p:sp>
            <p:nvSpPr>
              <p:cNvPr id="22" name="Freeform 38"/>
              <p:cNvSpPr>
                <a:spLocks noChangeArrowheads="1"/>
              </p:cNvSpPr>
              <p:nvPr/>
            </p:nvSpPr>
            <p:spPr bwMode="auto">
              <a:xfrm>
                <a:off x="7014672" y="2801243"/>
                <a:ext cx="331788" cy="365125"/>
              </a:xfrm>
              <a:custGeom>
                <a:avLst/>
                <a:gdLst>
                  <a:gd name="T0" fmla="*/ 869 w 921"/>
                  <a:gd name="T1" fmla="*/ 0 h 1014"/>
                  <a:gd name="T2" fmla="*/ 917 w 921"/>
                  <a:gd name="T3" fmla="*/ 62 h 1014"/>
                  <a:gd name="T4" fmla="*/ 917 w 921"/>
                  <a:gd name="T5" fmla="*/ 962 h 1014"/>
                  <a:gd name="T6" fmla="*/ 867 w 921"/>
                  <a:gd name="T7" fmla="*/ 1013 h 1014"/>
                  <a:gd name="T8" fmla="*/ 51 w 921"/>
                  <a:gd name="T9" fmla="*/ 1013 h 1014"/>
                  <a:gd name="T10" fmla="*/ 0 w 921"/>
                  <a:gd name="T11" fmla="*/ 962 h 1014"/>
                  <a:gd name="T12" fmla="*/ 0 w 921"/>
                  <a:gd name="T13" fmla="*/ 533 h 1014"/>
                  <a:gd name="T14" fmla="*/ 147 w 921"/>
                  <a:gd name="T15" fmla="*/ 533 h 1014"/>
                  <a:gd name="T16" fmla="*/ 147 w 921"/>
                  <a:gd name="T17" fmla="*/ 725 h 1014"/>
                  <a:gd name="T18" fmla="*/ 223 w 921"/>
                  <a:gd name="T19" fmla="*/ 801 h 1014"/>
                  <a:gd name="T20" fmla="*/ 387 w 921"/>
                  <a:gd name="T21" fmla="*/ 801 h 1014"/>
                  <a:gd name="T22" fmla="*/ 463 w 921"/>
                  <a:gd name="T23" fmla="*/ 725 h 1014"/>
                  <a:gd name="T24" fmla="*/ 463 w 921"/>
                  <a:gd name="T25" fmla="*/ 556 h 1014"/>
                  <a:gd name="T26" fmla="*/ 646 w 921"/>
                  <a:gd name="T27" fmla="*/ 731 h 1014"/>
                  <a:gd name="T28" fmla="*/ 621 w 921"/>
                  <a:gd name="T29" fmla="*/ 756 h 1014"/>
                  <a:gd name="T30" fmla="*/ 723 w 921"/>
                  <a:gd name="T31" fmla="*/ 782 h 1014"/>
                  <a:gd name="T32" fmla="*/ 694 w 921"/>
                  <a:gd name="T33" fmla="*/ 680 h 1014"/>
                  <a:gd name="T34" fmla="*/ 669 w 921"/>
                  <a:gd name="T35" fmla="*/ 705 h 1014"/>
                  <a:gd name="T36" fmla="*/ 488 w 921"/>
                  <a:gd name="T37" fmla="*/ 530 h 1014"/>
                  <a:gd name="T38" fmla="*/ 723 w 921"/>
                  <a:gd name="T39" fmla="*/ 530 h 1014"/>
                  <a:gd name="T40" fmla="*/ 723 w 921"/>
                  <a:gd name="T41" fmla="*/ 564 h 1014"/>
                  <a:gd name="T42" fmla="*/ 813 w 921"/>
                  <a:gd name="T43" fmla="*/ 511 h 1014"/>
                  <a:gd name="T44" fmla="*/ 723 w 921"/>
                  <a:gd name="T45" fmla="*/ 457 h 1014"/>
                  <a:gd name="T46" fmla="*/ 723 w 921"/>
                  <a:gd name="T47" fmla="*/ 491 h 1014"/>
                  <a:gd name="T48" fmla="*/ 491 w 921"/>
                  <a:gd name="T49" fmla="*/ 491 h 1014"/>
                  <a:gd name="T50" fmla="*/ 672 w 921"/>
                  <a:gd name="T51" fmla="*/ 316 h 1014"/>
                  <a:gd name="T52" fmla="*/ 697 w 921"/>
                  <a:gd name="T53" fmla="*/ 341 h 1014"/>
                  <a:gd name="T54" fmla="*/ 726 w 921"/>
                  <a:gd name="T55" fmla="*/ 240 h 1014"/>
                  <a:gd name="T56" fmla="*/ 624 w 921"/>
                  <a:gd name="T57" fmla="*/ 265 h 1014"/>
                  <a:gd name="T58" fmla="*/ 649 w 921"/>
                  <a:gd name="T59" fmla="*/ 290 h 1014"/>
                  <a:gd name="T60" fmla="*/ 466 w 921"/>
                  <a:gd name="T61" fmla="*/ 465 h 1014"/>
                  <a:gd name="T62" fmla="*/ 466 w 921"/>
                  <a:gd name="T63" fmla="*/ 296 h 1014"/>
                  <a:gd name="T64" fmla="*/ 390 w 921"/>
                  <a:gd name="T65" fmla="*/ 220 h 1014"/>
                  <a:gd name="T66" fmla="*/ 226 w 921"/>
                  <a:gd name="T67" fmla="*/ 220 h 1014"/>
                  <a:gd name="T68" fmla="*/ 150 w 921"/>
                  <a:gd name="T69" fmla="*/ 296 h 1014"/>
                  <a:gd name="T70" fmla="*/ 150 w 921"/>
                  <a:gd name="T71" fmla="*/ 488 h 1014"/>
                  <a:gd name="T72" fmla="*/ 3 w 921"/>
                  <a:gd name="T73" fmla="*/ 488 h 1014"/>
                  <a:gd name="T74" fmla="*/ 3 w 921"/>
                  <a:gd name="T75" fmla="*/ 51 h 1014"/>
                  <a:gd name="T76" fmla="*/ 54 w 921"/>
                  <a:gd name="T77" fmla="*/ 0 h 1014"/>
                  <a:gd name="T78" fmla="*/ 869 w 921"/>
                  <a:gd name="T79" fmla="*/ 0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21" h="1014">
                    <a:moveTo>
                      <a:pt x="869" y="0"/>
                    </a:moveTo>
                    <a:cubicBezTo>
                      <a:pt x="898" y="0"/>
                      <a:pt x="920" y="22"/>
                      <a:pt x="917" y="62"/>
                    </a:cubicBezTo>
                    <a:lnTo>
                      <a:pt x="917" y="962"/>
                    </a:lnTo>
                    <a:cubicBezTo>
                      <a:pt x="917" y="990"/>
                      <a:pt x="895" y="1013"/>
                      <a:pt x="867" y="1013"/>
                    </a:cubicBezTo>
                    <a:lnTo>
                      <a:pt x="51" y="1013"/>
                    </a:lnTo>
                    <a:cubicBezTo>
                      <a:pt x="23" y="1013"/>
                      <a:pt x="0" y="990"/>
                      <a:pt x="0" y="962"/>
                    </a:cubicBezTo>
                    <a:lnTo>
                      <a:pt x="0" y="533"/>
                    </a:lnTo>
                    <a:lnTo>
                      <a:pt x="147" y="533"/>
                    </a:lnTo>
                    <a:lnTo>
                      <a:pt x="147" y="725"/>
                    </a:lnTo>
                    <a:cubicBezTo>
                      <a:pt x="147" y="767"/>
                      <a:pt x="181" y="801"/>
                      <a:pt x="223" y="801"/>
                    </a:cubicBezTo>
                    <a:lnTo>
                      <a:pt x="387" y="801"/>
                    </a:lnTo>
                    <a:cubicBezTo>
                      <a:pt x="429" y="801"/>
                      <a:pt x="463" y="767"/>
                      <a:pt x="463" y="725"/>
                    </a:cubicBezTo>
                    <a:lnTo>
                      <a:pt x="463" y="556"/>
                    </a:lnTo>
                    <a:lnTo>
                      <a:pt x="646" y="731"/>
                    </a:lnTo>
                    <a:lnTo>
                      <a:pt x="621" y="756"/>
                    </a:lnTo>
                    <a:lnTo>
                      <a:pt x="723" y="782"/>
                    </a:lnTo>
                    <a:lnTo>
                      <a:pt x="694" y="680"/>
                    </a:lnTo>
                    <a:lnTo>
                      <a:pt x="669" y="705"/>
                    </a:lnTo>
                    <a:lnTo>
                      <a:pt x="488" y="530"/>
                    </a:lnTo>
                    <a:lnTo>
                      <a:pt x="723" y="530"/>
                    </a:lnTo>
                    <a:lnTo>
                      <a:pt x="723" y="564"/>
                    </a:lnTo>
                    <a:lnTo>
                      <a:pt x="813" y="511"/>
                    </a:lnTo>
                    <a:lnTo>
                      <a:pt x="723" y="457"/>
                    </a:lnTo>
                    <a:lnTo>
                      <a:pt x="723" y="491"/>
                    </a:lnTo>
                    <a:lnTo>
                      <a:pt x="491" y="491"/>
                    </a:lnTo>
                    <a:lnTo>
                      <a:pt x="672" y="316"/>
                    </a:lnTo>
                    <a:lnTo>
                      <a:pt x="697" y="341"/>
                    </a:lnTo>
                    <a:lnTo>
                      <a:pt x="726" y="240"/>
                    </a:lnTo>
                    <a:lnTo>
                      <a:pt x="624" y="265"/>
                    </a:lnTo>
                    <a:lnTo>
                      <a:pt x="649" y="290"/>
                    </a:lnTo>
                    <a:lnTo>
                      <a:pt x="466" y="465"/>
                    </a:lnTo>
                    <a:lnTo>
                      <a:pt x="466" y="296"/>
                    </a:lnTo>
                    <a:cubicBezTo>
                      <a:pt x="466" y="254"/>
                      <a:pt x="432" y="220"/>
                      <a:pt x="390" y="220"/>
                    </a:cubicBezTo>
                    <a:lnTo>
                      <a:pt x="226" y="220"/>
                    </a:lnTo>
                    <a:cubicBezTo>
                      <a:pt x="184" y="220"/>
                      <a:pt x="150" y="254"/>
                      <a:pt x="150" y="296"/>
                    </a:cubicBezTo>
                    <a:lnTo>
                      <a:pt x="150" y="488"/>
                    </a:lnTo>
                    <a:lnTo>
                      <a:pt x="3" y="488"/>
                    </a:lnTo>
                    <a:lnTo>
                      <a:pt x="3" y="51"/>
                    </a:lnTo>
                    <a:cubicBezTo>
                      <a:pt x="3" y="22"/>
                      <a:pt x="26" y="0"/>
                      <a:pt x="54" y="0"/>
                    </a:cubicBezTo>
                    <a:lnTo>
                      <a:pt x="869"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 name="Freeform 39"/>
              <p:cNvSpPr>
                <a:spLocks noChangeArrowheads="1"/>
              </p:cNvSpPr>
              <p:nvPr/>
            </p:nvSpPr>
            <p:spPr bwMode="auto">
              <a:xfrm>
                <a:off x="7097310" y="2806700"/>
                <a:ext cx="87313" cy="179388"/>
              </a:xfrm>
              <a:custGeom>
                <a:avLst/>
                <a:gdLst>
                  <a:gd name="T0" fmla="*/ 0 w 244"/>
                  <a:gd name="T1" fmla="*/ 460 h 500"/>
                  <a:gd name="T2" fmla="*/ 0 w 244"/>
                  <a:gd name="T3" fmla="*/ 271 h 500"/>
                  <a:gd name="T4" fmla="*/ 130 w 244"/>
                  <a:gd name="T5" fmla="*/ 271 h 500"/>
                  <a:gd name="T6" fmla="*/ 130 w 244"/>
                  <a:gd name="T7" fmla="*/ 304 h 500"/>
                  <a:gd name="T8" fmla="*/ 221 w 244"/>
                  <a:gd name="T9" fmla="*/ 251 h 500"/>
                  <a:gd name="T10" fmla="*/ 130 w 244"/>
                  <a:gd name="T11" fmla="*/ 197 h 500"/>
                  <a:gd name="T12" fmla="*/ 130 w 244"/>
                  <a:gd name="T13" fmla="*/ 231 h 500"/>
                  <a:gd name="T14" fmla="*/ 0 w 244"/>
                  <a:gd name="T15" fmla="*/ 231 h 500"/>
                  <a:gd name="T16" fmla="*/ 0 w 244"/>
                  <a:gd name="T17" fmla="*/ 39 h 500"/>
                  <a:gd name="T18" fmla="*/ 40 w 244"/>
                  <a:gd name="T19" fmla="*/ 0 h 500"/>
                  <a:gd name="T20" fmla="*/ 204 w 244"/>
                  <a:gd name="T21" fmla="*/ 0 h 500"/>
                  <a:gd name="T22" fmla="*/ 243 w 244"/>
                  <a:gd name="T23" fmla="*/ 39 h 500"/>
                  <a:gd name="T24" fmla="*/ 243 w 244"/>
                  <a:gd name="T25" fmla="*/ 460 h 500"/>
                  <a:gd name="T26" fmla="*/ 204 w 244"/>
                  <a:gd name="T27" fmla="*/ 499 h 500"/>
                  <a:gd name="T28" fmla="*/ 40 w 244"/>
                  <a:gd name="T29" fmla="*/ 499 h 500"/>
                  <a:gd name="T30" fmla="*/ 0 w 244"/>
                  <a:gd name="T31" fmla="*/ 46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 h="500">
                    <a:moveTo>
                      <a:pt x="0" y="460"/>
                    </a:moveTo>
                    <a:lnTo>
                      <a:pt x="0" y="271"/>
                    </a:lnTo>
                    <a:lnTo>
                      <a:pt x="130" y="271"/>
                    </a:lnTo>
                    <a:lnTo>
                      <a:pt x="130" y="304"/>
                    </a:lnTo>
                    <a:lnTo>
                      <a:pt x="221" y="251"/>
                    </a:lnTo>
                    <a:lnTo>
                      <a:pt x="130" y="197"/>
                    </a:lnTo>
                    <a:lnTo>
                      <a:pt x="130" y="231"/>
                    </a:lnTo>
                    <a:lnTo>
                      <a:pt x="0" y="231"/>
                    </a:lnTo>
                    <a:lnTo>
                      <a:pt x="0" y="39"/>
                    </a:lnTo>
                    <a:cubicBezTo>
                      <a:pt x="0" y="17"/>
                      <a:pt x="17" y="0"/>
                      <a:pt x="40" y="0"/>
                    </a:cubicBezTo>
                    <a:lnTo>
                      <a:pt x="204" y="0"/>
                    </a:lnTo>
                    <a:cubicBezTo>
                      <a:pt x="226" y="0"/>
                      <a:pt x="243" y="17"/>
                      <a:pt x="243" y="39"/>
                    </a:cubicBezTo>
                    <a:lnTo>
                      <a:pt x="243" y="460"/>
                    </a:lnTo>
                    <a:cubicBezTo>
                      <a:pt x="243" y="482"/>
                      <a:pt x="226" y="499"/>
                      <a:pt x="204" y="499"/>
                    </a:cubicBezTo>
                    <a:lnTo>
                      <a:pt x="40" y="499"/>
                    </a:lnTo>
                    <a:cubicBezTo>
                      <a:pt x="17" y="499"/>
                      <a:pt x="0" y="482"/>
                      <a:pt x="0" y="46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21" name="Rectangle 20"/>
            <p:cNvSpPr/>
            <p:nvPr/>
          </p:nvSpPr>
          <p:spPr>
            <a:xfrm>
              <a:off x="8857983" y="2103309"/>
              <a:ext cx="639069" cy="695710"/>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sp>
        <p:nvSpPr>
          <p:cNvPr id="44" name="Oval 43"/>
          <p:cNvSpPr/>
          <p:nvPr/>
        </p:nvSpPr>
        <p:spPr bwMode="auto">
          <a:xfrm>
            <a:off x="5880153" y="2371054"/>
            <a:ext cx="431506" cy="251950"/>
          </a:xfrm>
          <a:prstGeom prst="ellipse">
            <a:avLst/>
          </a:prstGeom>
          <a:solidFill>
            <a:schemeClr val="bg2"/>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eaLnBrk="1" hangingPunct="1">
              <a:spcBef>
                <a:spcPct val="20000"/>
              </a:spcBef>
              <a:buClr>
                <a:srgbClr val="FF0000"/>
              </a:buClr>
            </a:pPr>
            <a:endParaRPr lang="en-US">
              <a:latin typeface="Arial" pitchFamily="34" charset="0"/>
            </a:endParaRPr>
          </a:p>
        </p:txBody>
      </p:sp>
      <p:sp>
        <p:nvSpPr>
          <p:cNvPr id="56" name="TextBox 55"/>
          <p:cNvSpPr txBox="1"/>
          <p:nvPr/>
        </p:nvSpPr>
        <p:spPr>
          <a:xfrm>
            <a:off x="3814248" y="3250837"/>
            <a:ext cx="1177600" cy="430887"/>
          </a:xfrm>
          <a:prstGeom prst="rect">
            <a:avLst/>
          </a:prstGeom>
          <a:noFill/>
        </p:spPr>
        <p:txBody>
          <a:bodyPr wrap="square" rtlCol="0">
            <a:spAutoFit/>
          </a:bodyPr>
          <a:lstStyle/>
          <a:p>
            <a:pPr algn="ctr"/>
            <a:r>
              <a:rPr lang="en-US" sz="1100" dirty="0"/>
              <a:t>Load Balancer</a:t>
            </a:r>
          </a:p>
          <a:p>
            <a:pPr algn="ctr"/>
            <a:r>
              <a:rPr lang="en-US" sz="1100" dirty="0"/>
              <a:t>(Active)</a:t>
            </a:r>
          </a:p>
        </p:txBody>
      </p:sp>
      <p:sp>
        <p:nvSpPr>
          <p:cNvPr id="57" name="TextBox 56"/>
          <p:cNvSpPr txBox="1"/>
          <p:nvPr/>
        </p:nvSpPr>
        <p:spPr>
          <a:xfrm>
            <a:off x="7058395" y="3242980"/>
            <a:ext cx="1177600" cy="430887"/>
          </a:xfrm>
          <a:prstGeom prst="rect">
            <a:avLst/>
          </a:prstGeom>
          <a:noFill/>
        </p:spPr>
        <p:txBody>
          <a:bodyPr wrap="square" rtlCol="0">
            <a:spAutoFit/>
          </a:bodyPr>
          <a:lstStyle/>
          <a:p>
            <a:pPr algn="ctr"/>
            <a:r>
              <a:rPr lang="en-US" sz="1100" dirty="0"/>
              <a:t>Load Balancer (Failover)</a:t>
            </a:r>
          </a:p>
        </p:txBody>
      </p:sp>
      <p:cxnSp>
        <p:nvCxnSpPr>
          <p:cNvPr id="60" name="Straight Arrow Connector 59"/>
          <p:cNvCxnSpPr/>
          <p:nvPr/>
        </p:nvCxnSpPr>
        <p:spPr bwMode="auto">
          <a:xfrm flipV="1">
            <a:off x="4690539" y="2584206"/>
            <a:ext cx="1200205" cy="445324"/>
          </a:xfrm>
          <a:prstGeom prst="straightConnector1">
            <a:avLst/>
          </a:prstGeom>
          <a:solidFill>
            <a:srgbClr val="00B8FF"/>
          </a:solidFill>
          <a:ln w="19050" cap="flat" cmpd="sng" algn="ctr">
            <a:solidFill>
              <a:srgbClr val="5F5F5F"/>
            </a:solidFill>
            <a:prstDash val="solid"/>
            <a:round/>
            <a:headEnd type="oval" w="sm" len="sm"/>
            <a:tailEnd type="oval"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4" name="Straight Arrow Connector 63"/>
          <p:cNvCxnSpPr>
            <a:stCxn id="44" idx="5"/>
          </p:cNvCxnSpPr>
          <p:nvPr/>
        </p:nvCxnSpPr>
        <p:spPr bwMode="auto">
          <a:xfrm>
            <a:off x="6248466" y="2586107"/>
            <a:ext cx="1174372" cy="459858"/>
          </a:xfrm>
          <a:prstGeom prst="straightConnector1">
            <a:avLst/>
          </a:prstGeom>
          <a:solidFill>
            <a:srgbClr val="00B8FF"/>
          </a:solidFill>
          <a:ln w="19050" cap="flat" cmpd="sng" algn="ctr">
            <a:solidFill>
              <a:srgbClr val="5F5F5F"/>
            </a:solidFill>
            <a:prstDash val="sysDot"/>
            <a:round/>
            <a:headEnd type="oval" w="sm" len="sm"/>
            <a:tailEnd type="oval"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67" name="TextBox 66"/>
          <p:cNvSpPr txBox="1"/>
          <p:nvPr/>
        </p:nvSpPr>
        <p:spPr>
          <a:xfrm>
            <a:off x="5650168" y="2708663"/>
            <a:ext cx="911640" cy="276999"/>
          </a:xfrm>
          <a:prstGeom prst="rect">
            <a:avLst/>
          </a:prstGeom>
          <a:noFill/>
        </p:spPr>
        <p:txBody>
          <a:bodyPr wrap="square" rtlCol="0">
            <a:spAutoFit/>
          </a:bodyPr>
          <a:lstStyle/>
          <a:p>
            <a:pPr algn="ctr"/>
            <a:r>
              <a:rPr lang="en-US" sz="1200" dirty="0"/>
              <a:t>Listener</a:t>
            </a:r>
          </a:p>
        </p:txBody>
      </p:sp>
      <p:cxnSp>
        <p:nvCxnSpPr>
          <p:cNvPr id="79" name="Straight Arrow Connector 78"/>
          <p:cNvCxnSpPr/>
          <p:nvPr/>
        </p:nvCxnSpPr>
        <p:spPr bwMode="auto">
          <a:xfrm flipV="1">
            <a:off x="4160738" y="3840943"/>
            <a:ext cx="270978" cy="793749"/>
          </a:xfrm>
          <a:prstGeom prst="straightConnector1">
            <a:avLst/>
          </a:prstGeom>
          <a:solidFill>
            <a:srgbClr val="00B8FF"/>
          </a:solidFill>
          <a:ln w="19050" cap="flat" cmpd="sng" algn="ctr">
            <a:solidFill>
              <a:srgbClr val="5F5F5F"/>
            </a:solidFill>
            <a:prstDash val="solid"/>
            <a:round/>
            <a:headEnd type="oval" w="sm" len="sm"/>
            <a:tailEnd type="oval"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1" name="Straight Arrow Connector 80"/>
          <p:cNvCxnSpPr/>
          <p:nvPr/>
        </p:nvCxnSpPr>
        <p:spPr bwMode="auto">
          <a:xfrm flipH="1" flipV="1">
            <a:off x="4418354" y="3840944"/>
            <a:ext cx="282632" cy="810789"/>
          </a:xfrm>
          <a:prstGeom prst="straightConnector1">
            <a:avLst/>
          </a:prstGeom>
          <a:solidFill>
            <a:srgbClr val="00B8FF"/>
          </a:solidFill>
          <a:ln w="19050" cap="flat" cmpd="sng" algn="ctr">
            <a:solidFill>
              <a:srgbClr val="5F5F5F"/>
            </a:solidFill>
            <a:prstDash val="solid"/>
            <a:round/>
            <a:headEnd type="oval" w="sm" len="sm"/>
            <a:tailEnd type="oval"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4" name="Straight Arrow Connector 103"/>
          <p:cNvCxnSpPr/>
          <p:nvPr/>
        </p:nvCxnSpPr>
        <p:spPr bwMode="auto">
          <a:xfrm flipH="1" flipV="1">
            <a:off x="4423428" y="3840942"/>
            <a:ext cx="3040450" cy="771576"/>
          </a:xfrm>
          <a:prstGeom prst="straightConnector1">
            <a:avLst/>
          </a:prstGeom>
          <a:solidFill>
            <a:srgbClr val="00B8FF"/>
          </a:solidFill>
          <a:ln w="19050" cap="flat" cmpd="sng" algn="ctr">
            <a:solidFill>
              <a:srgbClr val="5F5F5F"/>
            </a:solidFill>
            <a:prstDash val="solid"/>
            <a:round/>
            <a:headEnd type="oval" w="sm" len="sm"/>
            <a:tailEnd type="oval"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7" name="Straight Arrow Connector 106"/>
          <p:cNvCxnSpPr/>
          <p:nvPr/>
        </p:nvCxnSpPr>
        <p:spPr bwMode="auto">
          <a:xfrm flipH="1" flipV="1">
            <a:off x="4406935" y="3836390"/>
            <a:ext cx="3580055" cy="783028"/>
          </a:xfrm>
          <a:prstGeom prst="straightConnector1">
            <a:avLst/>
          </a:prstGeom>
          <a:solidFill>
            <a:srgbClr val="00B8FF"/>
          </a:solidFill>
          <a:ln w="19050" cap="flat" cmpd="sng" algn="ctr">
            <a:solidFill>
              <a:srgbClr val="5F5F5F"/>
            </a:solidFill>
            <a:prstDash val="solid"/>
            <a:round/>
            <a:headEnd type="oval" w="sm" len="sm"/>
            <a:tailEnd type="oval"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7" name="Straight Arrow Connector 86"/>
          <p:cNvCxnSpPr/>
          <p:nvPr/>
        </p:nvCxnSpPr>
        <p:spPr bwMode="auto">
          <a:xfrm flipH="1">
            <a:off x="4201957" y="3811673"/>
            <a:ext cx="3533197" cy="790705"/>
          </a:xfrm>
          <a:prstGeom prst="straightConnector1">
            <a:avLst/>
          </a:prstGeom>
          <a:solidFill>
            <a:srgbClr val="00B8FF"/>
          </a:solidFill>
          <a:ln w="19050" cap="flat" cmpd="sng" algn="ctr">
            <a:solidFill>
              <a:srgbClr val="5F5F5F"/>
            </a:solidFill>
            <a:prstDash val="sysDot"/>
            <a:round/>
            <a:headEnd type="oval" w="sm" len="sm"/>
            <a:tailEnd type="oval"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9" name="Straight Arrow Connector 88"/>
          <p:cNvCxnSpPr/>
          <p:nvPr/>
        </p:nvCxnSpPr>
        <p:spPr bwMode="auto">
          <a:xfrm flipH="1">
            <a:off x="4686686" y="3815928"/>
            <a:ext cx="3037046" cy="803491"/>
          </a:xfrm>
          <a:prstGeom prst="straightConnector1">
            <a:avLst/>
          </a:prstGeom>
          <a:solidFill>
            <a:srgbClr val="00B8FF"/>
          </a:solidFill>
          <a:ln w="19050" cap="flat" cmpd="sng" algn="ctr">
            <a:solidFill>
              <a:srgbClr val="5F5F5F"/>
            </a:solidFill>
            <a:prstDash val="sysDot"/>
            <a:round/>
            <a:headEnd type="oval" w="sm" len="sm"/>
            <a:tailEnd type="oval"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3" name="Straight Arrow Connector 92"/>
          <p:cNvCxnSpPr/>
          <p:nvPr/>
        </p:nvCxnSpPr>
        <p:spPr bwMode="auto">
          <a:xfrm flipH="1">
            <a:off x="7463878" y="3815928"/>
            <a:ext cx="259854" cy="796591"/>
          </a:xfrm>
          <a:prstGeom prst="straightConnector1">
            <a:avLst/>
          </a:prstGeom>
          <a:solidFill>
            <a:srgbClr val="00B8FF"/>
          </a:solidFill>
          <a:ln w="19050" cap="flat" cmpd="sng" algn="ctr">
            <a:solidFill>
              <a:srgbClr val="5F5F5F"/>
            </a:solidFill>
            <a:prstDash val="sysDot"/>
            <a:round/>
            <a:headEnd type="oval" w="sm" len="sm"/>
            <a:tailEnd type="oval"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1" name="Straight Arrow Connector 100"/>
          <p:cNvCxnSpPr/>
          <p:nvPr/>
        </p:nvCxnSpPr>
        <p:spPr bwMode="auto">
          <a:xfrm>
            <a:off x="7723732" y="3815927"/>
            <a:ext cx="274678" cy="813632"/>
          </a:xfrm>
          <a:prstGeom prst="straightConnector1">
            <a:avLst/>
          </a:prstGeom>
          <a:solidFill>
            <a:srgbClr val="00B8FF"/>
          </a:solidFill>
          <a:ln w="19050" cap="flat" cmpd="sng" algn="ctr">
            <a:solidFill>
              <a:srgbClr val="5F5F5F"/>
            </a:solidFill>
            <a:prstDash val="sysDot"/>
            <a:round/>
            <a:headEnd type="oval" w="sm" len="sm"/>
            <a:tailEnd type="oval"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11" name="Freeform 42"/>
          <p:cNvSpPr>
            <a:spLocks noChangeAspect="1" noChangeArrowheads="1"/>
          </p:cNvSpPr>
          <p:nvPr/>
        </p:nvSpPr>
        <p:spPr bwMode="auto">
          <a:xfrm>
            <a:off x="3891468" y="4639026"/>
            <a:ext cx="457200" cy="498964"/>
          </a:xfrm>
          <a:custGeom>
            <a:avLst/>
            <a:gdLst>
              <a:gd name="T0" fmla="*/ 867 w 918"/>
              <a:gd name="T1" fmla="*/ 0 h 1003"/>
              <a:gd name="T2" fmla="*/ 917 w 918"/>
              <a:gd name="T3" fmla="*/ 51 h 1003"/>
              <a:gd name="T4" fmla="*/ 917 w 918"/>
              <a:gd name="T5" fmla="*/ 951 h 1003"/>
              <a:gd name="T6" fmla="*/ 867 w 918"/>
              <a:gd name="T7" fmla="*/ 1002 h 1003"/>
              <a:gd name="T8" fmla="*/ 51 w 918"/>
              <a:gd name="T9" fmla="*/ 1002 h 1003"/>
              <a:gd name="T10" fmla="*/ 0 w 918"/>
              <a:gd name="T11" fmla="*/ 951 h 1003"/>
              <a:gd name="T12" fmla="*/ 0 w 918"/>
              <a:gd name="T13" fmla="*/ 51 h 1003"/>
              <a:gd name="T14" fmla="*/ 51 w 918"/>
              <a:gd name="T15" fmla="*/ 0 h 1003"/>
              <a:gd name="T16" fmla="*/ 867 w 918"/>
              <a:gd name="T17" fmla="*/ 0 h 1003"/>
              <a:gd name="T18" fmla="*/ 776 w 918"/>
              <a:gd name="T19" fmla="*/ 798 h 1003"/>
              <a:gd name="T20" fmla="*/ 779 w 918"/>
              <a:gd name="T21" fmla="*/ 798 h 1003"/>
              <a:gd name="T22" fmla="*/ 779 w 918"/>
              <a:gd name="T23" fmla="*/ 632 h 1003"/>
              <a:gd name="T24" fmla="*/ 153 w 918"/>
              <a:gd name="T25" fmla="*/ 632 h 1003"/>
              <a:gd name="T26" fmla="*/ 153 w 918"/>
              <a:gd name="T27" fmla="*/ 798 h 1003"/>
              <a:gd name="T28" fmla="*/ 172 w 918"/>
              <a:gd name="T29" fmla="*/ 818 h 1003"/>
              <a:gd name="T30" fmla="*/ 756 w 918"/>
              <a:gd name="T31" fmla="*/ 818 h 1003"/>
              <a:gd name="T32" fmla="*/ 776 w 918"/>
              <a:gd name="T33" fmla="*/ 798 h 1003"/>
              <a:gd name="T34" fmla="*/ 776 w 918"/>
              <a:gd name="T35" fmla="*/ 595 h 1003"/>
              <a:gd name="T36" fmla="*/ 776 w 918"/>
              <a:gd name="T37" fmla="*/ 409 h 1003"/>
              <a:gd name="T38" fmla="*/ 150 w 918"/>
              <a:gd name="T39" fmla="*/ 409 h 1003"/>
              <a:gd name="T40" fmla="*/ 150 w 918"/>
              <a:gd name="T41" fmla="*/ 595 h 1003"/>
              <a:gd name="T42" fmla="*/ 776 w 918"/>
              <a:gd name="T43" fmla="*/ 595 h 1003"/>
              <a:gd name="T44" fmla="*/ 150 w 918"/>
              <a:gd name="T45" fmla="*/ 367 h 1003"/>
              <a:gd name="T46" fmla="*/ 773 w 918"/>
              <a:gd name="T47" fmla="*/ 367 h 1003"/>
              <a:gd name="T48" fmla="*/ 773 w 918"/>
              <a:gd name="T49" fmla="*/ 200 h 1003"/>
              <a:gd name="T50" fmla="*/ 754 w 918"/>
              <a:gd name="T51" fmla="*/ 180 h 1003"/>
              <a:gd name="T52" fmla="*/ 169 w 918"/>
              <a:gd name="T53" fmla="*/ 180 h 1003"/>
              <a:gd name="T54" fmla="*/ 150 w 918"/>
              <a:gd name="T55" fmla="*/ 200 h 1003"/>
              <a:gd name="T56" fmla="*/ 150 w 918"/>
              <a:gd name="T57" fmla="*/ 36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18" h="1003">
                <a:moveTo>
                  <a:pt x="867" y="0"/>
                </a:moveTo>
                <a:cubicBezTo>
                  <a:pt x="895" y="0"/>
                  <a:pt x="917" y="22"/>
                  <a:pt x="917" y="51"/>
                </a:cubicBezTo>
                <a:lnTo>
                  <a:pt x="917" y="951"/>
                </a:lnTo>
                <a:cubicBezTo>
                  <a:pt x="917" y="979"/>
                  <a:pt x="895" y="1002"/>
                  <a:pt x="867" y="1002"/>
                </a:cubicBezTo>
                <a:lnTo>
                  <a:pt x="51" y="1002"/>
                </a:lnTo>
                <a:cubicBezTo>
                  <a:pt x="23" y="1002"/>
                  <a:pt x="0" y="979"/>
                  <a:pt x="0" y="951"/>
                </a:cubicBezTo>
                <a:lnTo>
                  <a:pt x="0" y="51"/>
                </a:lnTo>
                <a:cubicBezTo>
                  <a:pt x="0" y="22"/>
                  <a:pt x="23" y="0"/>
                  <a:pt x="51" y="0"/>
                </a:cubicBezTo>
                <a:lnTo>
                  <a:pt x="867" y="0"/>
                </a:lnTo>
                <a:close/>
                <a:moveTo>
                  <a:pt x="776" y="798"/>
                </a:moveTo>
                <a:lnTo>
                  <a:pt x="779" y="798"/>
                </a:lnTo>
                <a:lnTo>
                  <a:pt x="779" y="632"/>
                </a:lnTo>
                <a:lnTo>
                  <a:pt x="153" y="632"/>
                </a:lnTo>
                <a:lnTo>
                  <a:pt x="153" y="798"/>
                </a:lnTo>
                <a:cubicBezTo>
                  <a:pt x="153" y="810"/>
                  <a:pt x="161" y="818"/>
                  <a:pt x="172" y="818"/>
                </a:cubicBezTo>
                <a:lnTo>
                  <a:pt x="756" y="818"/>
                </a:lnTo>
                <a:cubicBezTo>
                  <a:pt x="768" y="818"/>
                  <a:pt x="776" y="810"/>
                  <a:pt x="776" y="798"/>
                </a:cubicBezTo>
                <a:close/>
                <a:moveTo>
                  <a:pt x="776" y="595"/>
                </a:moveTo>
                <a:lnTo>
                  <a:pt x="776" y="409"/>
                </a:lnTo>
                <a:lnTo>
                  <a:pt x="150" y="409"/>
                </a:lnTo>
                <a:lnTo>
                  <a:pt x="150" y="595"/>
                </a:lnTo>
                <a:lnTo>
                  <a:pt x="776" y="595"/>
                </a:lnTo>
                <a:close/>
                <a:moveTo>
                  <a:pt x="150" y="367"/>
                </a:moveTo>
                <a:lnTo>
                  <a:pt x="773" y="367"/>
                </a:lnTo>
                <a:lnTo>
                  <a:pt x="773" y="200"/>
                </a:lnTo>
                <a:cubicBezTo>
                  <a:pt x="773" y="189"/>
                  <a:pt x="765" y="180"/>
                  <a:pt x="754" y="180"/>
                </a:cubicBezTo>
                <a:lnTo>
                  <a:pt x="169" y="180"/>
                </a:lnTo>
                <a:cubicBezTo>
                  <a:pt x="158" y="180"/>
                  <a:pt x="150" y="189"/>
                  <a:pt x="150" y="200"/>
                </a:cubicBezTo>
                <a:lnTo>
                  <a:pt x="150" y="367"/>
                </a:lnTo>
                <a:close/>
              </a:path>
            </a:pathLst>
          </a:custGeom>
          <a:solidFill>
            <a:srgbClr val="5F5F5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cxnSp>
        <p:nvCxnSpPr>
          <p:cNvPr id="59" name="Straight Arrow Connector 58"/>
          <p:cNvCxnSpPr/>
          <p:nvPr/>
        </p:nvCxnSpPr>
        <p:spPr bwMode="auto">
          <a:xfrm>
            <a:off x="6094282" y="2012705"/>
            <a:ext cx="536" cy="365760"/>
          </a:xfrm>
          <a:prstGeom prst="straightConnector1">
            <a:avLst/>
          </a:prstGeom>
          <a:noFill/>
          <a:ln w="19050" cap="flat" cmpd="sng" algn="ctr">
            <a:solidFill>
              <a:schemeClr val="tx1"/>
            </a:solidFill>
            <a:prstDash val="solid"/>
            <a:round/>
            <a:headEnd type="none" w="sm" len="sm"/>
            <a:tailEnd type="triangle"/>
          </a:ln>
          <a:effectLst/>
        </p:spPr>
      </p:cxnSp>
      <p:sp>
        <p:nvSpPr>
          <p:cNvPr id="65" name="Title 3"/>
          <p:cNvSpPr>
            <a:spLocks noGrp="1"/>
          </p:cNvSpPr>
          <p:nvPr>
            <p:ph type="title"/>
          </p:nvPr>
        </p:nvSpPr>
        <p:spPr>
          <a:xfrm>
            <a:off x="542607" y="148609"/>
            <a:ext cx="9887834" cy="844095"/>
          </a:xfrm>
        </p:spPr>
        <p:txBody>
          <a:bodyPr/>
          <a:lstStyle/>
          <a:p>
            <a:r>
              <a:rPr lang="en-US" sz="3200" b="1" dirty="0">
                <a:latin typeface="+mn-lt"/>
              </a:rPr>
              <a:t>Load Balancer</a:t>
            </a:r>
          </a:p>
        </p:txBody>
      </p:sp>
      <p:sp>
        <p:nvSpPr>
          <p:cNvPr id="71" name="TextBox 70"/>
          <p:cNvSpPr txBox="1"/>
          <p:nvPr/>
        </p:nvSpPr>
        <p:spPr>
          <a:xfrm>
            <a:off x="3614359" y="2362369"/>
            <a:ext cx="1517130" cy="276999"/>
          </a:xfrm>
          <a:prstGeom prst="rect">
            <a:avLst/>
          </a:prstGeom>
          <a:noFill/>
        </p:spPr>
        <p:txBody>
          <a:bodyPr wrap="square" rtlCol="0">
            <a:spAutoFit/>
          </a:bodyPr>
          <a:lstStyle/>
          <a:p>
            <a:pPr algn="ctr"/>
            <a:r>
              <a:rPr lang="en-US" sz="1200" dirty="0"/>
              <a:t>Public IP address </a:t>
            </a:r>
          </a:p>
        </p:txBody>
      </p:sp>
      <p:sp>
        <p:nvSpPr>
          <p:cNvPr id="72" name="TextBox 71"/>
          <p:cNvSpPr txBox="1"/>
          <p:nvPr/>
        </p:nvSpPr>
        <p:spPr>
          <a:xfrm>
            <a:off x="5388106" y="3273521"/>
            <a:ext cx="1358481" cy="243027"/>
          </a:xfrm>
          <a:prstGeom prst="rect">
            <a:avLst/>
          </a:prstGeom>
          <a:solidFill>
            <a:schemeClr val="bg1"/>
          </a:solidFill>
        </p:spPr>
        <p:txBody>
          <a:bodyPr wrap="none" lIns="0" tIns="0" rIns="0" bIns="0" rtlCol="0" anchor="ctr">
            <a:noAutofit/>
          </a:bodyPr>
          <a:lstStyle>
            <a:defPPr>
              <a:defRPr lang="en-US"/>
            </a:defPPr>
            <a:lvl1pPr algn="ctr">
              <a:lnSpc>
                <a:spcPct val="90000"/>
              </a:lnSpc>
              <a:defRPr sz="1100"/>
            </a:lvl1pPr>
          </a:lstStyle>
          <a:p>
            <a:r>
              <a:rPr lang="en-US" dirty="0"/>
              <a:t>Load Balancer Pair</a:t>
            </a:r>
          </a:p>
        </p:txBody>
      </p:sp>
      <p:cxnSp>
        <p:nvCxnSpPr>
          <p:cNvPr id="74" name="Straight Arrow Connector 73"/>
          <p:cNvCxnSpPr/>
          <p:nvPr/>
        </p:nvCxnSpPr>
        <p:spPr bwMode="auto">
          <a:xfrm flipV="1">
            <a:off x="4806013" y="3190131"/>
            <a:ext cx="2468880" cy="15315"/>
          </a:xfrm>
          <a:prstGeom prst="straightConnector1">
            <a:avLst/>
          </a:prstGeom>
          <a:solidFill>
            <a:srgbClr val="00B8FF"/>
          </a:solidFill>
          <a:ln w="12700" cap="flat" cmpd="sng" algn="ctr">
            <a:solidFill>
              <a:srgbClr val="5F5F5F"/>
            </a:solidFill>
            <a:prstDash val="solid"/>
            <a:round/>
            <a:headEnd type="oval" w="sm" len="sm"/>
            <a:tailEnd type="oval"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771105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0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8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0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24" grpId="0" animBg="1"/>
      <p:bldP spid="34" grpId="0"/>
      <p:bldP spid="47" grpId="0" animBg="1"/>
      <p:bldP spid="46" grpId="0" animBg="1"/>
      <p:bldP spid="48" grpId="0" animBg="1"/>
      <p:bldP spid="68" grpId="0" animBg="1"/>
      <p:bldP spid="70" grpId="0"/>
      <p:bldP spid="73" grpId="0"/>
      <p:bldP spid="96" grpId="0" animBg="1"/>
      <p:bldP spid="97" grpId="0" animBg="1"/>
      <p:bldP spid="98" grpId="0"/>
      <p:bldP spid="55" grpId="0" animBg="1"/>
      <p:bldP spid="10" grpId="0" animBg="1"/>
      <p:bldP spid="44" grpId="0" animBg="1"/>
      <p:bldP spid="56" grpId="0"/>
      <p:bldP spid="57" grpId="0"/>
      <p:bldP spid="67" grpId="0"/>
      <p:bldP spid="111" grpId="0" animBg="1"/>
      <p:bldP spid="71" grpId="0"/>
      <p:bldP spid="7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8C36C-5A81-D24A-9DA8-017C07E15409}"/>
              </a:ext>
            </a:extLst>
          </p:cNvPr>
          <p:cNvSpPr>
            <a:spLocks noGrp="1"/>
          </p:cNvSpPr>
          <p:nvPr>
            <p:ph type="title"/>
          </p:nvPr>
        </p:nvSpPr>
        <p:spPr>
          <a:xfrm>
            <a:off x="655264" y="324616"/>
            <a:ext cx="9887834" cy="844095"/>
          </a:xfrm>
        </p:spPr>
        <p:txBody>
          <a:bodyPr/>
          <a:lstStyle/>
          <a:p>
            <a:r>
              <a:rPr lang="en-US" sz="3200" b="1" dirty="0">
                <a:latin typeface="+mn-lt"/>
              </a:rPr>
              <a:t>Network Load Balancer</a:t>
            </a:r>
          </a:p>
        </p:txBody>
      </p:sp>
      <p:sp>
        <p:nvSpPr>
          <p:cNvPr id="9" name="Rectangle 8">
            <a:extLst>
              <a:ext uri="{FF2B5EF4-FFF2-40B4-BE49-F238E27FC236}">
                <a16:creationId xmlns:a16="http://schemas.microsoft.com/office/drawing/2014/main" id="{CCCFB1DF-831B-4484-AE04-1C594C9371C8}"/>
              </a:ext>
            </a:extLst>
          </p:cNvPr>
          <p:cNvSpPr/>
          <p:nvPr/>
        </p:nvSpPr>
        <p:spPr>
          <a:xfrm>
            <a:off x="358727" y="1980629"/>
            <a:ext cx="5025030" cy="369332"/>
          </a:xfrm>
          <a:prstGeom prst="rect">
            <a:avLst/>
          </a:prstGeom>
        </p:spPr>
        <p:txBody>
          <a:bodyPr wrap="none">
            <a:spAutoFit/>
          </a:bodyPr>
          <a:lstStyle/>
          <a:p>
            <a:r>
              <a:rPr lang="en-US" dirty="0">
                <a:solidFill>
                  <a:srgbClr val="404040"/>
                </a:solidFill>
              </a:rPr>
              <a:t>It can be public or private and regional scoped </a:t>
            </a:r>
            <a:endParaRPr lang="it-IT" dirty="0"/>
          </a:p>
        </p:txBody>
      </p:sp>
      <p:sp>
        <p:nvSpPr>
          <p:cNvPr id="3" name="Rectangle 2">
            <a:extLst>
              <a:ext uri="{FF2B5EF4-FFF2-40B4-BE49-F238E27FC236}">
                <a16:creationId xmlns:a16="http://schemas.microsoft.com/office/drawing/2014/main" id="{3426778A-0D8B-4CA4-B26B-2C14CDF26CF5}"/>
              </a:ext>
            </a:extLst>
          </p:cNvPr>
          <p:cNvSpPr/>
          <p:nvPr/>
        </p:nvSpPr>
        <p:spPr>
          <a:xfrm>
            <a:off x="198215" y="3161879"/>
            <a:ext cx="10801932" cy="461665"/>
          </a:xfrm>
          <a:prstGeom prst="rect">
            <a:avLst/>
          </a:prstGeom>
        </p:spPr>
        <p:txBody>
          <a:bodyPr wrap="square">
            <a:spAutoFit/>
          </a:bodyPr>
          <a:lstStyle/>
          <a:p>
            <a:r>
              <a:rPr lang="en-US" sz="2400" b="1" dirty="0">
                <a:solidFill>
                  <a:srgbClr val="56504B"/>
                </a:solidFill>
              </a:rPr>
              <a:t>It’s an always Free Service</a:t>
            </a:r>
            <a:endParaRPr lang="it-IT" sz="2400" b="1" dirty="0">
              <a:solidFill>
                <a:srgbClr val="56504B"/>
              </a:solidFill>
            </a:endParaRPr>
          </a:p>
        </p:txBody>
      </p:sp>
      <p:sp>
        <p:nvSpPr>
          <p:cNvPr id="11" name="Rectangle 10">
            <a:extLst>
              <a:ext uri="{FF2B5EF4-FFF2-40B4-BE49-F238E27FC236}">
                <a16:creationId xmlns:a16="http://schemas.microsoft.com/office/drawing/2014/main" id="{B1F6FCAF-9942-4257-8045-4343F36B5FED}"/>
              </a:ext>
            </a:extLst>
          </p:cNvPr>
          <p:cNvSpPr/>
          <p:nvPr/>
        </p:nvSpPr>
        <p:spPr>
          <a:xfrm>
            <a:off x="358727" y="3934963"/>
            <a:ext cx="5607067" cy="1754326"/>
          </a:xfrm>
          <a:prstGeom prst="rect">
            <a:avLst/>
          </a:prstGeom>
        </p:spPr>
        <p:txBody>
          <a:bodyPr wrap="square">
            <a:spAutoFit/>
          </a:bodyPr>
          <a:lstStyle/>
          <a:p>
            <a:r>
              <a:rPr lang="en-US" dirty="0">
                <a:solidFill>
                  <a:srgbClr val="000000"/>
                </a:solidFill>
                <a:latin typeface="OpenSans"/>
              </a:rPr>
              <a:t>Every Load balancer configuration limits:</a:t>
            </a:r>
          </a:p>
          <a:p>
            <a:pPr>
              <a:buFont typeface="Arial" panose="020B0604020202020204" pitchFamily="34" charset="0"/>
              <a:buChar char="•"/>
            </a:pPr>
            <a:r>
              <a:rPr lang="en-US" dirty="0">
                <a:solidFill>
                  <a:srgbClr val="000000"/>
                </a:solidFill>
                <a:latin typeface="OpenSans"/>
              </a:rPr>
              <a:t>One IP address</a:t>
            </a:r>
          </a:p>
          <a:p>
            <a:pPr>
              <a:buFont typeface="Arial" panose="020B0604020202020204" pitchFamily="34" charset="0"/>
              <a:buChar char="•"/>
            </a:pPr>
            <a:r>
              <a:rPr lang="en-US" dirty="0">
                <a:solidFill>
                  <a:srgbClr val="000000"/>
                </a:solidFill>
                <a:latin typeface="OpenSans"/>
              </a:rPr>
              <a:t>50 backend sets</a:t>
            </a:r>
          </a:p>
          <a:p>
            <a:pPr>
              <a:buFont typeface="Arial" panose="020B0604020202020204" pitchFamily="34" charset="0"/>
              <a:buChar char="•"/>
            </a:pPr>
            <a:r>
              <a:rPr lang="en-US" dirty="0">
                <a:solidFill>
                  <a:srgbClr val="000000"/>
                </a:solidFill>
                <a:latin typeface="OpenSans"/>
              </a:rPr>
              <a:t>512 backend servers per backend set</a:t>
            </a:r>
          </a:p>
          <a:p>
            <a:pPr>
              <a:buFont typeface="Arial" panose="020B0604020202020204" pitchFamily="34" charset="0"/>
              <a:buChar char="•"/>
            </a:pPr>
            <a:r>
              <a:rPr lang="en-US" dirty="0">
                <a:solidFill>
                  <a:srgbClr val="000000"/>
                </a:solidFill>
                <a:latin typeface="OpenSans"/>
              </a:rPr>
              <a:t>1024 backend servers total</a:t>
            </a:r>
          </a:p>
          <a:p>
            <a:pPr>
              <a:buFont typeface="Arial" panose="020B0604020202020204" pitchFamily="34" charset="0"/>
              <a:buChar char="•"/>
            </a:pPr>
            <a:r>
              <a:rPr lang="en-US" dirty="0">
                <a:solidFill>
                  <a:srgbClr val="000000"/>
                </a:solidFill>
                <a:latin typeface="OpenSans"/>
              </a:rPr>
              <a:t>50 listeners</a:t>
            </a:r>
            <a:endParaRPr lang="en-US" b="0" i="0" dirty="0">
              <a:solidFill>
                <a:srgbClr val="000000"/>
              </a:solidFill>
              <a:effectLst/>
              <a:latin typeface="OpenSans"/>
            </a:endParaRPr>
          </a:p>
        </p:txBody>
      </p:sp>
      <p:pic>
        <p:nvPicPr>
          <p:cNvPr id="13" name="Picture 12" descr="Diagram&#10;&#10;Description automatically generated">
            <a:extLst>
              <a:ext uri="{FF2B5EF4-FFF2-40B4-BE49-F238E27FC236}">
                <a16:creationId xmlns:a16="http://schemas.microsoft.com/office/drawing/2014/main" id="{E9A7AF36-4C69-42F7-A0C0-8FC958FB4F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0662" y="2913768"/>
            <a:ext cx="6184755" cy="3336112"/>
          </a:xfrm>
          <a:prstGeom prst="rect">
            <a:avLst/>
          </a:prstGeom>
        </p:spPr>
      </p:pic>
    </p:spTree>
    <p:extLst>
      <p:ext uri="{BB962C8B-B14F-4D97-AF65-F5344CB8AC3E}">
        <p14:creationId xmlns:p14="http://schemas.microsoft.com/office/powerpoint/2010/main" val="886640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393" y="469263"/>
            <a:ext cx="10944549" cy="484797"/>
          </a:xfrm>
        </p:spPr>
        <p:txBody>
          <a:bodyPr/>
          <a:lstStyle/>
          <a:p>
            <a:r>
              <a:rPr lang="en-US" dirty="0"/>
              <a:t>VPN Basics</a:t>
            </a:r>
          </a:p>
        </p:txBody>
      </p:sp>
      <p:sp>
        <p:nvSpPr>
          <p:cNvPr id="4" name="Content Placeholder 39"/>
          <p:cNvSpPr>
            <a:spLocks noGrp="1"/>
          </p:cNvSpPr>
          <p:nvPr>
            <p:ph sz="half" idx="4294967295"/>
          </p:nvPr>
        </p:nvSpPr>
        <p:spPr>
          <a:xfrm>
            <a:off x="6710416" y="1778925"/>
            <a:ext cx="5074477" cy="4096841"/>
          </a:xfrm>
        </p:spPr>
        <p:txBody>
          <a:bodyPr/>
          <a:lstStyle/>
          <a:p>
            <a:pPr marL="342900" indent="-342900">
              <a:buFont typeface="Arial" panose="020B0604020202020204" pitchFamily="34" charset="0"/>
              <a:buChar char="•"/>
            </a:pPr>
            <a:r>
              <a:rPr lang="en-US" sz="1800" b="1" dirty="0">
                <a:latin typeface="Oracle Sans" panose="020B0503020204020204" pitchFamily="34" charset="0"/>
                <a:cs typeface="Oracle Sans" panose="020B0503020204020204" pitchFamily="34" charset="0"/>
              </a:rPr>
              <a:t>Tunnel</a:t>
            </a:r>
            <a:r>
              <a:rPr lang="en-US" sz="1800" dirty="0">
                <a:latin typeface="Oracle Sans" panose="020B0503020204020204" pitchFamily="34" charset="0"/>
                <a:cs typeface="Oracle Sans" panose="020B0503020204020204" pitchFamily="34" charset="0"/>
              </a:rPr>
              <a:t> – a way to deliver packets through the internet to private RFC 1918 addresses </a:t>
            </a:r>
          </a:p>
          <a:p>
            <a:pPr marL="342900" indent="-342900">
              <a:buFont typeface="Arial" panose="020B0604020202020204" pitchFamily="34" charset="0"/>
              <a:buChar char="•"/>
            </a:pPr>
            <a:r>
              <a:rPr lang="en-US" sz="1800" b="1" dirty="0">
                <a:latin typeface="Oracle Sans" panose="020B0503020204020204" pitchFamily="34" charset="0"/>
                <a:cs typeface="Oracle Sans" panose="020B0503020204020204" pitchFamily="34" charset="0"/>
              </a:rPr>
              <a:t>Authentication</a:t>
            </a:r>
            <a:r>
              <a:rPr lang="en-US" sz="1800" dirty="0">
                <a:latin typeface="Oracle Sans" panose="020B0503020204020204" pitchFamily="34" charset="0"/>
                <a:cs typeface="Oracle Sans" panose="020B0503020204020204" pitchFamily="34" charset="0"/>
              </a:rPr>
              <a:t> – provides a mechanism to authenticate who you are</a:t>
            </a:r>
          </a:p>
          <a:p>
            <a:pPr marL="342900" indent="-342900">
              <a:buFont typeface="Arial" panose="020B0604020202020204" pitchFamily="34" charset="0"/>
              <a:buChar char="•"/>
            </a:pPr>
            <a:r>
              <a:rPr lang="en-US" sz="1800" b="1" dirty="0">
                <a:latin typeface="Oracle Sans" panose="020B0503020204020204" pitchFamily="34" charset="0"/>
                <a:cs typeface="Oracle Sans" panose="020B0503020204020204" pitchFamily="34" charset="0"/>
              </a:rPr>
              <a:t>Encryption</a:t>
            </a:r>
            <a:r>
              <a:rPr lang="en-US" sz="1800" dirty="0">
                <a:latin typeface="Oracle Sans" panose="020B0503020204020204" pitchFamily="34" charset="0"/>
                <a:cs typeface="Oracle Sans" panose="020B0503020204020204" pitchFamily="34" charset="0"/>
              </a:rPr>
              <a:t> – packets need to be encrypted, so they cannot be sniffed over the public internet</a:t>
            </a:r>
          </a:p>
          <a:p>
            <a:pPr marL="342900" indent="-342900">
              <a:buFont typeface="Arial" panose="020B0604020202020204" pitchFamily="34" charset="0"/>
              <a:buChar char="•"/>
            </a:pPr>
            <a:r>
              <a:rPr lang="en-US" sz="1800" b="1" dirty="0">
                <a:latin typeface="Oracle Sans" panose="020B0503020204020204" pitchFamily="34" charset="0"/>
                <a:cs typeface="Oracle Sans" panose="020B0503020204020204" pitchFamily="34" charset="0"/>
              </a:rPr>
              <a:t>Static routing</a:t>
            </a:r>
            <a:r>
              <a:rPr lang="en-US" sz="1800" dirty="0">
                <a:latin typeface="Oracle Sans" panose="020B0503020204020204" pitchFamily="34" charset="0"/>
                <a:cs typeface="Oracle Sans" panose="020B0503020204020204" pitchFamily="34" charset="0"/>
              </a:rPr>
              <a:t>: configure a router to send traffic for particular destinations in preconfigured directions</a:t>
            </a:r>
          </a:p>
          <a:p>
            <a:pPr marL="342900" indent="-342900">
              <a:buFont typeface="Arial" panose="020B0604020202020204" pitchFamily="34" charset="0"/>
              <a:buChar char="•"/>
            </a:pPr>
            <a:r>
              <a:rPr lang="en-US" sz="1800" b="1" dirty="0">
                <a:latin typeface="Oracle Sans" panose="020B0503020204020204" pitchFamily="34" charset="0"/>
                <a:cs typeface="Oracle Sans" panose="020B0503020204020204" pitchFamily="34" charset="0"/>
              </a:rPr>
              <a:t>Dynamic routing</a:t>
            </a:r>
            <a:r>
              <a:rPr lang="en-US" sz="1800" dirty="0">
                <a:latin typeface="Oracle Sans" panose="020B0503020204020204" pitchFamily="34" charset="0"/>
                <a:cs typeface="Oracle Sans" panose="020B0503020204020204" pitchFamily="34" charset="0"/>
              </a:rPr>
              <a:t>: use a routing protocol such as BGP to figure out what paths traffic should take</a:t>
            </a:r>
            <a:endParaRPr lang="en-US" sz="2000" dirty="0">
              <a:latin typeface="Oracle Sans" panose="020B0503020204020204" pitchFamily="34" charset="0"/>
              <a:cs typeface="Oracle Sans" panose="020B0503020204020204" pitchFamily="34" charset="0"/>
            </a:endParaRPr>
          </a:p>
        </p:txBody>
      </p:sp>
      <p:sp>
        <p:nvSpPr>
          <p:cNvPr id="34" name="Rectangle 33"/>
          <p:cNvSpPr/>
          <p:nvPr/>
        </p:nvSpPr>
        <p:spPr>
          <a:xfrm>
            <a:off x="594392" y="987446"/>
            <a:ext cx="10469062" cy="646331"/>
          </a:xfrm>
          <a:prstGeom prst="rect">
            <a:avLst/>
          </a:prstGeom>
        </p:spPr>
        <p:txBody>
          <a:bodyPr wrap="square">
            <a:spAutoFit/>
          </a:bodyPr>
          <a:lstStyle/>
          <a:p>
            <a:r>
              <a:rPr lang="en-US" dirty="0"/>
              <a:t>VPN – using a public network to make end to end connection between two private networks in a secure fashion</a:t>
            </a:r>
          </a:p>
        </p:txBody>
      </p:sp>
      <p:grpSp>
        <p:nvGrpSpPr>
          <p:cNvPr id="9" name="Group 8"/>
          <p:cNvGrpSpPr/>
          <p:nvPr/>
        </p:nvGrpSpPr>
        <p:grpSpPr>
          <a:xfrm>
            <a:off x="574469" y="2544607"/>
            <a:ext cx="6011200" cy="2782678"/>
            <a:chOff x="572881" y="2544607"/>
            <a:chExt cx="6011200" cy="2782678"/>
          </a:xfrm>
        </p:grpSpPr>
        <p:sp>
          <p:nvSpPr>
            <p:cNvPr id="23" name="TextBox 22"/>
            <p:cNvSpPr txBox="1"/>
            <p:nvPr/>
          </p:nvSpPr>
          <p:spPr>
            <a:xfrm>
              <a:off x="4036697" y="2562426"/>
              <a:ext cx="2177344" cy="369332"/>
            </a:xfrm>
            <a:prstGeom prst="rect">
              <a:avLst/>
            </a:prstGeom>
            <a:noFill/>
          </p:spPr>
          <p:txBody>
            <a:bodyPr wrap="square" rtlCol="0">
              <a:spAutoFit/>
            </a:bodyPr>
            <a:lstStyle/>
            <a:p>
              <a:pPr algn="ctr"/>
              <a:r>
                <a:rPr lang="en-US" dirty="0"/>
                <a:t>VPN Connection</a:t>
              </a:r>
            </a:p>
          </p:txBody>
        </p:sp>
        <p:grpSp>
          <p:nvGrpSpPr>
            <p:cNvPr id="35" name="Group 34"/>
            <p:cNvGrpSpPr/>
            <p:nvPr/>
          </p:nvGrpSpPr>
          <p:grpSpPr>
            <a:xfrm>
              <a:off x="572881" y="2544607"/>
              <a:ext cx="6011200" cy="2782678"/>
              <a:chOff x="779466" y="1729321"/>
              <a:chExt cx="6011200" cy="2782678"/>
            </a:xfrm>
          </p:grpSpPr>
          <p:sp>
            <p:nvSpPr>
              <p:cNvPr id="5" name="Cloud 4"/>
              <p:cNvSpPr/>
              <p:nvPr/>
            </p:nvSpPr>
            <p:spPr bwMode="auto">
              <a:xfrm>
                <a:off x="2682841" y="2209800"/>
                <a:ext cx="2019337" cy="1752600"/>
              </a:xfrm>
              <a:prstGeom prst="cloud">
                <a:avLst/>
              </a:prstGeom>
              <a:no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eaLnBrk="1" hangingPunct="1">
                  <a:spcBef>
                    <a:spcPct val="20000"/>
                  </a:spcBef>
                  <a:buClr>
                    <a:srgbClr val="FF0000"/>
                  </a:buClr>
                </a:pPr>
                <a:endParaRPr lang="en-US">
                  <a:latin typeface="Arial" pitchFamily="34" charset="0"/>
                </a:endParaRPr>
              </a:p>
            </p:txBody>
          </p:sp>
          <p:sp>
            <p:nvSpPr>
              <p:cNvPr id="6" name="Rectangle 5"/>
              <p:cNvSpPr/>
              <p:nvPr/>
            </p:nvSpPr>
            <p:spPr>
              <a:xfrm>
                <a:off x="779466" y="2514600"/>
                <a:ext cx="1097280" cy="996169"/>
              </a:xfrm>
              <a:prstGeom prst="rect">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lnSpc>
                    <a:spcPct val="90000"/>
                  </a:lnSpc>
                </a:pPr>
                <a:r>
                  <a:rPr lang="en-US" sz="1400" dirty="0">
                    <a:solidFill>
                      <a:schemeClr val="tx1"/>
                    </a:solidFill>
                  </a:rPr>
                  <a:t>Private </a:t>
                </a:r>
              </a:p>
              <a:p>
                <a:pPr algn="ctr">
                  <a:lnSpc>
                    <a:spcPct val="90000"/>
                  </a:lnSpc>
                </a:pPr>
                <a:r>
                  <a:rPr lang="en-US" sz="1400" dirty="0">
                    <a:solidFill>
                      <a:schemeClr val="tx1"/>
                    </a:solidFill>
                  </a:rPr>
                  <a:t>Network 1</a:t>
                </a:r>
              </a:p>
            </p:txBody>
          </p:sp>
          <p:sp>
            <p:nvSpPr>
              <p:cNvPr id="7" name="Can 6"/>
              <p:cNvSpPr/>
              <p:nvPr/>
            </p:nvSpPr>
            <p:spPr bwMode="auto">
              <a:xfrm rot="5400000">
                <a:off x="3600570" y="1731900"/>
                <a:ext cx="365760" cy="2560320"/>
              </a:xfrm>
              <a:prstGeom prst="can">
                <a:avLst/>
              </a:prstGeom>
              <a:solidFill>
                <a:schemeClr val="bg1"/>
              </a:soli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eaLnBrk="1" hangingPunct="1">
                  <a:spcBef>
                    <a:spcPct val="20000"/>
                  </a:spcBef>
                  <a:buClr>
                    <a:srgbClr val="FF0000"/>
                  </a:buClr>
                </a:pPr>
                <a:endParaRPr lang="en-US">
                  <a:latin typeface="Arial" pitchFamily="34" charset="0"/>
                </a:endParaRPr>
              </a:p>
            </p:txBody>
          </p:sp>
          <p:sp>
            <p:nvSpPr>
              <p:cNvPr id="10" name="Rectangle 9"/>
              <p:cNvSpPr/>
              <p:nvPr/>
            </p:nvSpPr>
            <p:spPr>
              <a:xfrm>
                <a:off x="5693386" y="2514600"/>
                <a:ext cx="1097280" cy="996169"/>
              </a:xfrm>
              <a:prstGeom prst="rect">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lnSpc>
                    <a:spcPct val="90000"/>
                  </a:lnSpc>
                </a:pPr>
                <a:r>
                  <a:rPr lang="en-US" sz="1400" dirty="0">
                    <a:solidFill>
                      <a:schemeClr val="tx1"/>
                    </a:solidFill>
                  </a:rPr>
                  <a:t>Private </a:t>
                </a:r>
              </a:p>
              <a:p>
                <a:pPr algn="ctr">
                  <a:lnSpc>
                    <a:spcPct val="90000"/>
                  </a:lnSpc>
                </a:pPr>
                <a:r>
                  <a:rPr lang="en-US" sz="1400" dirty="0">
                    <a:solidFill>
                      <a:schemeClr val="tx1"/>
                    </a:solidFill>
                  </a:rPr>
                  <a:t>Network 2</a:t>
                </a:r>
              </a:p>
            </p:txBody>
          </p:sp>
          <p:cxnSp>
            <p:nvCxnSpPr>
              <p:cNvPr id="13" name="Straight Connector 12"/>
              <p:cNvCxnSpPr/>
              <p:nvPr/>
            </p:nvCxnSpPr>
            <p:spPr bwMode="auto">
              <a:xfrm flipV="1">
                <a:off x="2238178" y="3012061"/>
                <a:ext cx="3093776" cy="623"/>
              </a:xfrm>
              <a:prstGeom prst="line">
                <a:avLst/>
              </a:prstGeom>
              <a:noFill/>
              <a:ln w="28575" cap="flat" cmpd="sng" algn="ctr">
                <a:solidFill>
                  <a:schemeClr val="tx1"/>
                </a:solidFill>
                <a:prstDash val="sysDash"/>
                <a:round/>
                <a:headEnd type="none" w="sm" len="sm"/>
                <a:tailEnd type="none" w="sm" len="sm"/>
              </a:ln>
              <a:effectLst/>
            </p:spPr>
          </p:cxnSp>
          <p:sp>
            <p:nvSpPr>
              <p:cNvPr id="15" name="TextBox 14"/>
              <p:cNvSpPr txBox="1"/>
              <p:nvPr/>
            </p:nvSpPr>
            <p:spPr>
              <a:xfrm>
                <a:off x="2187541" y="1729321"/>
                <a:ext cx="990600" cy="369332"/>
              </a:xfrm>
              <a:prstGeom prst="rect">
                <a:avLst/>
              </a:prstGeom>
              <a:noFill/>
            </p:spPr>
            <p:txBody>
              <a:bodyPr wrap="square" rtlCol="0">
                <a:spAutoFit/>
              </a:bodyPr>
              <a:lstStyle/>
              <a:p>
                <a:r>
                  <a:rPr lang="en-US" dirty="0"/>
                  <a:t>Tunnel</a:t>
                </a:r>
              </a:p>
            </p:txBody>
          </p:sp>
          <p:sp>
            <p:nvSpPr>
              <p:cNvPr id="16" name="TextBox 15"/>
              <p:cNvSpPr txBox="1"/>
              <p:nvPr/>
            </p:nvSpPr>
            <p:spPr>
              <a:xfrm>
                <a:off x="1654141" y="3862577"/>
                <a:ext cx="990600" cy="646331"/>
              </a:xfrm>
              <a:prstGeom prst="rect">
                <a:avLst/>
              </a:prstGeom>
              <a:noFill/>
            </p:spPr>
            <p:txBody>
              <a:bodyPr wrap="square" rtlCol="0">
                <a:spAutoFit/>
              </a:bodyPr>
              <a:lstStyle/>
              <a:p>
                <a:pPr algn="ctr"/>
                <a:r>
                  <a:rPr lang="en-US" dirty="0"/>
                  <a:t>VPN Router</a:t>
                </a:r>
              </a:p>
            </p:txBody>
          </p:sp>
          <p:sp>
            <p:nvSpPr>
              <p:cNvPr id="18" name="TextBox 17"/>
              <p:cNvSpPr txBox="1"/>
              <p:nvPr/>
            </p:nvSpPr>
            <p:spPr>
              <a:xfrm>
                <a:off x="3122611" y="3248379"/>
                <a:ext cx="1105587" cy="369332"/>
              </a:xfrm>
              <a:prstGeom prst="rect">
                <a:avLst/>
              </a:prstGeom>
              <a:solidFill>
                <a:schemeClr val="bg1"/>
              </a:solidFill>
            </p:spPr>
            <p:txBody>
              <a:bodyPr wrap="square" rtlCol="0">
                <a:spAutoFit/>
              </a:bodyPr>
              <a:lstStyle/>
              <a:p>
                <a:r>
                  <a:rPr lang="en-US" dirty="0"/>
                  <a:t>Internet</a:t>
                </a:r>
              </a:p>
            </p:txBody>
          </p:sp>
          <p:cxnSp>
            <p:nvCxnSpPr>
              <p:cNvPr id="24" name="Straight Arrow Connector 23"/>
              <p:cNvCxnSpPr/>
              <p:nvPr/>
            </p:nvCxnSpPr>
            <p:spPr bwMode="auto">
              <a:xfrm>
                <a:off x="4752075" y="2432157"/>
                <a:ext cx="9524" cy="548640"/>
              </a:xfrm>
              <a:prstGeom prst="straightConnector1">
                <a:avLst/>
              </a:prstGeom>
              <a:noFill/>
              <a:ln w="28575" cap="flat" cmpd="sng" algn="ctr">
                <a:solidFill>
                  <a:schemeClr val="tx1"/>
                </a:solidFill>
                <a:prstDash val="solid"/>
                <a:round/>
                <a:headEnd type="none" w="sm" len="sm"/>
                <a:tailEnd type="triangle"/>
              </a:ln>
              <a:effectLst/>
            </p:spPr>
          </p:cxnSp>
          <p:cxnSp>
            <p:nvCxnSpPr>
              <p:cNvPr id="30" name="Straight Arrow Connector 29"/>
              <p:cNvCxnSpPr/>
              <p:nvPr/>
            </p:nvCxnSpPr>
            <p:spPr bwMode="auto">
              <a:xfrm flipV="1">
                <a:off x="2187541" y="3231597"/>
                <a:ext cx="0" cy="548640"/>
              </a:xfrm>
              <a:prstGeom prst="straightConnector1">
                <a:avLst/>
              </a:prstGeom>
              <a:noFill/>
              <a:ln w="28575" cap="flat" cmpd="sng" algn="ctr">
                <a:solidFill>
                  <a:schemeClr val="tx1"/>
                </a:solidFill>
                <a:prstDash val="solid"/>
                <a:round/>
                <a:headEnd type="none" w="sm" len="sm"/>
                <a:tailEnd type="triangle"/>
              </a:ln>
              <a:effectLst/>
            </p:spPr>
          </p:cxnSp>
          <p:sp>
            <p:nvSpPr>
              <p:cNvPr id="32" name="TextBox 31"/>
              <p:cNvSpPr txBox="1"/>
              <p:nvPr/>
            </p:nvSpPr>
            <p:spPr>
              <a:xfrm>
                <a:off x="4798554" y="3865668"/>
                <a:ext cx="990600" cy="646331"/>
              </a:xfrm>
              <a:prstGeom prst="rect">
                <a:avLst/>
              </a:prstGeom>
              <a:noFill/>
            </p:spPr>
            <p:txBody>
              <a:bodyPr wrap="square" rtlCol="0">
                <a:spAutoFit/>
              </a:bodyPr>
              <a:lstStyle/>
              <a:p>
                <a:pPr algn="ctr"/>
                <a:r>
                  <a:rPr lang="en-US" dirty="0"/>
                  <a:t>VPN Router</a:t>
                </a:r>
              </a:p>
            </p:txBody>
          </p:sp>
          <p:cxnSp>
            <p:nvCxnSpPr>
              <p:cNvPr id="33" name="Straight Arrow Connector 32"/>
              <p:cNvCxnSpPr/>
              <p:nvPr/>
            </p:nvCxnSpPr>
            <p:spPr bwMode="auto">
              <a:xfrm flipV="1">
                <a:off x="5331954" y="3234688"/>
                <a:ext cx="0" cy="548640"/>
              </a:xfrm>
              <a:prstGeom prst="straightConnector1">
                <a:avLst/>
              </a:prstGeom>
              <a:noFill/>
              <a:ln w="28575" cap="flat" cmpd="sng" algn="ctr">
                <a:solidFill>
                  <a:schemeClr val="tx1"/>
                </a:solidFill>
                <a:prstDash val="solid"/>
                <a:round/>
                <a:headEnd type="none" w="sm" len="sm"/>
                <a:tailEnd type="triangle"/>
              </a:ln>
              <a:effectLst/>
            </p:spPr>
          </p:cxnSp>
        </p:grpSp>
        <p:cxnSp>
          <p:nvCxnSpPr>
            <p:cNvPr id="36" name="Straight Arrow Connector 35"/>
            <p:cNvCxnSpPr/>
            <p:nvPr/>
          </p:nvCxnSpPr>
          <p:spPr bwMode="auto">
            <a:xfrm>
              <a:off x="2433394" y="3059537"/>
              <a:ext cx="9524" cy="548640"/>
            </a:xfrm>
            <a:prstGeom prst="straightConnector1">
              <a:avLst/>
            </a:prstGeom>
            <a:noFill/>
            <a:ln w="28575" cap="flat" cmpd="sng" algn="ctr">
              <a:solidFill>
                <a:schemeClr val="tx1"/>
              </a:solidFill>
              <a:prstDash val="solid"/>
              <a:round/>
              <a:headEnd type="none" w="sm" len="sm"/>
              <a:tailEnd type="triangle"/>
            </a:ln>
            <a:effectLst/>
          </p:spPr>
        </p:cxnSp>
        <p:pic>
          <p:nvPicPr>
            <p:cNvPr id="3" name="Picture 2"/>
            <p:cNvPicPr>
              <a:picLocks noChangeAspect="1"/>
            </p:cNvPicPr>
            <p:nvPr/>
          </p:nvPicPr>
          <p:blipFill>
            <a:blip r:embed="rId3">
              <a:duotone>
                <a:schemeClr val="accent4">
                  <a:shade val="45000"/>
                  <a:satMod val="135000"/>
                </a:schemeClr>
                <a:prstClr val="white"/>
              </a:duotone>
            </a:blip>
            <a:stretch>
              <a:fillRect/>
            </a:stretch>
          </p:blipFill>
          <p:spPr>
            <a:xfrm>
              <a:off x="1517305" y="3650008"/>
              <a:ext cx="548640" cy="324196"/>
            </a:xfrm>
            <a:prstGeom prst="rect">
              <a:avLst/>
            </a:prstGeom>
          </p:spPr>
        </p:pic>
        <p:pic>
          <p:nvPicPr>
            <p:cNvPr id="8" name="Picture 7"/>
            <p:cNvPicPr>
              <a:picLocks noChangeAspect="1"/>
            </p:cNvPicPr>
            <p:nvPr/>
          </p:nvPicPr>
          <p:blipFill>
            <a:blip r:embed="rId3">
              <a:duotone>
                <a:schemeClr val="accent4">
                  <a:shade val="45000"/>
                  <a:satMod val="135000"/>
                </a:schemeClr>
                <a:prstClr val="white"/>
              </a:duotone>
            </a:blip>
            <a:stretch>
              <a:fillRect/>
            </a:stretch>
          </p:blipFill>
          <p:spPr>
            <a:xfrm>
              <a:off x="5012372" y="3669849"/>
              <a:ext cx="548640" cy="324196"/>
            </a:xfrm>
            <a:prstGeom prst="rect">
              <a:avLst/>
            </a:prstGeom>
          </p:spPr>
        </p:pic>
      </p:grpSp>
    </p:spTree>
    <p:extLst>
      <p:ext uri="{BB962C8B-B14F-4D97-AF65-F5344CB8AC3E}">
        <p14:creationId xmlns:p14="http://schemas.microsoft.com/office/powerpoint/2010/main" val="3454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899" y="376911"/>
            <a:ext cx="11125200" cy="504954"/>
          </a:xfrm>
        </p:spPr>
        <p:txBody>
          <a:bodyPr anchor="ctr"/>
          <a:lstStyle/>
          <a:p>
            <a:r>
              <a:rPr lang="en-US" sz="3200" dirty="0">
                <a:latin typeface="Oracle Sans" charset="0"/>
                <a:ea typeface="Oracle Sans" charset="0"/>
                <a:cs typeface="Oracle Sans" charset="0"/>
              </a:rPr>
              <a:t>VPN Connect (</a:t>
            </a:r>
            <a:r>
              <a:rPr lang="en-US" sz="3200" dirty="0" err="1">
                <a:latin typeface="Oracle Sans" charset="0"/>
                <a:ea typeface="Oracle Sans" charset="0"/>
                <a:cs typeface="Oracle Sans" charset="0"/>
              </a:rPr>
              <a:t>IPSec</a:t>
            </a:r>
            <a:r>
              <a:rPr lang="en-US" sz="3200" dirty="0">
                <a:latin typeface="Oracle Sans" charset="0"/>
                <a:ea typeface="Oracle Sans" charset="0"/>
                <a:cs typeface="Oracle Sans" charset="0"/>
              </a:rPr>
              <a:t>)</a:t>
            </a:r>
          </a:p>
        </p:txBody>
      </p:sp>
      <p:sp>
        <p:nvSpPr>
          <p:cNvPr id="3" name="Content Placeholder 2"/>
          <p:cNvSpPr>
            <a:spLocks noGrp="1"/>
          </p:cNvSpPr>
          <p:nvPr>
            <p:ph idx="1"/>
          </p:nvPr>
        </p:nvSpPr>
        <p:spPr>
          <a:xfrm>
            <a:off x="5311367" y="1217348"/>
            <a:ext cx="6400986" cy="4127619"/>
          </a:xfrm>
        </p:spPr>
        <p:txBody>
          <a:bodyPr/>
          <a:lstStyle/>
          <a:p>
            <a:pPr marL="342900" indent="-342900">
              <a:lnSpc>
                <a:spcPct val="100000"/>
              </a:lnSpc>
              <a:spcBef>
                <a:spcPts val="600"/>
              </a:spcBef>
              <a:spcAft>
                <a:spcPts val="600"/>
              </a:spcAft>
              <a:buFont typeface="Arial" panose="020B0604020202020204" pitchFamily="34" charset="0"/>
              <a:buChar char="•"/>
            </a:pPr>
            <a:r>
              <a:rPr lang="en-US" sz="1800" dirty="0">
                <a:latin typeface="Oracle Sans" panose="020B0503020204020204" pitchFamily="34" charset="0"/>
                <a:cs typeface="Oracle Sans" panose="020B0503020204020204" pitchFamily="34" charset="0"/>
              </a:rPr>
              <a:t>VPN Connect is a managed VPN service which securely connects on-premises network to OCI VCN through an </a:t>
            </a:r>
            <a:r>
              <a:rPr lang="en-US" sz="1800" b="1" dirty="0">
                <a:latin typeface="Oracle Sans" panose="020B0503020204020204" pitchFamily="34" charset="0"/>
                <a:cs typeface="Oracle Sans" panose="020B0503020204020204" pitchFamily="34" charset="0"/>
              </a:rPr>
              <a:t>IPSec VPN connection</a:t>
            </a:r>
          </a:p>
          <a:p>
            <a:pPr marL="342900" indent="-342900">
              <a:lnSpc>
                <a:spcPct val="100000"/>
              </a:lnSpc>
              <a:spcBef>
                <a:spcPts val="600"/>
              </a:spcBef>
              <a:spcAft>
                <a:spcPts val="600"/>
              </a:spcAft>
              <a:buFont typeface="Arial" panose="020B0604020202020204" pitchFamily="34" charset="0"/>
              <a:buChar char="•"/>
            </a:pPr>
            <a:r>
              <a:rPr lang="en-US" sz="1800" dirty="0">
                <a:latin typeface="Oracle Sans" panose="020B0503020204020204" pitchFamily="34" charset="0"/>
                <a:cs typeface="Oracle Sans" panose="020B0503020204020204" pitchFamily="34" charset="0"/>
              </a:rPr>
              <a:t>VPN Connect ensures secure remote connectivity via industry standard IPSec encryption</a:t>
            </a:r>
          </a:p>
          <a:p>
            <a:pPr marL="342900" indent="-342900">
              <a:lnSpc>
                <a:spcPct val="100000"/>
              </a:lnSpc>
              <a:spcBef>
                <a:spcPts val="600"/>
              </a:spcBef>
              <a:spcAft>
                <a:spcPts val="600"/>
              </a:spcAft>
              <a:buFont typeface="Arial" panose="020B0604020202020204" pitchFamily="34" charset="0"/>
              <a:buChar char="•"/>
            </a:pPr>
            <a:r>
              <a:rPr lang="en-US" sz="1800" dirty="0">
                <a:latin typeface="Oracle Sans" panose="020B0503020204020204" pitchFamily="34" charset="0"/>
                <a:cs typeface="Oracle Sans" panose="020B0503020204020204" pitchFamily="34" charset="0"/>
              </a:rPr>
              <a:t>Bandwidth is dependent on the customer’s access to the Internet and general Internet congestion (Typically less than 250 Mbps </a:t>
            </a:r>
            <a:r>
              <a:rPr lang="mr-IN" sz="1800" dirty="0">
                <a:latin typeface="Oracle Sans" panose="020B0503020204020204" pitchFamily="34" charset="0"/>
              </a:rPr>
              <a:t>–</a:t>
            </a:r>
            <a:r>
              <a:rPr lang="en-US" sz="1800" dirty="0">
                <a:latin typeface="Oracle Sans" panose="020B0503020204020204" pitchFamily="34" charset="0"/>
                <a:cs typeface="Oracle Sans" panose="020B0503020204020204" pitchFamily="34" charset="0"/>
              </a:rPr>
              <a:t> but your mileage may vary)</a:t>
            </a:r>
          </a:p>
          <a:p>
            <a:pPr marL="342900" indent="-342900">
              <a:lnSpc>
                <a:spcPct val="100000"/>
              </a:lnSpc>
              <a:spcBef>
                <a:spcPts val="600"/>
              </a:spcBef>
              <a:spcAft>
                <a:spcPts val="600"/>
              </a:spcAft>
              <a:buFont typeface="Arial" panose="020B0604020202020204" pitchFamily="34" charset="0"/>
              <a:buChar char="•"/>
            </a:pPr>
            <a:r>
              <a:rPr lang="en-US" sz="1800" b="1" u="sng" dirty="0">
                <a:latin typeface="Oracle Sans" panose="020B0503020204020204" pitchFamily="34" charset="0"/>
                <a:cs typeface="Oracle Sans" panose="020B0503020204020204" pitchFamily="34" charset="0"/>
              </a:rPr>
              <a:t>VPN Connect is offered for free</a:t>
            </a:r>
          </a:p>
          <a:p>
            <a:pPr marL="342900" indent="-342900">
              <a:lnSpc>
                <a:spcPct val="100000"/>
              </a:lnSpc>
              <a:spcBef>
                <a:spcPts val="600"/>
              </a:spcBef>
              <a:spcAft>
                <a:spcPts val="600"/>
              </a:spcAft>
              <a:buFont typeface="Arial" panose="020B0604020202020204" pitchFamily="34" charset="0"/>
              <a:buChar char="•"/>
            </a:pPr>
            <a:r>
              <a:rPr lang="en-US" sz="1800" dirty="0">
                <a:latin typeface="Oracle Sans" panose="020B0503020204020204" pitchFamily="34" charset="0"/>
                <a:cs typeface="Oracle Sans" panose="020B0503020204020204" pitchFamily="34" charset="0"/>
              </a:rPr>
              <a:t>Customer Proof of Concepts usually start as a VPN and then morph into FastConnect designs</a:t>
            </a:r>
          </a:p>
          <a:p>
            <a:pPr marL="342900" indent="-342900">
              <a:lnSpc>
                <a:spcPct val="100000"/>
              </a:lnSpc>
              <a:spcBef>
                <a:spcPts val="600"/>
              </a:spcBef>
              <a:spcAft>
                <a:spcPts val="600"/>
              </a:spcAft>
              <a:buFont typeface="Arial" panose="020B0604020202020204" pitchFamily="34" charset="0"/>
              <a:buChar char="•"/>
            </a:pPr>
            <a:r>
              <a:rPr lang="en-US" sz="1800" dirty="0">
                <a:latin typeface="Oracle Sans" panose="020B0503020204020204" pitchFamily="34" charset="0"/>
                <a:cs typeface="Oracle Sans" panose="020B0503020204020204" pitchFamily="34" charset="0"/>
              </a:rPr>
              <a:t>OCI provisions redundant VPN tunnels located on physically and logically isolate tunnel endpoints</a:t>
            </a:r>
          </a:p>
        </p:txBody>
      </p:sp>
      <p:grpSp>
        <p:nvGrpSpPr>
          <p:cNvPr id="81" name="Group 80"/>
          <p:cNvGrpSpPr/>
          <p:nvPr/>
        </p:nvGrpSpPr>
        <p:grpSpPr>
          <a:xfrm>
            <a:off x="511637" y="1130449"/>
            <a:ext cx="4445120" cy="4867880"/>
            <a:chOff x="510049" y="1130449"/>
            <a:chExt cx="4445120" cy="4867880"/>
          </a:xfrm>
        </p:grpSpPr>
        <p:sp>
          <p:nvSpPr>
            <p:cNvPr id="82" name="Rectangle 81"/>
            <p:cNvSpPr/>
            <p:nvPr/>
          </p:nvSpPr>
          <p:spPr>
            <a:xfrm>
              <a:off x="510049" y="4875607"/>
              <a:ext cx="4445120" cy="1122722"/>
            </a:xfrm>
            <a:prstGeom prst="rect">
              <a:avLst/>
            </a:prstGeom>
            <a:solidFill>
              <a:schemeClr val="bg1"/>
            </a:solidFill>
            <a:ln w="28575">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t"/>
            <a:lstStyle/>
            <a:p>
              <a:pPr algn="r">
                <a:lnSpc>
                  <a:spcPct val="90000"/>
                </a:lnSpc>
              </a:pPr>
              <a:r>
                <a:rPr lang="en-US" sz="1200" dirty="0">
                  <a:solidFill>
                    <a:schemeClr val="tx1"/>
                  </a:solidFill>
                </a:rPr>
                <a:t>CUSTOMER </a:t>
              </a:r>
            </a:p>
            <a:p>
              <a:pPr algn="r">
                <a:lnSpc>
                  <a:spcPct val="90000"/>
                </a:lnSpc>
              </a:pPr>
              <a:r>
                <a:rPr lang="en-US" sz="1200" dirty="0">
                  <a:solidFill>
                    <a:schemeClr val="tx1"/>
                  </a:solidFill>
                </a:rPr>
                <a:t>DATA CENTER</a:t>
              </a:r>
            </a:p>
          </p:txBody>
        </p:sp>
        <p:sp>
          <p:nvSpPr>
            <p:cNvPr id="83" name="Rectangle 82"/>
            <p:cNvSpPr/>
            <p:nvPr/>
          </p:nvSpPr>
          <p:spPr>
            <a:xfrm>
              <a:off x="522809" y="1130449"/>
              <a:ext cx="4419601" cy="3515497"/>
            </a:xfrm>
            <a:prstGeom prst="rect">
              <a:avLst/>
            </a:prstGeom>
            <a:solidFill>
              <a:schemeClr val="bg1"/>
            </a:solidFill>
            <a:ln w="28575">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t"/>
            <a:lstStyle/>
            <a:p>
              <a:pPr algn="r">
                <a:lnSpc>
                  <a:spcPct val="90000"/>
                </a:lnSpc>
              </a:pPr>
              <a:endParaRPr lang="en-US" sz="1200" dirty="0">
                <a:solidFill>
                  <a:schemeClr val="tx1"/>
                </a:solidFill>
              </a:endParaRPr>
            </a:p>
            <a:p>
              <a:pPr algn="r">
                <a:lnSpc>
                  <a:spcPct val="90000"/>
                </a:lnSpc>
              </a:pPr>
              <a:r>
                <a:rPr lang="en-US" sz="1200" dirty="0">
                  <a:solidFill>
                    <a:schemeClr val="tx1"/>
                  </a:solidFill>
                </a:rPr>
                <a:t>ORACLE CLOUD DATA CENTER REGION</a:t>
              </a:r>
            </a:p>
          </p:txBody>
        </p:sp>
        <p:sp>
          <p:nvSpPr>
            <p:cNvPr id="84" name="Rectangle 83"/>
            <p:cNvSpPr/>
            <p:nvPr/>
          </p:nvSpPr>
          <p:spPr>
            <a:xfrm>
              <a:off x="1105355" y="1600199"/>
              <a:ext cx="3303655" cy="2524693"/>
            </a:xfrm>
            <a:prstGeom prst="rect">
              <a:avLst/>
            </a:prstGeom>
            <a:noFill/>
            <a:ln w="19050">
              <a:solidFill>
                <a:schemeClr val="accent3"/>
              </a:solidFill>
              <a:prstDash val="sysDash"/>
            </a:ln>
            <a:effectLst/>
          </p:spPr>
          <p:style>
            <a:lnRef idx="1">
              <a:schemeClr val="accent1"/>
            </a:lnRef>
            <a:fillRef idx="3">
              <a:schemeClr val="accent1"/>
            </a:fillRef>
            <a:effectRef idx="2">
              <a:schemeClr val="accent1"/>
            </a:effectRef>
            <a:fontRef idx="minor">
              <a:schemeClr val="lt1"/>
            </a:fontRef>
          </p:style>
          <p:txBody>
            <a:bodyPr anchor="b"/>
            <a:lstStyle/>
            <a:p>
              <a:pPr fontAlgn="auto">
                <a:spcBef>
                  <a:spcPts val="0"/>
                </a:spcBef>
                <a:spcAft>
                  <a:spcPts val="0"/>
                </a:spcAft>
                <a:defRPr/>
              </a:pPr>
              <a:r>
                <a:rPr lang="en-US" sz="1100" dirty="0">
                  <a:solidFill>
                    <a:schemeClr val="accent3"/>
                  </a:solidFill>
                  <a:latin typeface="Arial" panose="020B0604020202020204" pitchFamily="34" charset="0"/>
                  <a:ea typeface="Calibri" charset="0"/>
                  <a:cs typeface="Arial" panose="020B0604020202020204" pitchFamily="34" charset="0"/>
                </a:rPr>
                <a:t>VCN, 10.0.0.0/16</a:t>
              </a:r>
            </a:p>
          </p:txBody>
        </p:sp>
        <p:sp>
          <p:nvSpPr>
            <p:cNvPr id="85" name="Rectangle 84"/>
            <p:cNvSpPr/>
            <p:nvPr/>
          </p:nvSpPr>
          <p:spPr>
            <a:xfrm>
              <a:off x="1513410" y="1754879"/>
              <a:ext cx="2514599" cy="1949295"/>
            </a:xfrm>
            <a:prstGeom prst="rect">
              <a:avLst/>
            </a:prstGeom>
            <a:solidFill>
              <a:schemeClr val="bg1"/>
            </a:solid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t"/>
            <a:lstStyle/>
            <a:p>
              <a:pPr algn="ctr"/>
              <a:r>
                <a:rPr lang="en-US" sz="1100" dirty="0">
                  <a:solidFill>
                    <a:schemeClr val="tx1"/>
                  </a:solidFill>
                </a:rPr>
                <a:t>AVAILABILITY DOMAIN-2</a:t>
              </a:r>
              <a:endParaRPr lang="en-US" sz="1100" dirty="0">
                <a:solidFill>
                  <a:schemeClr val="tx1"/>
                </a:solidFill>
                <a:latin typeface="Calibri" charset="0"/>
                <a:ea typeface="Calibri" charset="0"/>
                <a:cs typeface="Calibri" charset="0"/>
              </a:endParaRPr>
            </a:p>
          </p:txBody>
        </p:sp>
        <p:sp>
          <p:nvSpPr>
            <p:cNvPr id="86" name="Rectangle 85"/>
            <p:cNvSpPr/>
            <p:nvPr/>
          </p:nvSpPr>
          <p:spPr>
            <a:xfrm>
              <a:off x="1808619" y="3411870"/>
              <a:ext cx="639069" cy="695710"/>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nvGrpSpPr>
            <p:cNvPr id="87" name="Group 86"/>
            <p:cNvGrpSpPr/>
            <p:nvPr/>
          </p:nvGrpSpPr>
          <p:grpSpPr>
            <a:xfrm>
              <a:off x="4198791" y="3929278"/>
              <a:ext cx="420438" cy="420438"/>
              <a:chOff x="10489255" y="2324746"/>
              <a:chExt cx="669094" cy="669094"/>
            </a:xfrm>
          </p:grpSpPr>
          <p:sp>
            <p:nvSpPr>
              <p:cNvPr id="178" name="Oval 177"/>
              <p:cNvSpPr/>
              <p:nvPr/>
            </p:nvSpPr>
            <p:spPr>
              <a:xfrm>
                <a:off x="10489255" y="2324746"/>
                <a:ext cx="669094" cy="669094"/>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grpSp>
            <p:nvGrpSpPr>
              <p:cNvPr id="179" name="Group 178"/>
              <p:cNvGrpSpPr/>
              <p:nvPr/>
            </p:nvGrpSpPr>
            <p:grpSpPr>
              <a:xfrm>
                <a:off x="10530128" y="2367936"/>
                <a:ext cx="585564" cy="585564"/>
                <a:chOff x="7046913" y="4090988"/>
                <a:chExt cx="327025" cy="327025"/>
              </a:xfrm>
              <a:solidFill>
                <a:schemeClr val="tx1"/>
              </a:solidFill>
            </p:grpSpPr>
            <p:sp>
              <p:nvSpPr>
                <p:cNvPr id="180" name="Freeform 32"/>
                <p:cNvSpPr>
                  <a:spLocks noChangeArrowheads="1"/>
                </p:cNvSpPr>
                <p:nvPr/>
              </p:nvSpPr>
              <p:spPr bwMode="auto">
                <a:xfrm>
                  <a:off x="7204075" y="4281488"/>
                  <a:ext cx="68263" cy="53975"/>
                </a:xfrm>
                <a:custGeom>
                  <a:avLst/>
                  <a:gdLst>
                    <a:gd name="T0" fmla="*/ 11 w 190"/>
                    <a:gd name="T1" fmla="*/ 0 h 148"/>
                    <a:gd name="T2" fmla="*/ 186 w 190"/>
                    <a:gd name="T3" fmla="*/ 20 h 148"/>
                    <a:gd name="T4" fmla="*/ 189 w 190"/>
                    <a:gd name="T5" fmla="*/ 31 h 148"/>
                    <a:gd name="T6" fmla="*/ 70 w 190"/>
                    <a:gd name="T7" fmla="*/ 147 h 148"/>
                    <a:gd name="T8" fmla="*/ 50 w 190"/>
                    <a:gd name="T9" fmla="*/ 141 h 148"/>
                    <a:gd name="T10" fmla="*/ 48 w 190"/>
                    <a:gd name="T11" fmla="*/ 141 h 148"/>
                    <a:gd name="T12" fmla="*/ 0 w 190"/>
                    <a:gd name="T13" fmla="*/ 17 h 148"/>
                    <a:gd name="T14" fmla="*/ 11 w 190"/>
                    <a:gd name="T15" fmla="*/ 0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48">
                      <a:moveTo>
                        <a:pt x="11" y="0"/>
                      </a:moveTo>
                      <a:lnTo>
                        <a:pt x="186" y="20"/>
                      </a:lnTo>
                      <a:cubicBezTo>
                        <a:pt x="186" y="25"/>
                        <a:pt x="186" y="28"/>
                        <a:pt x="189" y="31"/>
                      </a:cubicBezTo>
                      <a:lnTo>
                        <a:pt x="70" y="147"/>
                      </a:lnTo>
                      <a:cubicBezTo>
                        <a:pt x="65" y="144"/>
                        <a:pt x="59" y="141"/>
                        <a:pt x="50" y="141"/>
                      </a:cubicBezTo>
                      <a:lnTo>
                        <a:pt x="48" y="141"/>
                      </a:lnTo>
                      <a:lnTo>
                        <a:pt x="0" y="17"/>
                      </a:lnTo>
                      <a:cubicBezTo>
                        <a:pt x="2" y="11"/>
                        <a:pt x="8" y="6"/>
                        <a:pt x="11"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1" name="Freeform 33"/>
                <p:cNvSpPr>
                  <a:spLocks noChangeArrowheads="1"/>
                </p:cNvSpPr>
                <p:nvPr/>
              </p:nvSpPr>
              <p:spPr bwMode="auto">
                <a:xfrm>
                  <a:off x="7148513" y="4283075"/>
                  <a:ext cx="63500" cy="52388"/>
                </a:xfrm>
                <a:custGeom>
                  <a:avLst/>
                  <a:gdLst>
                    <a:gd name="T0" fmla="*/ 125 w 176"/>
                    <a:gd name="T1" fmla="*/ 25 h 145"/>
                    <a:gd name="T2" fmla="*/ 175 w 176"/>
                    <a:gd name="T3" fmla="*/ 144 h 145"/>
                    <a:gd name="T4" fmla="*/ 0 w 176"/>
                    <a:gd name="T5" fmla="*/ 20 h 145"/>
                    <a:gd name="T6" fmla="*/ 3 w 176"/>
                    <a:gd name="T7" fmla="*/ 14 h 145"/>
                    <a:gd name="T8" fmla="*/ 85 w 176"/>
                    <a:gd name="T9" fmla="*/ 0 h 145"/>
                    <a:gd name="T10" fmla="*/ 125 w 176"/>
                    <a:gd name="T11" fmla="*/ 25 h 145"/>
                  </a:gdLst>
                  <a:ahLst/>
                  <a:cxnLst>
                    <a:cxn ang="0">
                      <a:pos x="T0" y="T1"/>
                    </a:cxn>
                    <a:cxn ang="0">
                      <a:pos x="T2" y="T3"/>
                    </a:cxn>
                    <a:cxn ang="0">
                      <a:pos x="T4" y="T5"/>
                    </a:cxn>
                    <a:cxn ang="0">
                      <a:pos x="T6" y="T7"/>
                    </a:cxn>
                    <a:cxn ang="0">
                      <a:pos x="T8" y="T9"/>
                    </a:cxn>
                    <a:cxn ang="0">
                      <a:pos x="T10" y="T11"/>
                    </a:cxn>
                  </a:cxnLst>
                  <a:rect l="0" t="0" r="r" b="b"/>
                  <a:pathLst>
                    <a:path w="176" h="145">
                      <a:moveTo>
                        <a:pt x="125" y="25"/>
                      </a:moveTo>
                      <a:cubicBezTo>
                        <a:pt x="127" y="25"/>
                        <a:pt x="175" y="144"/>
                        <a:pt x="175" y="144"/>
                      </a:cubicBezTo>
                      <a:lnTo>
                        <a:pt x="0" y="20"/>
                      </a:lnTo>
                      <a:cubicBezTo>
                        <a:pt x="3" y="20"/>
                        <a:pt x="3" y="17"/>
                        <a:pt x="3" y="14"/>
                      </a:cubicBezTo>
                      <a:lnTo>
                        <a:pt x="85" y="0"/>
                      </a:lnTo>
                      <a:cubicBezTo>
                        <a:pt x="91" y="14"/>
                        <a:pt x="108" y="25"/>
                        <a:pt x="125" y="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2" name="Freeform 34"/>
                <p:cNvSpPr>
                  <a:spLocks noChangeArrowheads="1"/>
                </p:cNvSpPr>
                <p:nvPr/>
              </p:nvSpPr>
              <p:spPr bwMode="auto">
                <a:xfrm>
                  <a:off x="7140575" y="4210050"/>
                  <a:ext cx="42863" cy="68263"/>
                </a:xfrm>
                <a:custGeom>
                  <a:avLst/>
                  <a:gdLst>
                    <a:gd name="T0" fmla="*/ 116 w 117"/>
                    <a:gd name="T1" fmla="*/ 149 h 190"/>
                    <a:gd name="T2" fmla="*/ 99 w 117"/>
                    <a:gd name="T3" fmla="*/ 175 h 190"/>
                    <a:gd name="T4" fmla="*/ 17 w 117"/>
                    <a:gd name="T5" fmla="*/ 189 h 190"/>
                    <a:gd name="T6" fmla="*/ 0 w 117"/>
                    <a:gd name="T7" fmla="*/ 172 h 190"/>
                    <a:gd name="T8" fmla="*/ 42 w 117"/>
                    <a:gd name="T9" fmla="*/ 0 h 190"/>
                    <a:gd name="T10" fmla="*/ 45 w 117"/>
                    <a:gd name="T11" fmla="*/ 0 h 190"/>
                    <a:gd name="T12" fmla="*/ 116 w 117"/>
                    <a:gd name="T13" fmla="*/ 149 h 190"/>
                  </a:gdLst>
                  <a:ahLst/>
                  <a:cxnLst>
                    <a:cxn ang="0">
                      <a:pos x="T0" y="T1"/>
                    </a:cxn>
                    <a:cxn ang="0">
                      <a:pos x="T2" y="T3"/>
                    </a:cxn>
                    <a:cxn ang="0">
                      <a:pos x="T4" y="T5"/>
                    </a:cxn>
                    <a:cxn ang="0">
                      <a:pos x="T6" y="T7"/>
                    </a:cxn>
                    <a:cxn ang="0">
                      <a:pos x="T8" y="T9"/>
                    </a:cxn>
                    <a:cxn ang="0">
                      <a:pos x="T10" y="T11"/>
                    </a:cxn>
                    <a:cxn ang="0">
                      <a:pos x="T12" y="T13"/>
                    </a:cxn>
                  </a:cxnLst>
                  <a:rect l="0" t="0" r="r" b="b"/>
                  <a:pathLst>
                    <a:path w="117" h="190">
                      <a:moveTo>
                        <a:pt x="116" y="149"/>
                      </a:moveTo>
                      <a:cubicBezTo>
                        <a:pt x="110" y="155"/>
                        <a:pt x="104" y="166"/>
                        <a:pt x="99" y="175"/>
                      </a:cubicBezTo>
                      <a:lnTo>
                        <a:pt x="17" y="189"/>
                      </a:lnTo>
                      <a:cubicBezTo>
                        <a:pt x="11" y="183"/>
                        <a:pt x="5" y="177"/>
                        <a:pt x="0" y="172"/>
                      </a:cubicBezTo>
                      <a:lnTo>
                        <a:pt x="42" y="0"/>
                      </a:lnTo>
                      <a:cubicBezTo>
                        <a:pt x="45" y="0"/>
                        <a:pt x="45" y="0"/>
                        <a:pt x="45" y="0"/>
                      </a:cubicBezTo>
                      <a:lnTo>
                        <a:pt x="116" y="149"/>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3" name="Freeform 35"/>
                <p:cNvSpPr>
                  <a:spLocks noChangeArrowheads="1"/>
                </p:cNvSpPr>
                <p:nvPr/>
              </p:nvSpPr>
              <p:spPr bwMode="auto">
                <a:xfrm>
                  <a:off x="7165975" y="4198938"/>
                  <a:ext cx="92075" cy="63500"/>
                </a:xfrm>
                <a:custGeom>
                  <a:avLst/>
                  <a:gdLst>
                    <a:gd name="T0" fmla="*/ 74 w 255"/>
                    <a:gd name="T1" fmla="*/ 169 h 176"/>
                    <a:gd name="T2" fmla="*/ 71 w 255"/>
                    <a:gd name="T3" fmla="*/ 166 h 176"/>
                    <a:gd name="T4" fmla="*/ 0 w 255"/>
                    <a:gd name="T5" fmla="*/ 17 h 176"/>
                    <a:gd name="T6" fmla="*/ 11 w 255"/>
                    <a:gd name="T7" fmla="*/ 0 h 176"/>
                    <a:gd name="T8" fmla="*/ 251 w 255"/>
                    <a:gd name="T9" fmla="*/ 5 h 176"/>
                    <a:gd name="T10" fmla="*/ 254 w 255"/>
                    <a:gd name="T11" fmla="*/ 14 h 176"/>
                    <a:gd name="T12" fmla="*/ 93 w 255"/>
                    <a:gd name="T13" fmla="*/ 175 h 176"/>
                    <a:gd name="T14" fmla="*/ 74 w 255"/>
                    <a:gd name="T15" fmla="*/ 169 h 1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176">
                      <a:moveTo>
                        <a:pt x="74" y="169"/>
                      </a:moveTo>
                      <a:cubicBezTo>
                        <a:pt x="74" y="169"/>
                        <a:pt x="71" y="169"/>
                        <a:pt x="71" y="166"/>
                      </a:cubicBezTo>
                      <a:lnTo>
                        <a:pt x="0" y="17"/>
                      </a:lnTo>
                      <a:cubicBezTo>
                        <a:pt x="6" y="14"/>
                        <a:pt x="9" y="5"/>
                        <a:pt x="11" y="0"/>
                      </a:cubicBezTo>
                      <a:lnTo>
                        <a:pt x="251" y="5"/>
                      </a:lnTo>
                      <a:cubicBezTo>
                        <a:pt x="251" y="8"/>
                        <a:pt x="254" y="11"/>
                        <a:pt x="254" y="14"/>
                      </a:cubicBezTo>
                      <a:lnTo>
                        <a:pt x="93" y="175"/>
                      </a:lnTo>
                      <a:cubicBezTo>
                        <a:pt x="88" y="172"/>
                        <a:pt x="82" y="169"/>
                        <a:pt x="74" y="169"/>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4" name="Freeform 36"/>
                <p:cNvSpPr>
                  <a:spLocks noChangeArrowheads="1"/>
                </p:cNvSpPr>
                <p:nvPr/>
              </p:nvSpPr>
              <p:spPr bwMode="auto">
                <a:xfrm>
                  <a:off x="7207250" y="4210050"/>
                  <a:ext cx="71438" cy="69850"/>
                </a:xfrm>
                <a:custGeom>
                  <a:avLst/>
                  <a:gdLst>
                    <a:gd name="T0" fmla="*/ 161 w 198"/>
                    <a:gd name="T1" fmla="*/ 0 h 193"/>
                    <a:gd name="T2" fmla="*/ 172 w 198"/>
                    <a:gd name="T3" fmla="*/ 5 h 193"/>
                    <a:gd name="T4" fmla="*/ 197 w 198"/>
                    <a:gd name="T5" fmla="*/ 169 h 193"/>
                    <a:gd name="T6" fmla="*/ 178 w 198"/>
                    <a:gd name="T7" fmla="*/ 192 h 193"/>
                    <a:gd name="T8" fmla="*/ 3 w 198"/>
                    <a:gd name="T9" fmla="*/ 172 h 193"/>
                    <a:gd name="T10" fmla="*/ 0 w 198"/>
                    <a:gd name="T11" fmla="*/ 161 h 193"/>
                    <a:gd name="T12" fmla="*/ 161 w 198"/>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198" h="193">
                      <a:moveTo>
                        <a:pt x="161" y="0"/>
                      </a:moveTo>
                      <a:cubicBezTo>
                        <a:pt x="164" y="3"/>
                        <a:pt x="169" y="5"/>
                        <a:pt x="172" y="5"/>
                      </a:cubicBezTo>
                      <a:lnTo>
                        <a:pt x="197" y="169"/>
                      </a:lnTo>
                      <a:cubicBezTo>
                        <a:pt x="189" y="175"/>
                        <a:pt x="183" y="183"/>
                        <a:pt x="178" y="192"/>
                      </a:cubicBezTo>
                      <a:lnTo>
                        <a:pt x="3" y="172"/>
                      </a:lnTo>
                      <a:cubicBezTo>
                        <a:pt x="3" y="169"/>
                        <a:pt x="3" y="163"/>
                        <a:pt x="0" y="161"/>
                      </a:cubicBezTo>
                      <a:lnTo>
                        <a:pt x="161"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5" name="Freeform 37"/>
                <p:cNvSpPr>
                  <a:spLocks noChangeArrowheads="1"/>
                </p:cNvSpPr>
                <p:nvPr/>
              </p:nvSpPr>
              <p:spPr bwMode="auto">
                <a:xfrm>
                  <a:off x="7046913" y="4090988"/>
                  <a:ext cx="327025" cy="327025"/>
                </a:xfrm>
                <a:custGeom>
                  <a:avLst/>
                  <a:gdLst>
                    <a:gd name="T0" fmla="*/ 455 w 910"/>
                    <a:gd name="T1" fmla="*/ 0 h 909"/>
                    <a:gd name="T2" fmla="*/ 909 w 910"/>
                    <a:gd name="T3" fmla="*/ 454 h 909"/>
                    <a:gd name="T4" fmla="*/ 455 w 910"/>
                    <a:gd name="T5" fmla="*/ 908 h 909"/>
                    <a:gd name="T6" fmla="*/ 0 w 910"/>
                    <a:gd name="T7" fmla="*/ 454 h 909"/>
                    <a:gd name="T8" fmla="*/ 455 w 910"/>
                    <a:gd name="T9" fmla="*/ 0 h 909"/>
                    <a:gd name="T10" fmla="*/ 669 w 910"/>
                    <a:gd name="T11" fmla="*/ 589 h 909"/>
                    <a:gd name="T12" fmla="*/ 717 w 910"/>
                    <a:gd name="T13" fmla="*/ 542 h 909"/>
                    <a:gd name="T14" fmla="*/ 677 w 910"/>
                    <a:gd name="T15" fmla="*/ 496 h 909"/>
                    <a:gd name="T16" fmla="*/ 652 w 910"/>
                    <a:gd name="T17" fmla="*/ 333 h 909"/>
                    <a:gd name="T18" fmla="*/ 677 w 910"/>
                    <a:gd name="T19" fmla="*/ 293 h 909"/>
                    <a:gd name="T20" fmla="*/ 632 w 910"/>
                    <a:gd name="T21" fmla="*/ 248 h 909"/>
                    <a:gd name="T22" fmla="*/ 590 w 910"/>
                    <a:gd name="T23" fmla="*/ 279 h 909"/>
                    <a:gd name="T24" fmla="*/ 347 w 910"/>
                    <a:gd name="T25" fmla="*/ 273 h 909"/>
                    <a:gd name="T26" fmla="*/ 305 w 910"/>
                    <a:gd name="T27" fmla="*/ 242 h 909"/>
                    <a:gd name="T28" fmla="*/ 260 w 910"/>
                    <a:gd name="T29" fmla="*/ 288 h 909"/>
                    <a:gd name="T30" fmla="*/ 282 w 910"/>
                    <a:gd name="T31" fmla="*/ 327 h 909"/>
                    <a:gd name="T32" fmla="*/ 240 w 910"/>
                    <a:gd name="T33" fmla="*/ 499 h 909"/>
                    <a:gd name="T34" fmla="*/ 198 w 910"/>
                    <a:gd name="T35" fmla="*/ 544 h 909"/>
                    <a:gd name="T36" fmla="*/ 243 w 910"/>
                    <a:gd name="T37" fmla="*/ 589 h 909"/>
                    <a:gd name="T38" fmla="*/ 271 w 910"/>
                    <a:gd name="T39" fmla="*/ 581 h 909"/>
                    <a:gd name="T40" fmla="*/ 449 w 910"/>
                    <a:gd name="T41" fmla="*/ 705 h 909"/>
                    <a:gd name="T42" fmla="*/ 446 w 910"/>
                    <a:gd name="T43" fmla="*/ 719 h 909"/>
                    <a:gd name="T44" fmla="*/ 491 w 910"/>
                    <a:gd name="T45" fmla="*/ 764 h 909"/>
                    <a:gd name="T46" fmla="*/ 536 w 910"/>
                    <a:gd name="T47" fmla="*/ 719 h 909"/>
                    <a:gd name="T48" fmla="*/ 531 w 910"/>
                    <a:gd name="T49" fmla="*/ 700 h 909"/>
                    <a:gd name="T50" fmla="*/ 649 w 910"/>
                    <a:gd name="T51" fmla="*/ 584 h 909"/>
                    <a:gd name="T52" fmla="*/ 669 w 910"/>
                    <a:gd name="T53" fmla="*/ 589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10" h="909">
                      <a:moveTo>
                        <a:pt x="455" y="0"/>
                      </a:moveTo>
                      <a:cubicBezTo>
                        <a:pt x="706" y="0"/>
                        <a:pt x="909" y="203"/>
                        <a:pt x="909" y="454"/>
                      </a:cubicBezTo>
                      <a:cubicBezTo>
                        <a:pt x="909" y="705"/>
                        <a:pt x="707" y="908"/>
                        <a:pt x="455" y="908"/>
                      </a:cubicBezTo>
                      <a:cubicBezTo>
                        <a:pt x="204" y="908"/>
                        <a:pt x="0" y="705"/>
                        <a:pt x="0" y="454"/>
                      </a:cubicBezTo>
                      <a:cubicBezTo>
                        <a:pt x="0" y="203"/>
                        <a:pt x="203" y="0"/>
                        <a:pt x="455" y="0"/>
                      </a:cubicBezTo>
                      <a:close/>
                      <a:moveTo>
                        <a:pt x="669" y="589"/>
                      </a:moveTo>
                      <a:cubicBezTo>
                        <a:pt x="694" y="589"/>
                        <a:pt x="714" y="570"/>
                        <a:pt x="717" y="542"/>
                      </a:cubicBezTo>
                      <a:cubicBezTo>
                        <a:pt x="717" y="519"/>
                        <a:pt x="700" y="499"/>
                        <a:pt x="677" y="496"/>
                      </a:cubicBezTo>
                      <a:lnTo>
                        <a:pt x="652" y="333"/>
                      </a:lnTo>
                      <a:cubicBezTo>
                        <a:pt x="666" y="327"/>
                        <a:pt x="677" y="310"/>
                        <a:pt x="677" y="293"/>
                      </a:cubicBezTo>
                      <a:cubicBezTo>
                        <a:pt x="677" y="268"/>
                        <a:pt x="658" y="248"/>
                        <a:pt x="632" y="248"/>
                      </a:cubicBezTo>
                      <a:cubicBezTo>
                        <a:pt x="613" y="248"/>
                        <a:pt x="596" y="262"/>
                        <a:pt x="590" y="279"/>
                      </a:cubicBezTo>
                      <a:lnTo>
                        <a:pt x="347" y="273"/>
                      </a:lnTo>
                      <a:cubicBezTo>
                        <a:pt x="342" y="256"/>
                        <a:pt x="325" y="242"/>
                        <a:pt x="305" y="242"/>
                      </a:cubicBezTo>
                      <a:cubicBezTo>
                        <a:pt x="280" y="242"/>
                        <a:pt x="260" y="262"/>
                        <a:pt x="260" y="288"/>
                      </a:cubicBezTo>
                      <a:cubicBezTo>
                        <a:pt x="260" y="304"/>
                        <a:pt x="268" y="319"/>
                        <a:pt x="282" y="327"/>
                      </a:cubicBezTo>
                      <a:lnTo>
                        <a:pt x="240" y="499"/>
                      </a:lnTo>
                      <a:cubicBezTo>
                        <a:pt x="217" y="502"/>
                        <a:pt x="198" y="522"/>
                        <a:pt x="198" y="544"/>
                      </a:cubicBezTo>
                      <a:cubicBezTo>
                        <a:pt x="198" y="570"/>
                        <a:pt x="217" y="589"/>
                        <a:pt x="243" y="589"/>
                      </a:cubicBezTo>
                      <a:cubicBezTo>
                        <a:pt x="254" y="589"/>
                        <a:pt x="263" y="587"/>
                        <a:pt x="271" y="581"/>
                      </a:cubicBezTo>
                      <a:lnTo>
                        <a:pt x="449" y="705"/>
                      </a:lnTo>
                      <a:cubicBezTo>
                        <a:pt x="446" y="711"/>
                        <a:pt x="446" y="714"/>
                        <a:pt x="446" y="719"/>
                      </a:cubicBezTo>
                      <a:cubicBezTo>
                        <a:pt x="446" y="745"/>
                        <a:pt x="466" y="764"/>
                        <a:pt x="491" y="764"/>
                      </a:cubicBezTo>
                      <a:cubicBezTo>
                        <a:pt x="517" y="764"/>
                        <a:pt x="536" y="745"/>
                        <a:pt x="536" y="719"/>
                      </a:cubicBezTo>
                      <a:cubicBezTo>
                        <a:pt x="536" y="714"/>
                        <a:pt x="534" y="705"/>
                        <a:pt x="531" y="700"/>
                      </a:cubicBezTo>
                      <a:lnTo>
                        <a:pt x="649" y="584"/>
                      </a:lnTo>
                      <a:cubicBezTo>
                        <a:pt x="655" y="587"/>
                        <a:pt x="661" y="589"/>
                        <a:pt x="669" y="589"/>
                      </a:cubicBez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sp>
          <p:nvSpPr>
            <p:cNvPr id="88" name="Rectangle 87"/>
            <p:cNvSpPr/>
            <p:nvPr/>
          </p:nvSpPr>
          <p:spPr>
            <a:xfrm>
              <a:off x="1894410" y="2290769"/>
              <a:ext cx="1636572" cy="1162882"/>
            </a:xfrm>
            <a:prstGeom prst="rect">
              <a:avLst/>
            </a:prstGeom>
            <a:noFill/>
            <a:ln w="19050">
              <a:solidFill>
                <a:schemeClr val="accent3"/>
              </a:solidFill>
              <a:prstDash val="sysDash"/>
            </a:ln>
            <a:effectLst/>
          </p:spPr>
          <p:style>
            <a:lnRef idx="1">
              <a:schemeClr val="accent1"/>
            </a:lnRef>
            <a:fillRef idx="3">
              <a:schemeClr val="accent1"/>
            </a:fillRef>
            <a:effectRef idx="2">
              <a:schemeClr val="accent1"/>
            </a:effectRef>
            <a:fontRef idx="minor">
              <a:schemeClr val="lt1"/>
            </a:fontRef>
          </p:style>
          <p:txBody>
            <a:bodyPr anchor="b"/>
            <a:lstStyle/>
            <a:p>
              <a:pPr fontAlgn="auto">
                <a:spcBef>
                  <a:spcPts val="0"/>
                </a:spcBef>
                <a:spcAft>
                  <a:spcPts val="0"/>
                </a:spcAft>
                <a:defRPr/>
              </a:pPr>
              <a:r>
                <a:rPr lang="en-US" sz="900" dirty="0">
                  <a:solidFill>
                    <a:schemeClr val="accent3"/>
                  </a:solidFill>
                  <a:latin typeface="Arial" panose="020B0604020202020204" pitchFamily="34" charset="0"/>
                  <a:ea typeface="Calibri" charset="0"/>
                  <a:cs typeface="Arial" panose="020B0604020202020204" pitchFamily="34" charset="0"/>
                </a:rPr>
                <a:t>SUBNET B, </a:t>
              </a:r>
            </a:p>
            <a:p>
              <a:pPr fontAlgn="auto">
                <a:spcBef>
                  <a:spcPts val="0"/>
                </a:spcBef>
                <a:spcAft>
                  <a:spcPts val="0"/>
                </a:spcAft>
                <a:defRPr/>
              </a:pPr>
              <a:r>
                <a:rPr lang="en-US" sz="900" dirty="0">
                  <a:solidFill>
                    <a:schemeClr val="accent3"/>
                  </a:solidFill>
                  <a:latin typeface="Arial" panose="020B0604020202020204" pitchFamily="34" charset="0"/>
                  <a:ea typeface="Calibri" charset="0"/>
                  <a:cs typeface="Arial" panose="020B0604020202020204" pitchFamily="34" charset="0"/>
                </a:rPr>
                <a:t>10.0.2.0/24</a:t>
              </a:r>
            </a:p>
          </p:txBody>
        </p:sp>
        <p:pic>
          <p:nvPicPr>
            <p:cNvPr id="89" name="Picture 88"/>
            <p:cNvPicPr>
              <a:picLocks noChangeAspect="1"/>
            </p:cNvPicPr>
            <p:nvPr/>
          </p:nvPicPr>
          <p:blipFill>
            <a:blip r:embed="rId3"/>
            <a:stretch>
              <a:fillRect/>
            </a:stretch>
          </p:blipFill>
          <p:spPr>
            <a:xfrm>
              <a:off x="2513012" y="1998475"/>
              <a:ext cx="457200" cy="438665"/>
            </a:xfrm>
            <a:prstGeom prst="rect">
              <a:avLst/>
            </a:prstGeom>
          </p:spPr>
        </p:pic>
        <p:sp>
          <p:nvSpPr>
            <p:cNvPr id="90" name="Rectangle 89"/>
            <p:cNvSpPr/>
            <p:nvPr/>
          </p:nvSpPr>
          <p:spPr>
            <a:xfrm>
              <a:off x="2347668" y="2388313"/>
              <a:ext cx="927344" cy="369332"/>
            </a:xfrm>
            <a:prstGeom prst="rect">
              <a:avLst/>
            </a:prstGeom>
          </p:spPr>
          <p:txBody>
            <a:bodyPr wrap="square">
              <a:spAutoFit/>
            </a:bodyPr>
            <a:lstStyle/>
            <a:p>
              <a:pPr algn="ctr" fontAlgn="auto">
                <a:spcBef>
                  <a:spcPts val="0"/>
                </a:spcBef>
                <a:spcAft>
                  <a:spcPts val="0"/>
                </a:spcAft>
                <a:defRPr/>
              </a:pPr>
              <a:r>
                <a:rPr lang="en-US" sz="900" dirty="0">
                  <a:solidFill>
                    <a:schemeClr val="accent3"/>
                  </a:solidFill>
                  <a:latin typeface="Arial" panose="020B0604020202020204" pitchFamily="34" charset="0"/>
                  <a:ea typeface="Calibri" charset="0"/>
                  <a:cs typeface="Arial" panose="020B0604020202020204" pitchFamily="34" charset="0"/>
                </a:rPr>
                <a:t>Custom Route Table</a:t>
              </a:r>
              <a:endParaRPr lang="en-US" sz="1000" dirty="0">
                <a:solidFill>
                  <a:schemeClr val="accent3"/>
                </a:solidFill>
                <a:latin typeface="Arial" panose="020B0604020202020204" pitchFamily="34" charset="0"/>
                <a:ea typeface="Calibri" charset="0"/>
                <a:cs typeface="Arial" panose="020B0604020202020204" pitchFamily="34" charset="0"/>
              </a:endParaRPr>
            </a:p>
          </p:txBody>
        </p:sp>
        <p:pic>
          <p:nvPicPr>
            <p:cNvPr id="91" name="Picture 90"/>
            <p:cNvPicPr>
              <a:picLocks noChangeAspect="1"/>
            </p:cNvPicPr>
            <p:nvPr/>
          </p:nvPicPr>
          <p:blipFill>
            <a:blip r:embed="rId4"/>
            <a:stretch>
              <a:fillRect/>
            </a:stretch>
          </p:blipFill>
          <p:spPr>
            <a:xfrm>
              <a:off x="2551565" y="2749224"/>
              <a:ext cx="463597" cy="469392"/>
            </a:xfrm>
            <a:prstGeom prst="rect">
              <a:avLst/>
            </a:prstGeom>
          </p:spPr>
        </p:pic>
        <p:cxnSp>
          <p:nvCxnSpPr>
            <p:cNvPr id="92" name="Straight Arrow Connector 91"/>
            <p:cNvCxnSpPr/>
            <p:nvPr/>
          </p:nvCxnSpPr>
          <p:spPr bwMode="auto">
            <a:xfrm>
              <a:off x="2797144" y="3253977"/>
              <a:ext cx="0" cy="548640"/>
            </a:xfrm>
            <a:prstGeom prst="straightConnector1">
              <a:avLst/>
            </a:prstGeom>
            <a:solidFill>
              <a:srgbClr val="00B8FF"/>
            </a:solidFill>
            <a:ln w="12700" cap="flat" cmpd="sng" algn="ctr">
              <a:solidFill>
                <a:srgbClr val="5F5F5F"/>
              </a:solidFill>
              <a:prstDash val="solid"/>
              <a:round/>
              <a:headEnd type="oval" w="sm" len="sm"/>
              <a:tailEnd type="oval"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3" name="Straight Arrow Connector 92"/>
            <p:cNvCxnSpPr/>
            <p:nvPr/>
          </p:nvCxnSpPr>
          <p:spPr bwMode="auto">
            <a:xfrm>
              <a:off x="2804666" y="4572000"/>
              <a:ext cx="0" cy="457200"/>
            </a:xfrm>
            <a:prstGeom prst="straightConnector1">
              <a:avLst/>
            </a:prstGeom>
            <a:solidFill>
              <a:srgbClr val="00B8FF"/>
            </a:solidFill>
            <a:ln w="12700" cap="flat" cmpd="sng" algn="ctr">
              <a:solidFill>
                <a:srgbClr val="5F5F5F"/>
              </a:solidFill>
              <a:prstDash val="solid"/>
              <a:round/>
              <a:headEnd type="oval" w="sm" len="sm"/>
              <a:tailEnd type="oval"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nvGrpSpPr>
            <p:cNvPr id="94" name="Group 93"/>
            <p:cNvGrpSpPr/>
            <p:nvPr/>
          </p:nvGrpSpPr>
          <p:grpSpPr>
            <a:xfrm>
              <a:off x="2550698" y="3886200"/>
              <a:ext cx="564282" cy="533399"/>
              <a:chOff x="2550698" y="3886200"/>
              <a:chExt cx="564282" cy="533399"/>
            </a:xfrm>
          </p:grpSpPr>
          <p:sp>
            <p:nvSpPr>
              <p:cNvPr id="170" name="Rectangle 169"/>
              <p:cNvSpPr/>
              <p:nvPr/>
            </p:nvSpPr>
            <p:spPr bwMode="auto">
              <a:xfrm>
                <a:off x="2550698" y="3886200"/>
                <a:ext cx="564282" cy="420718"/>
              </a:xfrm>
              <a:prstGeom prst="rect">
                <a:avLst/>
              </a:prstGeom>
              <a:solidFill>
                <a:schemeClr val="bg1"/>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eaLnBrk="1" hangingPunct="1">
                  <a:spcBef>
                    <a:spcPct val="20000"/>
                  </a:spcBef>
                  <a:buClr>
                    <a:srgbClr val="FF0000"/>
                  </a:buClr>
                </a:pPr>
                <a:endParaRPr lang="en-US">
                  <a:latin typeface="Arial" pitchFamily="34" charset="0"/>
                </a:endParaRPr>
              </a:p>
            </p:txBody>
          </p:sp>
          <p:grpSp>
            <p:nvGrpSpPr>
              <p:cNvPr id="171" name="Group 170"/>
              <p:cNvGrpSpPr/>
              <p:nvPr/>
            </p:nvGrpSpPr>
            <p:grpSpPr>
              <a:xfrm>
                <a:off x="2581580" y="3886200"/>
                <a:ext cx="488082" cy="533399"/>
                <a:chOff x="4448175" y="3117850"/>
                <a:chExt cx="1265238" cy="1382713"/>
              </a:xfrm>
              <a:solidFill>
                <a:schemeClr val="tx1"/>
              </a:solidFill>
            </p:grpSpPr>
            <p:sp>
              <p:nvSpPr>
                <p:cNvPr id="172" name="Freeform 1"/>
                <p:cNvSpPr>
                  <a:spLocks noChangeArrowheads="1"/>
                </p:cNvSpPr>
                <p:nvPr/>
              </p:nvSpPr>
              <p:spPr bwMode="auto">
                <a:xfrm>
                  <a:off x="5006975" y="3382963"/>
                  <a:ext cx="153988" cy="544512"/>
                </a:xfrm>
                <a:custGeom>
                  <a:avLst/>
                  <a:gdLst>
                    <a:gd name="T0" fmla="*/ 267 w 429"/>
                    <a:gd name="T1" fmla="*/ 369 h 1512"/>
                    <a:gd name="T2" fmla="*/ 428 w 429"/>
                    <a:gd name="T3" fmla="*/ 369 h 1512"/>
                    <a:gd name="T4" fmla="*/ 214 w 429"/>
                    <a:gd name="T5" fmla="*/ 0 h 1512"/>
                    <a:gd name="T6" fmla="*/ 0 w 429"/>
                    <a:gd name="T7" fmla="*/ 369 h 1512"/>
                    <a:gd name="T8" fmla="*/ 161 w 429"/>
                    <a:gd name="T9" fmla="*/ 369 h 1512"/>
                    <a:gd name="T10" fmla="*/ 161 w 429"/>
                    <a:gd name="T11" fmla="*/ 1142 h 1512"/>
                    <a:gd name="T12" fmla="*/ 0 w 429"/>
                    <a:gd name="T13" fmla="*/ 1142 h 1512"/>
                    <a:gd name="T14" fmla="*/ 214 w 429"/>
                    <a:gd name="T15" fmla="*/ 1511 h 1512"/>
                    <a:gd name="T16" fmla="*/ 428 w 429"/>
                    <a:gd name="T17" fmla="*/ 1142 h 1512"/>
                    <a:gd name="T18" fmla="*/ 267 w 429"/>
                    <a:gd name="T19" fmla="*/ 1142 h 1512"/>
                    <a:gd name="T20" fmla="*/ 267 w 429"/>
                    <a:gd name="T21" fmla="*/ 369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9" h="1512">
                      <a:moveTo>
                        <a:pt x="267" y="369"/>
                      </a:moveTo>
                      <a:lnTo>
                        <a:pt x="428" y="369"/>
                      </a:lnTo>
                      <a:lnTo>
                        <a:pt x="214" y="0"/>
                      </a:lnTo>
                      <a:lnTo>
                        <a:pt x="0" y="369"/>
                      </a:lnTo>
                      <a:lnTo>
                        <a:pt x="161" y="369"/>
                      </a:lnTo>
                      <a:lnTo>
                        <a:pt x="161" y="1142"/>
                      </a:lnTo>
                      <a:lnTo>
                        <a:pt x="0" y="1142"/>
                      </a:lnTo>
                      <a:lnTo>
                        <a:pt x="214" y="1511"/>
                      </a:lnTo>
                      <a:lnTo>
                        <a:pt x="428" y="1142"/>
                      </a:lnTo>
                      <a:lnTo>
                        <a:pt x="267" y="1142"/>
                      </a:lnTo>
                      <a:lnTo>
                        <a:pt x="267" y="36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3" name="Freeform 2"/>
                <p:cNvSpPr>
                  <a:spLocks noChangeArrowheads="1"/>
                </p:cNvSpPr>
                <p:nvPr/>
              </p:nvSpPr>
              <p:spPr bwMode="auto">
                <a:xfrm>
                  <a:off x="4806950" y="3578225"/>
                  <a:ext cx="228600" cy="153988"/>
                </a:xfrm>
                <a:custGeom>
                  <a:avLst/>
                  <a:gdLst>
                    <a:gd name="T0" fmla="*/ 632 w 633"/>
                    <a:gd name="T1" fmla="*/ 214 h 429"/>
                    <a:gd name="T2" fmla="*/ 259 w 633"/>
                    <a:gd name="T3" fmla="*/ 0 h 429"/>
                    <a:gd name="T4" fmla="*/ 259 w 633"/>
                    <a:gd name="T5" fmla="*/ 160 h 429"/>
                    <a:gd name="T6" fmla="*/ 0 w 633"/>
                    <a:gd name="T7" fmla="*/ 160 h 429"/>
                    <a:gd name="T8" fmla="*/ 0 w 633"/>
                    <a:gd name="T9" fmla="*/ 268 h 429"/>
                    <a:gd name="T10" fmla="*/ 259 w 633"/>
                    <a:gd name="T11" fmla="*/ 268 h 429"/>
                    <a:gd name="T12" fmla="*/ 259 w 633"/>
                    <a:gd name="T13" fmla="*/ 428 h 429"/>
                    <a:gd name="T14" fmla="*/ 632 w 633"/>
                    <a:gd name="T15" fmla="*/ 214 h 4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3" h="429">
                      <a:moveTo>
                        <a:pt x="632" y="214"/>
                      </a:moveTo>
                      <a:lnTo>
                        <a:pt x="259" y="0"/>
                      </a:lnTo>
                      <a:lnTo>
                        <a:pt x="259" y="160"/>
                      </a:lnTo>
                      <a:lnTo>
                        <a:pt x="0" y="160"/>
                      </a:lnTo>
                      <a:lnTo>
                        <a:pt x="0" y="268"/>
                      </a:lnTo>
                      <a:lnTo>
                        <a:pt x="259" y="268"/>
                      </a:lnTo>
                      <a:lnTo>
                        <a:pt x="259" y="428"/>
                      </a:lnTo>
                      <a:lnTo>
                        <a:pt x="632" y="21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4" name="Freeform 3"/>
                <p:cNvSpPr>
                  <a:spLocks noChangeArrowheads="1"/>
                </p:cNvSpPr>
                <p:nvPr/>
              </p:nvSpPr>
              <p:spPr bwMode="auto">
                <a:xfrm>
                  <a:off x="5133975" y="3578225"/>
                  <a:ext cx="228600" cy="153988"/>
                </a:xfrm>
                <a:custGeom>
                  <a:avLst/>
                  <a:gdLst>
                    <a:gd name="T0" fmla="*/ 373 w 633"/>
                    <a:gd name="T1" fmla="*/ 0 h 429"/>
                    <a:gd name="T2" fmla="*/ 0 w 633"/>
                    <a:gd name="T3" fmla="*/ 214 h 429"/>
                    <a:gd name="T4" fmla="*/ 373 w 633"/>
                    <a:gd name="T5" fmla="*/ 428 h 429"/>
                    <a:gd name="T6" fmla="*/ 373 w 633"/>
                    <a:gd name="T7" fmla="*/ 268 h 429"/>
                    <a:gd name="T8" fmla="*/ 632 w 633"/>
                    <a:gd name="T9" fmla="*/ 268 h 429"/>
                    <a:gd name="T10" fmla="*/ 632 w 633"/>
                    <a:gd name="T11" fmla="*/ 160 h 429"/>
                    <a:gd name="T12" fmla="*/ 373 w 633"/>
                    <a:gd name="T13" fmla="*/ 160 h 429"/>
                    <a:gd name="T14" fmla="*/ 373 w 633"/>
                    <a:gd name="T15" fmla="*/ 0 h 4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3" h="429">
                      <a:moveTo>
                        <a:pt x="373" y="0"/>
                      </a:moveTo>
                      <a:lnTo>
                        <a:pt x="0" y="214"/>
                      </a:lnTo>
                      <a:lnTo>
                        <a:pt x="373" y="428"/>
                      </a:lnTo>
                      <a:lnTo>
                        <a:pt x="373" y="268"/>
                      </a:lnTo>
                      <a:lnTo>
                        <a:pt x="632" y="268"/>
                      </a:lnTo>
                      <a:lnTo>
                        <a:pt x="632" y="160"/>
                      </a:lnTo>
                      <a:lnTo>
                        <a:pt x="373" y="160"/>
                      </a:lnTo>
                      <a:lnTo>
                        <a:pt x="373"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5" name="Freeform 4"/>
                <p:cNvSpPr>
                  <a:spLocks noChangeArrowheads="1"/>
                </p:cNvSpPr>
                <p:nvPr/>
              </p:nvSpPr>
              <p:spPr bwMode="auto">
                <a:xfrm>
                  <a:off x="5048250" y="4208463"/>
                  <a:ext cx="57150" cy="46037"/>
                </a:xfrm>
                <a:custGeom>
                  <a:avLst/>
                  <a:gdLst>
                    <a:gd name="T0" fmla="*/ 131 w 158"/>
                    <a:gd name="T1" fmla="*/ 11 h 130"/>
                    <a:gd name="T2" fmla="*/ 67 w 158"/>
                    <a:gd name="T3" fmla="*/ 0 h 130"/>
                    <a:gd name="T4" fmla="*/ 0 w 158"/>
                    <a:gd name="T5" fmla="*/ 0 h 130"/>
                    <a:gd name="T6" fmla="*/ 0 w 158"/>
                    <a:gd name="T7" fmla="*/ 129 h 130"/>
                    <a:gd name="T8" fmla="*/ 81 w 158"/>
                    <a:gd name="T9" fmla="*/ 129 h 130"/>
                    <a:gd name="T10" fmla="*/ 131 w 158"/>
                    <a:gd name="T11" fmla="*/ 115 h 130"/>
                    <a:gd name="T12" fmla="*/ 157 w 158"/>
                    <a:gd name="T13" fmla="*/ 62 h 130"/>
                    <a:gd name="T14" fmla="*/ 131 w 158"/>
                    <a:gd name="T15" fmla="*/ 11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130">
                      <a:moveTo>
                        <a:pt x="131" y="11"/>
                      </a:moveTo>
                      <a:cubicBezTo>
                        <a:pt x="114" y="0"/>
                        <a:pt x="98" y="0"/>
                        <a:pt x="67" y="0"/>
                      </a:cubicBezTo>
                      <a:lnTo>
                        <a:pt x="0" y="0"/>
                      </a:lnTo>
                      <a:lnTo>
                        <a:pt x="0" y="129"/>
                      </a:lnTo>
                      <a:lnTo>
                        <a:pt x="81" y="129"/>
                      </a:lnTo>
                      <a:cubicBezTo>
                        <a:pt x="93" y="129"/>
                        <a:pt x="114" y="129"/>
                        <a:pt x="131" y="115"/>
                      </a:cubicBezTo>
                      <a:cubicBezTo>
                        <a:pt x="140" y="110"/>
                        <a:pt x="157" y="93"/>
                        <a:pt x="157" y="62"/>
                      </a:cubicBezTo>
                      <a:cubicBezTo>
                        <a:pt x="157" y="31"/>
                        <a:pt x="140" y="17"/>
                        <a:pt x="131" y="11"/>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6" name="Freeform 5"/>
                <p:cNvSpPr>
                  <a:spLocks noChangeArrowheads="1"/>
                </p:cNvSpPr>
                <p:nvPr/>
              </p:nvSpPr>
              <p:spPr bwMode="auto">
                <a:xfrm>
                  <a:off x="4875213" y="4210050"/>
                  <a:ext cx="68262" cy="114300"/>
                </a:xfrm>
                <a:custGeom>
                  <a:avLst/>
                  <a:gdLst>
                    <a:gd name="T0" fmla="*/ 104 w 190"/>
                    <a:gd name="T1" fmla="*/ 9 h 317"/>
                    <a:gd name="T2" fmla="*/ 0 w 190"/>
                    <a:gd name="T3" fmla="*/ 3 h 317"/>
                    <a:gd name="T4" fmla="*/ 0 w 190"/>
                    <a:gd name="T5" fmla="*/ 316 h 317"/>
                    <a:gd name="T6" fmla="*/ 39 w 190"/>
                    <a:gd name="T7" fmla="*/ 316 h 317"/>
                    <a:gd name="T8" fmla="*/ 146 w 190"/>
                    <a:gd name="T9" fmla="*/ 285 h 317"/>
                    <a:gd name="T10" fmla="*/ 189 w 190"/>
                    <a:gd name="T11" fmla="*/ 153 h 317"/>
                    <a:gd name="T12" fmla="*/ 104 w 190"/>
                    <a:gd name="T13" fmla="*/ 9 h 317"/>
                  </a:gdLst>
                  <a:ahLst/>
                  <a:cxnLst>
                    <a:cxn ang="0">
                      <a:pos x="T0" y="T1"/>
                    </a:cxn>
                    <a:cxn ang="0">
                      <a:pos x="T2" y="T3"/>
                    </a:cxn>
                    <a:cxn ang="0">
                      <a:pos x="T4" y="T5"/>
                    </a:cxn>
                    <a:cxn ang="0">
                      <a:pos x="T6" y="T7"/>
                    </a:cxn>
                    <a:cxn ang="0">
                      <a:pos x="T8" y="T9"/>
                    </a:cxn>
                    <a:cxn ang="0">
                      <a:pos x="T10" y="T11"/>
                    </a:cxn>
                    <a:cxn ang="0">
                      <a:pos x="T12" y="T13"/>
                    </a:cxn>
                  </a:cxnLst>
                  <a:rect l="0" t="0" r="r" b="b"/>
                  <a:pathLst>
                    <a:path w="190" h="317">
                      <a:moveTo>
                        <a:pt x="104" y="9"/>
                      </a:moveTo>
                      <a:cubicBezTo>
                        <a:pt x="84" y="3"/>
                        <a:pt x="56" y="0"/>
                        <a:pt x="0" y="3"/>
                      </a:cubicBezTo>
                      <a:lnTo>
                        <a:pt x="0" y="316"/>
                      </a:lnTo>
                      <a:cubicBezTo>
                        <a:pt x="11" y="316"/>
                        <a:pt x="28" y="316"/>
                        <a:pt x="39" y="316"/>
                      </a:cubicBezTo>
                      <a:cubicBezTo>
                        <a:pt x="82" y="316"/>
                        <a:pt x="117" y="314"/>
                        <a:pt x="146" y="285"/>
                      </a:cubicBezTo>
                      <a:cubicBezTo>
                        <a:pt x="185" y="246"/>
                        <a:pt x="189" y="175"/>
                        <a:pt x="189" y="153"/>
                      </a:cubicBezTo>
                      <a:cubicBezTo>
                        <a:pt x="189" y="85"/>
                        <a:pt x="166" y="26"/>
                        <a:pt x="104" y="9"/>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77" name="Freeform 6"/>
                <p:cNvSpPr>
                  <a:spLocks noChangeArrowheads="1"/>
                </p:cNvSpPr>
                <p:nvPr/>
              </p:nvSpPr>
              <p:spPr bwMode="auto">
                <a:xfrm>
                  <a:off x="4448175" y="3117850"/>
                  <a:ext cx="1265238" cy="1382713"/>
                </a:xfrm>
                <a:custGeom>
                  <a:avLst/>
                  <a:gdLst>
                    <a:gd name="T0" fmla="*/ 3320 w 3516"/>
                    <a:gd name="T1" fmla="*/ 0 h 3840"/>
                    <a:gd name="T2" fmla="*/ 195 w 3516"/>
                    <a:gd name="T3" fmla="*/ 0 h 3840"/>
                    <a:gd name="T4" fmla="*/ 0 w 3516"/>
                    <a:gd name="T5" fmla="*/ 191 h 3840"/>
                    <a:gd name="T6" fmla="*/ 0 w 3516"/>
                    <a:gd name="T7" fmla="*/ 3644 h 3840"/>
                    <a:gd name="T8" fmla="*/ 195 w 3516"/>
                    <a:gd name="T9" fmla="*/ 3839 h 3840"/>
                    <a:gd name="T10" fmla="*/ 3320 w 3516"/>
                    <a:gd name="T11" fmla="*/ 3839 h 3840"/>
                    <a:gd name="T12" fmla="*/ 3515 w 3516"/>
                    <a:gd name="T13" fmla="*/ 3644 h 3840"/>
                    <a:gd name="T14" fmla="*/ 3515 w 3516"/>
                    <a:gd name="T15" fmla="*/ 191 h 3840"/>
                    <a:gd name="T16" fmla="*/ 3320 w 3516"/>
                    <a:gd name="T17" fmla="*/ 0 h 3840"/>
                    <a:gd name="T18" fmla="*/ 1315 w 3516"/>
                    <a:gd name="T19" fmla="*/ 3421 h 3840"/>
                    <a:gd name="T20" fmla="*/ 1230 w 3516"/>
                    <a:gd name="T21" fmla="*/ 3427 h 3840"/>
                    <a:gd name="T22" fmla="*/ 1083 w 3516"/>
                    <a:gd name="T23" fmla="*/ 3427 h 3840"/>
                    <a:gd name="T24" fmla="*/ 1083 w 3516"/>
                    <a:gd name="T25" fmla="*/ 2961 h 3840"/>
                    <a:gd name="T26" fmla="*/ 1239 w 3516"/>
                    <a:gd name="T27" fmla="*/ 2961 h 3840"/>
                    <a:gd name="T28" fmla="*/ 1399 w 3516"/>
                    <a:gd name="T29" fmla="*/ 3003 h 3840"/>
                    <a:gd name="T30" fmla="*/ 1478 w 3516"/>
                    <a:gd name="T31" fmla="*/ 3187 h 3840"/>
                    <a:gd name="T32" fmla="*/ 1315 w 3516"/>
                    <a:gd name="T33" fmla="*/ 3421 h 3840"/>
                    <a:gd name="T34" fmla="*/ 1805 w 3516"/>
                    <a:gd name="T35" fmla="*/ 3263 h 3840"/>
                    <a:gd name="T36" fmla="*/ 1755 w 3516"/>
                    <a:gd name="T37" fmla="*/ 3238 h 3840"/>
                    <a:gd name="T38" fmla="*/ 1667 w 3516"/>
                    <a:gd name="T39" fmla="*/ 3238 h 3840"/>
                    <a:gd name="T40" fmla="*/ 1667 w 3516"/>
                    <a:gd name="T41" fmla="*/ 3427 h 3840"/>
                    <a:gd name="T42" fmla="*/ 1566 w 3516"/>
                    <a:gd name="T43" fmla="*/ 3427 h 3840"/>
                    <a:gd name="T44" fmla="*/ 1566 w 3516"/>
                    <a:gd name="T45" fmla="*/ 2958 h 3840"/>
                    <a:gd name="T46" fmla="*/ 1744 w 3516"/>
                    <a:gd name="T47" fmla="*/ 2958 h 3840"/>
                    <a:gd name="T48" fmla="*/ 1884 w 3516"/>
                    <a:gd name="T49" fmla="*/ 2989 h 3840"/>
                    <a:gd name="T50" fmla="*/ 1923 w 3516"/>
                    <a:gd name="T51" fmla="*/ 3080 h 3840"/>
                    <a:gd name="T52" fmla="*/ 1824 w 3516"/>
                    <a:gd name="T53" fmla="*/ 3195 h 3840"/>
                    <a:gd name="T54" fmla="*/ 1909 w 3516"/>
                    <a:gd name="T55" fmla="*/ 3302 h 3840"/>
                    <a:gd name="T56" fmla="*/ 1923 w 3516"/>
                    <a:gd name="T57" fmla="*/ 3393 h 3840"/>
                    <a:gd name="T58" fmla="*/ 1937 w 3516"/>
                    <a:gd name="T59" fmla="*/ 3427 h 3840"/>
                    <a:gd name="T60" fmla="*/ 1830 w 3516"/>
                    <a:gd name="T61" fmla="*/ 3427 h 3840"/>
                    <a:gd name="T62" fmla="*/ 1805 w 3516"/>
                    <a:gd name="T63" fmla="*/ 3263 h 3840"/>
                    <a:gd name="T64" fmla="*/ 2135 w 3516"/>
                    <a:gd name="T65" fmla="*/ 3322 h 3840"/>
                    <a:gd name="T66" fmla="*/ 2245 w 3516"/>
                    <a:gd name="T67" fmla="*/ 3362 h 3840"/>
                    <a:gd name="T68" fmla="*/ 2321 w 3516"/>
                    <a:gd name="T69" fmla="*/ 3353 h 3840"/>
                    <a:gd name="T70" fmla="*/ 2321 w 3516"/>
                    <a:gd name="T71" fmla="*/ 3254 h 3840"/>
                    <a:gd name="T72" fmla="*/ 2231 w 3516"/>
                    <a:gd name="T73" fmla="*/ 3254 h 3840"/>
                    <a:gd name="T74" fmla="*/ 2231 w 3516"/>
                    <a:gd name="T75" fmla="*/ 3178 h 3840"/>
                    <a:gd name="T76" fmla="*/ 2423 w 3516"/>
                    <a:gd name="T77" fmla="*/ 3178 h 3840"/>
                    <a:gd name="T78" fmla="*/ 2423 w 3516"/>
                    <a:gd name="T79" fmla="*/ 3412 h 3840"/>
                    <a:gd name="T80" fmla="*/ 2253 w 3516"/>
                    <a:gd name="T81" fmla="*/ 3438 h 3840"/>
                    <a:gd name="T82" fmla="*/ 2056 w 3516"/>
                    <a:gd name="T83" fmla="*/ 3376 h 3840"/>
                    <a:gd name="T84" fmla="*/ 1994 w 3516"/>
                    <a:gd name="T85" fmla="*/ 3201 h 3840"/>
                    <a:gd name="T86" fmla="*/ 2239 w 3516"/>
                    <a:gd name="T87" fmla="*/ 2947 h 3840"/>
                    <a:gd name="T88" fmla="*/ 2397 w 3516"/>
                    <a:gd name="T89" fmla="*/ 3006 h 3840"/>
                    <a:gd name="T90" fmla="*/ 2431 w 3516"/>
                    <a:gd name="T91" fmla="*/ 3105 h 3840"/>
                    <a:gd name="T92" fmla="*/ 2327 w 3516"/>
                    <a:gd name="T93" fmla="*/ 3105 h 3840"/>
                    <a:gd name="T94" fmla="*/ 2313 w 3516"/>
                    <a:gd name="T95" fmla="*/ 3057 h 3840"/>
                    <a:gd name="T96" fmla="*/ 2234 w 3516"/>
                    <a:gd name="T97" fmla="*/ 3020 h 3840"/>
                    <a:gd name="T98" fmla="*/ 2098 w 3516"/>
                    <a:gd name="T99" fmla="*/ 3198 h 3840"/>
                    <a:gd name="T100" fmla="*/ 2135 w 3516"/>
                    <a:gd name="T101" fmla="*/ 3322 h 3840"/>
                    <a:gd name="T102" fmla="*/ 1758 w 3516"/>
                    <a:gd name="T103" fmla="*/ 2524 h 3840"/>
                    <a:gd name="T104" fmla="*/ 728 w 3516"/>
                    <a:gd name="T105" fmla="*/ 1495 h 3840"/>
                    <a:gd name="T106" fmla="*/ 1758 w 3516"/>
                    <a:gd name="T107" fmla="*/ 465 h 3840"/>
                    <a:gd name="T108" fmla="*/ 2787 w 3516"/>
                    <a:gd name="T109" fmla="*/ 1495 h 3840"/>
                    <a:gd name="T110" fmla="*/ 1758 w 3516"/>
                    <a:gd name="T111" fmla="*/ 2524 h 3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16" h="3840">
                      <a:moveTo>
                        <a:pt x="3320" y="0"/>
                      </a:moveTo>
                      <a:lnTo>
                        <a:pt x="195" y="0"/>
                      </a:lnTo>
                      <a:cubicBezTo>
                        <a:pt x="87" y="0"/>
                        <a:pt x="0" y="84"/>
                        <a:pt x="0" y="191"/>
                      </a:cubicBezTo>
                      <a:lnTo>
                        <a:pt x="0" y="3644"/>
                      </a:lnTo>
                      <a:cubicBezTo>
                        <a:pt x="0" y="3751"/>
                        <a:pt x="87" y="3839"/>
                        <a:pt x="195" y="3839"/>
                      </a:cubicBezTo>
                      <a:lnTo>
                        <a:pt x="3320" y="3839"/>
                      </a:lnTo>
                      <a:cubicBezTo>
                        <a:pt x="3427" y="3839"/>
                        <a:pt x="3515" y="3751"/>
                        <a:pt x="3515" y="3644"/>
                      </a:cubicBezTo>
                      <a:lnTo>
                        <a:pt x="3515" y="191"/>
                      </a:lnTo>
                      <a:cubicBezTo>
                        <a:pt x="3515" y="84"/>
                        <a:pt x="3427" y="0"/>
                        <a:pt x="3320" y="0"/>
                      </a:cubicBezTo>
                      <a:close/>
                      <a:moveTo>
                        <a:pt x="1315" y="3421"/>
                      </a:moveTo>
                      <a:cubicBezTo>
                        <a:pt x="1298" y="3424"/>
                        <a:pt x="1278" y="3427"/>
                        <a:pt x="1230" y="3427"/>
                      </a:cubicBezTo>
                      <a:lnTo>
                        <a:pt x="1083" y="3427"/>
                      </a:lnTo>
                      <a:lnTo>
                        <a:pt x="1083" y="2961"/>
                      </a:lnTo>
                      <a:lnTo>
                        <a:pt x="1239" y="2961"/>
                      </a:lnTo>
                      <a:cubicBezTo>
                        <a:pt x="1264" y="2961"/>
                        <a:pt x="1343" y="2961"/>
                        <a:pt x="1399" y="3003"/>
                      </a:cubicBezTo>
                      <a:cubicBezTo>
                        <a:pt x="1459" y="3046"/>
                        <a:pt x="1478" y="3119"/>
                        <a:pt x="1478" y="3187"/>
                      </a:cubicBezTo>
                      <a:cubicBezTo>
                        <a:pt x="1481" y="3331"/>
                        <a:pt x="1405" y="3404"/>
                        <a:pt x="1315" y="3421"/>
                      </a:cubicBezTo>
                      <a:close/>
                      <a:moveTo>
                        <a:pt x="1805" y="3263"/>
                      </a:moveTo>
                      <a:cubicBezTo>
                        <a:pt x="1796" y="3238"/>
                        <a:pt x="1772" y="3238"/>
                        <a:pt x="1755" y="3238"/>
                      </a:cubicBezTo>
                      <a:lnTo>
                        <a:pt x="1667" y="3238"/>
                      </a:lnTo>
                      <a:lnTo>
                        <a:pt x="1667" y="3427"/>
                      </a:lnTo>
                      <a:lnTo>
                        <a:pt x="1566" y="3427"/>
                      </a:lnTo>
                      <a:lnTo>
                        <a:pt x="1566" y="2958"/>
                      </a:lnTo>
                      <a:lnTo>
                        <a:pt x="1744" y="2958"/>
                      </a:lnTo>
                      <a:cubicBezTo>
                        <a:pt x="1793" y="2958"/>
                        <a:pt x="1847" y="2958"/>
                        <a:pt x="1884" y="2989"/>
                      </a:cubicBezTo>
                      <a:cubicBezTo>
                        <a:pt x="1912" y="3015"/>
                        <a:pt x="1923" y="3049"/>
                        <a:pt x="1923" y="3080"/>
                      </a:cubicBezTo>
                      <a:cubicBezTo>
                        <a:pt x="1923" y="3167"/>
                        <a:pt x="1847" y="3187"/>
                        <a:pt x="1824" y="3195"/>
                      </a:cubicBezTo>
                      <a:cubicBezTo>
                        <a:pt x="1895" y="3201"/>
                        <a:pt x="1901" y="3240"/>
                        <a:pt x="1909" y="3302"/>
                      </a:cubicBezTo>
                      <a:cubicBezTo>
                        <a:pt x="1918" y="3356"/>
                        <a:pt x="1920" y="3379"/>
                        <a:pt x="1923" y="3393"/>
                      </a:cubicBezTo>
                      <a:cubicBezTo>
                        <a:pt x="1929" y="3412"/>
                        <a:pt x="1932" y="3418"/>
                        <a:pt x="1937" y="3427"/>
                      </a:cubicBezTo>
                      <a:lnTo>
                        <a:pt x="1830" y="3427"/>
                      </a:lnTo>
                      <a:cubicBezTo>
                        <a:pt x="1824" y="3401"/>
                        <a:pt x="1810" y="3283"/>
                        <a:pt x="1805" y="3263"/>
                      </a:cubicBezTo>
                      <a:close/>
                      <a:moveTo>
                        <a:pt x="2135" y="3322"/>
                      </a:moveTo>
                      <a:cubicBezTo>
                        <a:pt x="2157" y="3348"/>
                        <a:pt x="2188" y="3362"/>
                        <a:pt x="2245" y="3362"/>
                      </a:cubicBezTo>
                      <a:cubicBezTo>
                        <a:pt x="2293" y="3362"/>
                        <a:pt x="2310" y="3356"/>
                        <a:pt x="2321" y="3353"/>
                      </a:cubicBezTo>
                      <a:lnTo>
                        <a:pt x="2321" y="3254"/>
                      </a:lnTo>
                      <a:lnTo>
                        <a:pt x="2231" y="3254"/>
                      </a:lnTo>
                      <a:lnTo>
                        <a:pt x="2231" y="3178"/>
                      </a:lnTo>
                      <a:lnTo>
                        <a:pt x="2423" y="3178"/>
                      </a:lnTo>
                      <a:lnTo>
                        <a:pt x="2423" y="3412"/>
                      </a:lnTo>
                      <a:cubicBezTo>
                        <a:pt x="2394" y="3421"/>
                        <a:pt x="2346" y="3438"/>
                        <a:pt x="2253" y="3438"/>
                      </a:cubicBezTo>
                      <a:cubicBezTo>
                        <a:pt x="2146" y="3438"/>
                        <a:pt x="2093" y="3412"/>
                        <a:pt x="2056" y="3376"/>
                      </a:cubicBezTo>
                      <a:cubicBezTo>
                        <a:pt x="2002" y="3325"/>
                        <a:pt x="1994" y="3252"/>
                        <a:pt x="1994" y="3201"/>
                      </a:cubicBezTo>
                      <a:cubicBezTo>
                        <a:pt x="1994" y="3034"/>
                        <a:pt x="2098" y="2947"/>
                        <a:pt x="2239" y="2947"/>
                      </a:cubicBezTo>
                      <a:cubicBezTo>
                        <a:pt x="2299" y="2947"/>
                        <a:pt x="2361" y="2964"/>
                        <a:pt x="2397" y="3006"/>
                      </a:cubicBezTo>
                      <a:cubicBezTo>
                        <a:pt x="2428" y="3043"/>
                        <a:pt x="2431" y="3080"/>
                        <a:pt x="2431" y="3105"/>
                      </a:cubicBezTo>
                      <a:lnTo>
                        <a:pt x="2327" y="3105"/>
                      </a:lnTo>
                      <a:cubicBezTo>
                        <a:pt x="2327" y="3094"/>
                        <a:pt x="2327" y="3077"/>
                        <a:pt x="2313" y="3057"/>
                      </a:cubicBezTo>
                      <a:cubicBezTo>
                        <a:pt x="2293" y="3026"/>
                        <a:pt x="2256" y="3020"/>
                        <a:pt x="2234" y="3020"/>
                      </a:cubicBezTo>
                      <a:cubicBezTo>
                        <a:pt x="2121" y="3020"/>
                        <a:pt x="2098" y="3128"/>
                        <a:pt x="2098" y="3198"/>
                      </a:cubicBezTo>
                      <a:cubicBezTo>
                        <a:pt x="2098" y="3229"/>
                        <a:pt x="2101" y="3286"/>
                        <a:pt x="2135" y="3322"/>
                      </a:cubicBezTo>
                      <a:close/>
                      <a:moveTo>
                        <a:pt x="1758" y="2524"/>
                      </a:moveTo>
                      <a:cubicBezTo>
                        <a:pt x="1191" y="2524"/>
                        <a:pt x="728" y="2064"/>
                        <a:pt x="728" y="1495"/>
                      </a:cubicBezTo>
                      <a:cubicBezTo>
                        <a:pt x="728" y="928"/>
                        <a:pt x="1188" y="465"/>
                        <a:pt x="1758" y="465"/>
                      </a:cubicBezTo>
                      <a:cubicBezTo>
                        <a:pt x="2324" y="465"/>
                        <a:pt x="2787" y="925"/>
                        <a:pt x="2787" y="1495"/>
                      </a:cubicBezTo>
                      <a:cubicBezTo>
                        <a:pt x="2787" y="2061"/>
                        <a:pt x="2324" y="2524"/>
                        <a:pt x="1758" y="2524"/>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grpSp>
          <p:nvGrpSpPr>
            <p:cNvPr id="95" name="Group 94"/>
            <p:cNvGrpSpPr/>
            <p:nvPr/>
          </p:nvGrpSpPr>
          <p:grpSpPr>
            <a:xfrm>
              <a:off x="2484660" y="5122842"/>
              <a:ext cx="553948" cy="388711"/>
              <a:chOff x="2615706" y="4270162"/>
              <a:chExt cx="553948" cy="388711"/>
            </a:xfrm>
          </p:grpSpPr>
          <p:sp>
            <p:nvSpPr>
              <p:cNvPr id="165" name="Freeform 15"/>
              <p:cNvSpPr>
                <a:spLocks noChangeArrowheads="1"/>
              </p:cNvSpPr>
              <p:nvPr/>
            </p:nvSpPr>
            <p:spPr bwMode="auto">
              <a:xfrm>
                <a:off x="2801259" y="4404247"/>
                <a:ext cx="368395" cy="117833"/>
              </a:xfrm>
              <a:custGeom>
                <a:avLst/>
                <a:gdLst>
                  <a:gd name="T0" fmla="*/ 70 w 1198"/>
                  <a:gd name="T1" fmla="*/ 4 h 383"/>
                  <a:gd name="T2" fmla="*/ 62 w 1198"/>
                  <a:gd name="T3" fmla="*/ 58 h 383"/>
                  <a:gd name="T4" fmla="*/ 74 w 1198"/>
                  <a:gd name="T5" fmla="*/ 125 h 383"/>
                  <a:gd name="T6" fmla="*/ 66 w 1198"/>
                  <a:gd name="T7" fmla="*/ 183 h 383"/>
                  <a:gd name="T8" fmla="*/ 20 w 1198"/>
                  <a:gd name="T9" fmla="*/ 254 h 383"/>
                  <a:gd name="T10" fmla="*/ 0 w 1198"/>
                  <a:gd name="T11" fmla="*/ 308 h 383"/>
                  <a:gd name="T12" fmla="*/ 12 w 1198"/>
                  <a:gd name="T13" fmla="*/ 312 h 383"/>
                  <a:gd name="T14" fmla="*/ 66 w 1198"/>
                  <a:gd name="T15" fmla="*/ 328 h 383"/>
                  <a:gd name="T16" fmla="*/ 149 w 1198"/>
                  <a:gd name="T17" fmla="*/ 353 h 383"/>
                  <a:gd name="T18" fmla="*/ 174 w 1198"/>
                  <a:gd name="T19" fmla="*/ 362 h 383"/>
                  <a:gd name="T20" fmla="*/ 208 w 1198"/>
                  <a:gd name="T21" fmla="*/ 382 h 383"/>
                  <a:gd name="T22" fmla="*/ 1197 w 1198"/>
                  <a:gd name="T23" fmla="*/ 382 h 383"/>
                  <a:gd name="T24" fmla="*/ 1197 w 1198"/>
                  <a:gd name="T25" fmla="*/ 0 h 383"/>
                  <a:gd name="T26" fmla="*/ 70 w 1198"/>
                  <a:gd name="T27" fmla="*/ 0 h 383"/>
                  <a:gd name="T28" fmla="*/ 70 w 1198"/>
                  <a:gd name="T29" fmla="*/ 4 h 383"/>
                  <a:gd name="T30" fmla="*/ 1010 w 1198"/>
                  <a:gd name="T31" fmla="*/ 258 h 383"/>
                  <a:gd name="T32" fmla="*/ 948 w 1198"/>
                  <a:gd name="T33" fmla="*/ 195 h 383"/>
                  <a:gd name="T34" fmla="*/ 1010 w 1198"/>
                  <a:gd name="T35" fmla="*/ 133 h 383"/>
                  <a:gd name="T36" fmla="*/ 1072 w 1198"/>
                  <a:gd name="T37" fmla="*/ 195 h 383"/>
                  <a:gd name="T38" fmla="*/ 1010 w 1198"/>
                  <a:gd name="T39" fmla="*/ 258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8" h="383">
                    <a:moveTo>
                      <a:pt x="70" y="4"/>
                    </a:moveTo>
                    <a:cubicBezTo>
                      <a:pt x="70" y="21"/>
                      <a:pt x="66" y="42"/>
                      <a:pt x="62" y="58"/>
                    </a:cubicBezTo>
                    <a:cubicBezTo>
                      <a:pt x="74" y="79"/>
                      <a:pt x="79" y="104"/>
                      <a:pt x="74" y="125"/>
                    </a:cubicBezTo>
                    <a:lnTo>
                      <a:pt x="66" y="183"/>
                    </a:lnTo>
                    <a:cubicBezTo>
                      <a:pt x="62" y="212"/>
                      <a:pt x="45" y="237"/>
                      <a:pt x="20" y="254"/>
                    </a:cubicBezTo>
                    <a:cubicBezTo>
                      <a:pt x="16" y="270"/>
                      <a:pt x="8" y="291"/>
                      <a:pt x="0" y="308"/>
                    </a:cubicBezTo>
                    <a:lnTo>
                      <a:pt x="12" y="312"/>
                    </a:lnTo>
                    <a:cubicBezTo>
                      <a:pt x="29" y="316"/>
                      <a:pt x="45" y="320"/>
                      <a:pt x="66" y="328"/>
                    </a:cubicBezTo>
                    <a:cubicBezTo>
                      <a:pt x="99" y="337"/>
                      <a:pt x="129" y="345"/>
                      <a:pt x="149" y="353"/>
                    </a:cubicBezTo>
                    <a:lnTo>
                      <a:pt x="174" y="362"/>
                    </a:lnTo>
                    <a:cubicBezTo>
                      <a:pt x="187" y="370"/>
                      <a:pt x="199" y="374"/>
                      <a:pt x="208" y="382"/>
                    </a:cubicBezTo>
                    <a:lnTo>
                      <a:pt x="1197" y="382"/>
                    </a:lnTo>
                    <a:lnTo>
                      <a:pt x="1197" y="0"/>
                    </a:lnTo>
                    <a:lnTo>
                      <a:pt x="70" y="0"/>
                    </a:lnTo>
                    <a:lnTo>
                      <a:pt x="70" y="4"/>
                    </a:lnTo>
                    <a:close/>
                    <a:moveTo>
                      <a:pt x="1010" y="258"/>
                    </a:moveTo>
                    <a:cubicBezTo>
                      <a:pt x="977" y="258"/>
                      <a:pt x="948" y="229"/>
                      <a:pt x="948" y="195"/>
                    </a:cubicBezTo>
                    <a:cubicBezTo>
                      <a:pt x="948" y="162"/>
                      <a:pt x="977" y="133"/>
                      <a:pt x="1010" y="133"/>
                    </a:cubicBezTo>
                    <a:cubicBezTo>
                      <a:pt x="1043" y="133"/>
                      <a:pt x="1072" y="162"/>
                      <a:pt x="1072" y="195"/>
                    </a:cubicBezTo>
                    <a:cubicBezTo>
                      <a:pt x="1072" y="229"/>
                      <a:pt x="1043" y="258"/>
                      <a:pt x="1010" y="258"/>
                    </a:cubicBez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6" name="Freeform 16"/>
              <p:cNvSpPr>
                <a:spLocks noChangeArrowheads="1"/>
              </p:cNvSpPr>
              <p:nvPr/>
            </p:nvSpPr>
            <p:spPr bwMode="auto">
              <a:xfrm>
                <a:off x="2882522" y="4541041"/>
                <a:ext cx="287132" cy="117832"/>
              </a:xfrm>
              <a:custGeom>
                <a:avLst/>
                <a:gdLst>
                  <a:gd name="T0" fmla="*/ 0 w 936"/>
                  <a:gd name="T1" fmla="*/ 0 h 383"/>
                  <a:gd name="T2" fmla="*/ 2 w 936"/>
                  <a:gd name="T3" fmla="*/ 4 h 383"/>
                  <a:gd name="T4" fmla="*/ 0 w 936"/>
                  <a:gd name="T5" fmla="*/ 4 h 383"/>
                  <a:gd name="T6" fmla="*/ 0 w 936"/>
                  <a:gd name="T7" fmla="*/ 0 h 383"/>
                  <a:gd name="T8" fmla="*/ 37 w 936"/>
                  <a:gd name="T9" fmla="*/ 125 h 383"/>
                  <a:gd name="T10" fmla="*/ 37 w 936"/>
                  <a:gd name="T11" fmla="*/ 382 h 383"/>
                  <a:gd name="T12" fmla="*/ 873 w 936"/>
                  <a:gd name="T13" fmla="*/ 382 h 383"/>
                  <a:gd name="T14" fmla="*/ 935 w 936"/>
                  <a:gd name="T15" fmla="*/ 320 h 383"/>
                  <a:gd name="T16" fmla="*/ 935 w 936"/>
                  <a:gd name="T17" fmla="*/ 4 h 383"/>
                  <a:gd name="T18" fmla="*/ 2 w 936"/>
                  <a:gd name="T19" fmla="*/ 4 h 383"/>
                  <a:gd name="T20" fmla="*/ 37 w 936"/>
                  <a:gd name="T21" fmla="*/ 125 h 383"/>
                  <a:gd name="T22" fmla="*/ 740 w 936"/>
                  <a:gd name="T23" fmla="*/ 253 h 383"/>
                  <a:gd name="T24" fmla="*/ 678 w 936"/>
                  <a:gd name="T25" fmla="*/ 191 h 383"/>
                  <a:gd name="T26" fmla="*/ 740 w 936"/>
                  <a:gd name="T27" fmla="*/ 129 h 383"/>
                  <a:gd name="T28" fmla="*/ 802 w 936"/>
                  <a:gd name="T29" fmla="*/ 191 h 383"/>
                  <a:gd name="T30" fmla="*/ 740 w 936"/>
                  <a:gd name="T31" fmla="*/ 253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6" h="383">
                    <a:moveTo>
                      <a:pt x="0" y="0"/>
                    </a:moveTo>
                    <a:cubicBezTo>
                      <a:pt x="1" y="1"/>
                      <a:pt x="1" y="3"/>
                      <a:pt x="2" y="4"/>
                    </a:cubicBezTo>
                    <a:lnTo>
                      <a:pt x="0" y="4"/>
                    </a:lnTo>
                    <a:lnTo>
                      <a:pt x="0" y="0"/>
                    </a:lnTo>
                    <a:close/>
                    <a:moveTo>
                      <a:pt x="37" y="125"/>
                    </a:moveTo>
                    <a:lnTo>
                      <a:pt x="37" y="382"/>
                    </a:lnTo>
                    <a:lnTo>
                      <a:pt x="873" y="382"/>
                    </a:lnTo>
                    <a:cubicBezTo>
                      <a:pt x="910" y="382"/>
                      <a:pt x="935" y="353"/>
                      <a:pt x="935" y="320"/>
                    </a:cubicBezTo>
                    <a:lnTo>
                      <a:pt x="935" y="4"/>
                    </a:lnTo>
                    <a:lnTo>
                      <a:pt x="2" y="4"/>
                    </a:lnTo>
                    <a:cubicBezTo>
                      <a:pt x="22" y="40"/>
                      <a:pt x="37" y="80"/>
                      <a:pt x="37" y="125"/>
                    </a:cubicBezTo>
                    <a:close/>
                    <a:moveTo>
                      <a:pt x="740" y="253"/>
                    </a:moveTo>
                    <a:cubicBezTo>
                      <a:pt x="707" y="253"/>
                      <a:pt x="678" y="224"/>
                      <a:pt x="678" y="191"/>
                    </a:cubicBezTo>
                    <a:cubicBezTo>
                      <a:pt x="678" y="158"/>
                      <a:pt x="707" y="129"/>
                      <a:pt x="740" y="129"/>
                    </a:cubicBezTo>
                    <a:cubicBezTo>
                      <a:pt x="773" y="129"/>
                      <a:pt x="802" y="158"/>
                      <a:pt x="802" y="191"/>
                    </a:cubicBezTo>
                    <a:cubicBezTo>
                      <a:pt x="802" y="228"/>
                      <a:pt x="773" y="253"/>
                      <a:pt x="740" y="253"/>
                    </a:cubicBez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7" name="Freeform 17"/>
              <p:cNvSpPr>
                <a:spLocks noChangeArrowheads="1"/>
              </p:cNvSpPr>
              <p:nvPr/>
            </p:nvSpPr>
            <p:spPr bwMode="auto">
              <a:xfrm>
                <a:off x="2776879" y="4270162"/>
                <a:ext cx="392775" cy="116478"/>
              </a:xfrm>
              <a:custGeom>
                <a:avLst/>
                <a:gdLst>
                  <a:gd name="T0" fmla="*/ 1214 w 1277"/>
                  <a:gd name="T1" fmla="*/ 0 h 379"/>
                  <a:gd name="T2" fmla="*/ 62 w 1277"/>
                  <a:gd name="T3" fmla="*/ 0 h 379"/>
                  <a:gd name="T4" fmla="*/ 0 w 1277"/>
                  <a:gd name="T5" fmla="*/ 62 h 379"/>
                  <a:gd name="T6" fmla="*/ 0 w 1277"/>
                  <a:gd name="T7" fmla="*/ 207 h 379"/>
                  <a:gd name="T8" fmla="*/ 141 w 1277"/>
                  <a:gd name="T9" fmla="*/ 378 h 379"/>
                  <a:gd name="T10" fmla="*/ 1276 w 1277"/>
                  <a:gd name="T11" fmla="*/ 378 h 379"/>
                  <a:gd name="T12" fmla="*/ 1276 w 1277"/>
                  <a:gd name="T13" fmla="*/ 62 h 379"/>
                  <a:gd name="T14" fmla="*/ 1214 w 1277"/>
                  <a:gd name="T15" fmla="*/ 0 h 379"/>
                  <a:gd name="T16" fmla="*/ 1081 w 1277"/>
                  <a:gd name="T17" fmla="*/ 253 h 379"/>
                  <a:gd name="T18" fmla="*/ 1019 w 1277"/>
                  <a:gd name="T19" fmla="*/ 191 h 379"/>
                  <a:gd name="T20" fmla="*/ 1081 w 1277"/>
                  <a:gd name="T21" fmla="*/ 128 h 379"/>
                  <a:gd name="T22" fmla="*/ 1143 w 1277"/>
                  <a:gd name="T23" fmla="*/ 191 h 379"/>
                  <a:gd name="T24" fmla="*/ 1081 w 1277"/>
                  <a:gd name="T25" fmla="*/ 253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7" h="379">
                    <a:moveTo>
                      <a:pt x="1214" y="0"/>
                    </a:moveTo>
                    <a:lnTo>
                      <a:pt x="62" y="0"/>
                    </a:lnTo>
                    <a:cubicBezTo>
                      <a:pt x="25" y="0"/>
                      <a:pt x="0" y="29"/>
                      <a:pt x="0" y="62"/>
                    </a:cubicBezTo>
                    <a:lnTo>
                      <a:pt x="0" y="207"/>
                    </a:lnTo>
                    <a:cubicBezTo>
                      <a:pt x="75" y="237"/>
                      <a:pt x="133" y="303"/>
                      <a:pt x="141" y="378"/>
                    </a:cubicBezTo>
                    <a:lnTo>
                      <a:pt x="1276" y="378"/>
                    </a:lnTo>
                    <a:lnTo>
                      <a:pt x="1276" y="62"/>
                    </a:lnTo>
                    <a:cubicBezTo>
                      <a:pt x="1276" y="29"/>
                      <a:pt x="1247" y="0"/>
                      <a:pt x="1214" y="0"/>
                    </a:cubicBezTo>
                    <a:close/>
                    <a:moveTo>
                      <a:pt x="1081" y="253"/>
                    </a:moveTo>
                    <a:cubicBezTo>
                      <a:pt x="1048" y="253"/>
                      <a:pt x="1019" y="224"/>
                      <a:pt x="1019" y="191"/>
                    </a:cubicBezTo>
                    <a:cubicBezTo>
                      <a:pt x="1019" y="158"/>
                      <a:pt x="1048" y="128"/>
                      <a:pt x="1081" y="128"/>
                    </a:cubicBezTo>
                    <a:cubicBezTo>
                      <a:pt x="1114" y="128"/>
                      <a:pt x="1143" y="158"/>
                      <a:pt x="1143" y="191"/>
                    </a:cubicBezTo>
                    <a:cubicBezTo>
                      <a:pt x="1143" y="224"/>
                      <a:pt x="1114" y="253"/>
                      <a:pt x="1081" y="253"/>
                    </a:cubicBez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8" name="Freeform 18"/>
              <p:cNvSpPr>
                <a:spLocks noChangeArrowheads="1"/>
              </p:cNvSpPr>
              <p:nvPr/>
            </p:nvSpPr>
            <p:spPr bwMode="auto">
              <a:xfrm>
                <a:off x="2684781" y="4341945"/>
                <a:ext cx="119187" cy="176071"/>
              </a:xfrm>
              <a:custGeom>
                <a:avLst/>
                <a:gdLst>
                  <a:gd name="T0" fmla="*/ 8 w 387"/>
                  <a:gd name="T1" fmla="*/ 391 h 575"/>
                  <a:gd name="T2" fmla="*/ 45 w 387"/>
                  <a:gd name="T3" fmla="*/ 424 h 575"/>
                  <a:gd name="T4" fmla="*/ 191 w 387"/>
                  <a:gd name="T5" fmla="*/ 574 h 575"/>
                  <a:gd name="T6" fmla="*/ 336 w 387"/>
                  <a:gd name="T7" fmla="*/ 424 h 575"/>
                  <a:gd name="T8" fmla="*/ 374 w 387"/>
                  <a:gd name="T9" fmla="*/ 391 h 575"/>
                  <a:gd name="T10" fmla="*/ 382 w 387"/>
                  <a:gd name="T11" fmla="*/ 333 h 575"/>
                  <a:gd name="T12" fmla="*/ 361 w 387"/>
                  <a:gd name="T13" fmla="*/ 296 h 575"/>
                  <a:gd name="T14" fmla="*/ 374 w 387"/>
                  <a:gd name="T15" fmla="*/ 187 h 575"/>
                  <a:gd name="T16" fmla="*/ 228 w 387"/>
                  <a:gd name="T17" fmla="*/ 38 h 575"/>
                  <a:gd name="T18" fmla="*/ 199 w 387"/>
                  <a:gd name="T19" fmla="*/ 0 h 575"/>
                  <a:gd name="T20" fmla="*/ 0 w 387"/>
                  <a:gd name="T21" fmla="*/ 171 h 575"/>
                  <a:gd name="T22" fmla="*/ 0 w 387"/>
                  <a:gd name="T23" fmla="*/ 192 h 575"/>
                  <a:gd name="T24" fmla="*/ 12 w 387"/>
                  <a:gd name="T25" fmla="*/ 291 h 575"/>
                  <a:gd name="T26" fmla="*/ 0 w 387"/>
                  <a:gd name="T27" fmla="*/ 333 h 575"/>
                  <a:gd name="T28" fmla="*/ 8 w 387"/>
                  <a:gd name="T29" fmla="*/ 391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7" h="575">
                    <a:moveTo>
                      <a:pt x="8" y="391"/>
                    </a:moveTo>
                    <a:cubicBezTo>
                      <a:pt x="12" y="408"/>
                      <a:pt x="25" y="424"/>
                      <a:pt x="45" y="424"/>
                    </a:cubicBezTo>
                    <a:cubicBezTo>
                      <a:pt x="66" y="566"/>
                      <a:pt x="174" y="574"/>
                      <a:pt x="191" y="574"/>
                    </a:cubicBezTo>
                    <a:cubicBezTo>
                      <a:pt x="208" y="574"/>
                      <a:pt x="316" y="570"/>
                      <a:pt x="336" y="424"/>
                    </a:cubicBezTo>
                    <a:cubicBezTo>
                      <a:pt x="357" y="424"/>
                      <a:pt x="370" y="412"/>
                      <a:pt x="374" y="391"/>
                    </a:cubicBezTo>
                    <a:lnTo>
                      <a:pt x="382" y="333"/>
                    </a:lnTo>
                    <a:cubicBezTo>
                      <a:pt x="386" y="316"/>
                      <a:pt x="378" y="300"/>
                      <a:pt x="361" y="296"/>
                    </a:cubicBezTo>
                    <a:cubicBezTo>
                      <a:pt x="365" y="271"/>
                      <a:pt x="374" y="225"/>
                      <a:pt x="374" y="187"/>
                    </a:cubicBezTo>
                    <a:cubicBezTo>
                      <a:pt x="374" y="117"/>
                      <a:pt x="311" y="46"/>
                      <a:pt x="228" y="38"/>
                    </a:cubicBezTo>
                    <a:lnTo>
                      <a:pt x="199" y="0"/>
                    </a:lnTo>
                    <a:cubicBezTo>
                      <a:pt x="0" y="9"/>
                      <a:pt x="0" y="171"/>
                      <a:pt x="0" y="171"/>
                    </a:cubicBezTo>
                    <a:lnTo>
                      <a:pt x="0" y="192"/>
                    </a:lnTo>
                    <a:cubicBezTo>
                      <a:pt x="0" y="229"/>
                      <a:pt x="8" y="271"/>
                      <a:pt x="12" y="291"/>
                    </a:cubicBezTo>
                    <a:cubicBezTo>
                      <a:pt x="8" y="300"/>
                      <a:pt x="0" y="316"/>
                      <a:pt x="0" y="333"/>
                    </a:cubicBezTo>
                    <a:lnTo>
                      <a:pt x="8" y="391"/>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9" name="Freeform 19"/>
              <p:cNvSpPr>
                <a:spLocks noChangeArrowheads="1"/>
              </p:cNvSpPr>
              <p:nvPr/>
            </p:nvSpPr>
            <p:spPr bwMode="auto">
              <a:xfrm>
                <a:off x="2615706" y="4516662"/>
                <a:ext cx="255981" cy="142211"/>
              </a:xfrm>
              <a:custGeom>
                <a:avLst/>
                <a:gdLst>
                  <a:gd name="T0" fmla="*/ 0 w 833"/>
                  <a:gd name="T1" fmla="*/ 461 h 462"/>
                  <a:gd name="T2" fmla="*/ 0 w 833"/>
                  <a:gd name="T3" fmla="*/ 204 h 462"/>
                  <a:gd name="T4" fmla="*/ 87 w 833"/>
                  <a:gd name="T5" fmla="*/ 54 h 462"/>
                  <a:gd name="T6" fmla="*/ 87 w 833"/>
                  <a:gd name="T7" fmla="*/ 54 h 462"/>
                  <a:gd name="T8" fmla="*/ 183 w 833"/>
                  <a:gd name="T9" fmla="*/ 25 h 462"/>
                  <a:gd name="T10" fmla="*/ 237 w 833"/>
                  <a:gd name="T11" fmla="*/ 8 h 462"/>
                  <a:gd name="T12" fmla="*/ 275 w 833"/>
                  <a:gd name="T13" fmla="*/ 0 h 462"/>
                  <a:gd name="T14" fmla="*/ 416 w 833"/>
                  <a:gd name="T15" fmla="*/ 58 h 462"/>
                  <a:gd name="T16" fmla="*/ 416 w 833"/>
                  <a:gd name="T17" fmla="*/ 58 h 462"/>
                  <a:gd name="T18" fmla="*/ 557 w 833"/>
                  <a:gd name="T19" fmla="*/ 0 h 462"/>
                  <a:gd name="T20" fmla="*/ 595 w 833"/>
                  <a:gd name="T21" fmla="*/ 8 h 462"/>
                  <a:gd name="T22" fmla="*/ 649 w 833"/>
                  <a:gd name="T23" fmla="*/ 25 h 462"/>
                  <a:gd name="T24" fmla="*/ 744 w 833"/>
                  <a:gd name="T25" fmla="*/ 54 h 462"/>
                  <a:gd name="T26" fmla="*/ 744 w 833"/>
                  <a:gd name="T27" fmla="*/ 54 h 462"/>
                  <a:gd name="T28" fmla="*/ 832 w 833"/>
                  <a:gd name="T29" fmla="*/ 204 h 462"/>
                  <a:gd name="T30" fmla="*/ 832 w 833"/>
                  <a:gd name="T31" fmla="*/ 461 h 462"/>
                  <a:gd name="T32" fmla="*/ 0 w 833"/>
                  <a:gd name="T33" fmla="*/ 461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3" h="462">
                    <a:moveTo>
                      <a:pt x="0" y="461"/>
                    </a:moveTo>
                    <a:lnTo>
                      <a:pt x="0" y="204"/>
                    </a:lnTo>
                    <a:cubicBezTo>
                      <a:pt x="0" y="141"/>
                      <a:pt x="38" y="83"/>
                      <a:pt x="87" y="54"/>
                    </a:cubicBezTo>
                    <a:lnTo>
                      <a:pt x="87" y="54"/>
                    </a:lnTo>
                    <a:cubicBezTo>
                      <a:pt x="117" y="46"/>
                      <a:pt x="150" y="33"/>
                      <a:pt x="183" y="25"/>
                    </a:cubicBezTo>
                    <a:cubicBezTo>
                      <a:pt x="204" y="21"/>
                      <a:pt x="220" y="12"/>
                      <a:pt x="237" y="8"/>
                    </a:cubicBezTo>
                    <a:cubicBezTo>
                      <a:pt x="258" y="4"/>
                      <a:pt x="275" y="0"/>
                      <a:pt x="275" y="0"/>
                    </a:cubicBezTo>
                    <a:cubicBezTo>
                      <a:pt x="304" y="37"/>
                      <a:pt x="358" y="58"/>
                      <a:pt x="416" y="58"/>
                    </a:cubicBezTo>
                    <a:lnTo>
                      <a:pt x="416" y="58"/>
                    </a:lnTo>
                    <a:cubicBezTo>
                      <a:pt x="474" y="58"/>
                      <a:pt x="528" y="37"/>
                      <a:pt x="557" y="0"/>
                    </a:cubicBezTo>
                    <a:cubicBezTo>
                      <a:pt x="557" y="0"/>
                      <a:pt x="574" y="4"/>
                      <a:pt x="595" y="8"/>
                    </a:cubicBezTo>
                    <a:cubicBezTo>
                      <a:pt x="611" y="12"/>
                      <a:pt x="628" y="16"/>
                      <a:pt x="649" y="25"/>
                    </a:cubicBezTo>
                    <a:cubicBezTo>
                      <a:pt x="682" y="33"/>
                      <a:pt x="719" y="46"/>
                      <a:pt x="744" y="54"/>
                    </a:cubicBezTo>
                    <a:lnTo>
                      <a:pt x="744" y="54"/>
                    </a:lnTo>
                    <a:cubicBezTo>
                      <a:pt x="794" y="83"/>
                      <a:pt x="832" y="137"/>
                      <a:pt x="832" y="204"/>
                    </a:cubicBezTo>
                    <a:lnTo>
                      <a:pt x="832" y="461"/>
                    </a:lnTo>
                    <a:lnTo>
                      <a:pt x="0" y="461"/>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96" name="Rectangle 95"/>
            <p:cNvSpPr/>
            <p:nvPr/>
          </p:nvSpPr>
          <p:spPr>
            <a:xfrm>
              <a:off x="2426781" y="4898137"/>
              <a:ext cx="639069" cy="1100192"/>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nvGrpSpPr>
            <p:cNvPr id="97" name="Group 96"/>
            <p:cNvGrpSpPr/>
            <p:nvPr/>
          </p:nvGrpSpPr>
          <p:grpSpPr>
            <a:xfrm>
              <a:off x="2488537" y="5574590"/>
              <a:ext cx="589651" cy="360286"/>
              <a:chOff x="5573395" y="2827618"/>
              <a:chExt cx="922337" cy="563563"/>
            </a:xfrm>
          </p:grpSpPr>
          <p:grpSp>
            <p:nvGrpSpPr>
              <p:cNvPr id="98" name="Group 97"/>
              <p:cNvGrpSpPr/>
              <p:nvPr/>
            </p:nvGrpSpPr>
            <p:grpSpPr>
              <a:xfrm>
                <a:off x="5589270" y="2827618"/>
                <a:ext cx="827087" cy="125413"/>
                <a:chOff x="1293813" y="2730500"/>
                <a:chExt cx="827087" cy="125413"/>
              </a:xfrm>
              <a:solidFill>
                <a:srgbClr val="5F5F5F"/>
              </a:solidFill>
            </p:grpSpPr>
            <p:sp>
              <p:nvSpPr>
                <p:cNvPr id="157" name="Freeform 45"/>
                <p:cNvSpPr>
                  <a:spLocks noChangeArrowheads="1"/>
                </p:cNvSpPr>
                <p:nvPr/>
              </p:nvSpPr>
              <p:spPr bwMode="auto">
                <a:xfrm>
                  <a:off x="1293813" y="2730500"/>
                  <a:ext cx="101600" cy="125413"/>
                </a:xfrm>
                <a:custGeom>
                  <a:avLst/>
                  <a:gdLst>
                    <a:gd name="T0" fmla="*/ 207 w 284"/>
                    <a:gd name="T1" fmla="*/ 116 h 348"/>
                    <a:gd name="T2" fmla="*/ 153 w 284"/>
                    <a:gd name="T3" fmla="*/ 57 h 348"/>
                    <a:gd name="T4" fmla="*/ 77 w 284"/>
                    <a:gd name="T5" fmla="*/ 181 h 348"/>
                    <a:gd name="T6" fmla="*/ 147 w 284"/>
                    <a:gd name="T7" fmla="*/ 297 h 348"/>
                    <a:gd name="T8" fmla="*/ 207 w 284"/>
                    <a:gd name="T9" fmla="*/ 232 h 348"/>
                    <a:gd name="T10" fmla="*/ 283 w 284"/>
                    <a:gd name="T11" fmla="*/ 232 h 348"/>
                    <a:gd name="T12" fmla="*/ 252 w 284"/>
                    <a:gd name="T13" fmla="*/ 311 h 348"/>
                    <a:gd name="T14" fmla="*/ 153 w 284"/>
                    <a:gd name="T15" fmla="*/ 347 h 348"/>
                    <a:gd name="T16" fmla="*/ 0 w 284"/>
                    <a:gd name="T17" fmla="*/ 178 h 348"/>
                    <a:gd name="T18" fmla="*/ 153 w 284"/>
                    <a:gd name="T19" fmla="*/ 0 h 348"/>
                    <a:gd name="T20" fmla="*/ 277 w 284"/>
                    <a:gd name="T21" fmla="*/ 110 h 348"/>
                    <a:gd name="T22" fmla="*/ 207 w 284"/>
                    <a:gd name="T23" fmla="*/ 110 h 348"/>
                    <a:gd name="T24" fmla="*/ 207 w 284"/>
                    <a:gd name="T25" fmla="*/ 11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348">
                      <a:moveTo>
                        <a:pt x="207" y="116"/>
                      </a:moveTo>
                      <a:cubicBezTo>
                        <a:pt x="207" y="105"/>
                        <a:pt x="201" y="57"/>
                        <a:pt x="153" y="57"/>
                      </a:cubicBezTo>
                      <a:cubicBezTo>
                        <a:pt x="99" y="57"/>
                        <a:pt x="77" y="113"/>
                        <a:pt x="77" y="181"/>
                      </a:cubicBezTo>
                      <a:cubicBezTo>
                        <a:pt x="77" y="201"/>
                        <a:pt x="77" y="297"/>
                        <a:pt x="147" y="297"/>
                      </a:cubicBezTo>
                      <a:cubicBezTo>
                        <a:pt x="178" y="297"/>
                        <a:pt x="207" y="277"/>
                        <a:pt x="207" y="232"/>
                      </a:cubicBezTo>
                      <a:lnTo>
                        <a:pt x="283" y="232"/>
                      </a:lnTo>
                      <a:cubicBezTo>
                        <a:pt x="283" y="251"/>
                        <a:pt x="280" y="282"/>
                        <a:pt x="252" y="311"/>
                      </a:cubicBezTo>
                      <a:cubicBezTo>
                        <a:pt x="221" y="342"/>
                        <a:pt x="184" y="347"/>
                        <a:pt x="153" y="347"/>
                      </a:cubicBezTo>
                      <a:cubicBezTo>
                        <a:pt x="37" y="347"/>
                        <a:pt x="0" y="263"/>
                        <a:pt x="0" y="178"/>
                      </a:cubicBezTo>
                      <a:cubicBezTo>
                        <a:pt x="0" y="71"/>
                        <a:pt x="60" y="0"/>
                        <a:pt x="153" y="0"/>
                      </a:cubicBezTo>
                      <a:cubicBezTo>
                        <a:pt x="226" y="0"/>
                        <a:pt x="277" y="45"/>
                        <a:pt x="277" y="110"/>
                      </a:cubicBezTo>
                      <a:lnTo>
                        <a:pt x="207" y="110"/>
                      </a:lnTo>
                      <a:lnTo>
                        <a:pt x="207" y="11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8" name="Freeform 46"/>
                <p:cNvSpPr>
                  <a:spLocks noChangeArrowheads="1"/>
                </p:cNvSpPr>
                <p:nvPr/>
              </p:nvSpPr>
              <p:spPr bwMode="auto">
                <a:xfrm>
                  <a:off x="1419225" y="2768600"/>
                  <a:ext cx="80963" cy="87313"/>
                </a:xfrm>
                <a:custGeom>
                  <a:avLst/>
                  <a:gdLst>
                    <a:gd name="T0" fmla="*/ 70 w 227"/>
                    <a:gd name="T1" fmla="*/ 3 h 241"/>
                    <a:gd name="T2" fmla="*/ 70 w 227"/>
                    <a:gd name="T3" fmla="*/ 141 h 241"/>
                    <a:gd name="T4" fmla="*/ 107 w 227"/>
                    <a:gd name="T5" fmla="*/ 192 h 241"/>
                    <a:gd name="T6" fmla="*/ 152 w 227"/>
                    <a:gd name="T7" fmla="*/ 118 h 241"/>
                    <a:gd name="T8" fmla="*/ 152 w 227"/>
                    <a:gd name="T9" fmla="*/ 0 h 241"/>
                    <a:gd name="T10" fmla="*/ 223 w 227"/>
                    <a:gd name="T11" fmla="*/ 0 h 241"/>
                    <a:gd name="T12" fmla="*/ 223 w 227"/>
                    <a:gd name="T13" fmla="*/ 155 h 241"/>
                    <a:gd name="T14" fmla="*/ 223 w 227"/>
                    <a:gd name="T15" fmla="*/ 217 h 241"/>
                    <a:gd name="T16" fmla="*/ 226 w 227"/>
                    <a:gd name="T17" fmla="*/ 234 h 241"/>
                    <a:gd name="T18" fmla="*/ 158 w 227"/>
                    <a:gd name="T19" fmla="*/ 234 h 241"/>
                    <a:gd name="T20" fmla="*/ 155 w 227"/>
                    <a:gd name="T21" fmla="*/ 203 h 241"/>
                    <a:gd name="T22" fmla="*/ 84 w 227"/>
                    <a:gd name="T23" fmla="*/ 240 h 241"/>
                    <a:gd name="T24" fmla="*/ 14 w 227"/>
                    <a:gd name="T25" fmla="*/ 209 h 241"/>
                    <a:gd name="T26" fmla="*/ 0 w 227"/>
                    <a:gd name="T27" fmla="*/ 146 h 241"/>
                    <a:gd name="T28" fmla="*/ 0 w 227"/>
                    <a:gd name="T29" fmla="*/ 0 h 241"/>
                    <a:gd name="T30" fmla="*/ 70 w 227"/>
                    <a:gd name="T31" fmla="*/ 0 h 241"/>
                    <a:gd name="T32" fmla="*/ 70 w 227"/>
                    <a:gd name="T33" fmla="*/ 3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241">
                      <a:moveTo>
                        <a:pt x="70" y="3"/>
                      </a:moveTo>
                      <a:lnTo>
                        <a:pt x="70" y="141"/>
                      </a:lnTo>
                      <a:cubicBezTo>
                        <a:pt x="70" y="161"/>
                        <a:pt x="70" y="192"/>
                        <a:pt x="107" y="192"/>
                      </a:cubicBezTo>
                      <a:cubicBezTo>
                        <a:pt x="152" y="192"/>
                        <a:pt x="152" y="158"/>
                        <a:pt x="152" y="118"/>
                      </a:cubicBezTo>
                      <a:lnTo>
                        <a:pt x="152" y="0"/>
                      </a:lnTo>
                      <a:lnTo>
                        <a:pt x="223" y="0"/>
                      </a:lnTo>
                      <a:lnTo>
                        <a:pt x="223" y="155"/>
                      </a:lnTo>
                      <a:cubicBezTo>
                        <a:pt x="223" y="206"/>
                        <a:pt x="223" y="211"/>
                        <a:pt x="223" y="217"/>
                      </a:cubicBezTo>
                      <a:cubicBezTo>
                        <a:pt x="223" y="223"/>
                        <a:pt x="223" y="228"/>
                        <a:pt x="226" y="234"/>
                      </a:cubicBezTo>
                      <a:lnTo>
                        <a:pt x="158" y="234"/>
                      </a:lnTo>
                      <a:lnTo>
                        <a:pt x="155" y="203"/>
                      </a:lnTo>
                      <a:cubicBezTo>
                        <a:pt x="149" y="214"/>
                        <a:pt x="130" y="240"/>
                        <a:pt x="84" y="240"/>
                      </a:cubicBezTo>
                      <a:cubicBezTo>
                        <a:pt x="53" y="240"/>
                        <a:pt x="28" y="225"/>
                        <a:pt x="14" y="209"/>
                      </a:cubicBezTo>
                      <a:cubicBezTo>
                        <a:pt x="0" y="189"/>
                        <a:pt x="0" y="158"/>
                        <a:pt x="0" y="146"/>
                      </a:cubicBezTo>
                      <a:lnTo>
                        <a:pt x="0" y="0"/>
                      </a:lnTo>
                      <a:lnTo>
                        <a:pt x="70" y="0"/>
                      </a:lnTo>
                      <a:lnTo>
                        <a:pt x="70" y="3"/>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9" name="Freeform 47"/>
                <p:cNvSpPr>
                  <a:spLocks noChangeArrowheads="1"/>
                </p:cNvSpPr>
                <p:nvPr/>
              </p:nvSpPr>
              <p:spPr bwMode="auto">
                <a:xfrm>
                  <a:off x="1524000" y="2767013"/>
                  <a:ext cx="73025" cy="88900"/>
                </a:xfrm>
                <a:custGeom>
                  <a:avLst/>
                  <a:gdLst>
                    <a:gd name="T0" fmla="*/ 65 w 204"/>
                    <a:gd name="T1" fmla="*/ 172 h 249"/>
                    <a:gd name="T2" fmla="*/ 105 w 204"/>
                    <a:gd name="T3" fmla="*/ 203 h 249"/>
                    <a:gd name="T4" fmla="*/ 141 w 204"/>
                    <a:gd name="T5" fmla="*/ 175 h 249"/>
                    <a:gd name="T6" fmla="*/ 108 w 204"/>
                    <a:gd name="T7" fmla="*/ 149 h 249"/>
                    <a:gd name="T8" fmla="*/ 65 w 204"/>
                    <a:gd name="T9" fmla="*/ 138 h 249"/>
                    <a:gd name="T10" fmla="*/ 6 w 204"/>
                    <a:gd name="T11" fmla="*/ 73 h 249"/>
                    <a:gd name="T12" fmla="*/ 108 w 204"/>
                    <a:gd name="T13" fmla="*/ 0 h 249"/>
                    <a:gd name="T14" fmla="*/ 198 w 204"/>
                    <a:gd name="T15" fmla="*/ 70 h 249"/>
                    <a:gd name="T16" fmla="*/ 136 w 204"/>
                    <a:gd name="T17" fmla="*/ 70 h 249"/>
                    <a:gd name="T18" fmla="*/ 102 w 204"/>
                    <a:gd name="T19" fmla="*/ 42 h 249"/>
                    <a:gd name="T20" fmla="*/ 68 w 204"/>
                    <a:gd name="T21" fmla="*/ 65 h 249"/>
                    <a:gd name="T22" fmla="*/ 99 w 204"/>
                    <a:gd name="T23" fmla="*/ 90 h 249"/>
                    <a:gd name="T24" fmla="*/ 141 w 204"/>
                    <a:gd name="T25" fmla="*/ 101 h 249"/>
                    <a:gd name="T26" fmla="*/ 203 w 204"/>
                    <a:gd name="T27" fmla="*/ 166 h 249"/>
                    <a:gd name="T28" fmla="*/ 96 w 204"/>
                    <a:gd name="T29" fmla="*/ 248 h 249"/>
                    <a:gd name="T30" fmla="*/ 17 w 204"/>
                    <a:gd name="T31" fmla="*/ 220 h 249"/>
                    <a:gd name="T32" fmla="*/ 0 w 204"/>
                    <a:gd name="T33" fmla="*/ 175 h 249"/>
                    <a:gd name="T34" fmla="*/ 65 w 204"/>
                    <a:gd name="T35" fmla="*/ 175 h 249"/>
                    <a:gd name="T36" fmla="*/ 65 w 204"/>
                    <a:gd name="T37" fmla="*/ 17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4" h="249">
                      <a:moveTo>
                        <a:pt x="65" y="172"/>
                      </a:moveTo>
                      <a:cubicBezTo>
                        <a:pt x="65" y="186"/>
                        <a:pt x="76" y="203"/>
                        <a:pt x="105" y="203"/>
                      </a:cubicBezTo>
                      <a:cubicBezTo>
                        <a:pt x="130" y="203"/>
                        <a:pt x="141" y="189"/>
                        <a:pt x="141" y="175"/>
                      </a:cubicBezTo>
                      <a:cubicBezTo>
                        <a:pt x="141" y="164"/>
                        <a:pt x="136" y="155"/>
                        <a:pt x="108" y="149"/>
                      </a:cubicBezTo>
                      <a:lnTo>
                        <a:pt x="65" y="138"/>
                      </a:lnTo>
                      <a:cubicBezTo>
                        <a:pt x="45" y="132"/>
                        <a:pt x="6" y="121"/>
                        <a:pt x="6" y="73"/>
                      </a:cubicBezTo>
                      <a:cubicBezTo>
                        <a:pt x="6" y="28"/>
                        <a:pt x="48" y="0"/>
                        <a:pt x="108" y="0"/>
                      </a:cubicBezTo>
                      <a:cubicBezTo>
                        <a:pt x="155" y="0"/>
                        <a:pt x="195" y="22"/>
                        <a:pt x="198" y="70"/>
                      </a:cubicBezTo>
                      <a:lnTo>
                        <a:pt x="136" y="70"/>
                      </a:lnTo>
                      <a:cubicBezTo>
                        <a:pt x="133" y="45"/>
                        <a:pt x="113" y="42"/>
                        <a:pt x="102" y="42"/>
                      </a:cubicBezTo>
                      <a:cubicBezTo>
                        <a:pt x="82" y="42"/>
                        <a:pt x="68" y="51"/>
                        <a:pt x="68" y="65"/>
                      </a:cubicBezTo>
                      <a:cubicBezTo>
                        <a:pt x="68" y="82"/>
                        <a:pt x="79" y="85"/>
                        <a:pt x="99" y="90"/>
                      </a:cubicBezTo>
                      <a:lnTo>
                        <a:pt x="141" y="101"/>
                      </a:lnTo>
                      <a:cubicBezTo>
                        <a:pt x="184" y="113"/>
                        <a:pt x="203" y="135"/>
                        <a:pt x="203" y="166"/>
                      </a:cubicBezTo>
                      <a:cubicBezTo>
                        <a:pt x="203" y="206"/>
                        <a:pt x="170" y="248"/>
                        <a:pt x="96" y="248"/>
                      </a:cubicBezTo>
                      <a:cubicBezTo>
                        <a:pt x="65" y="248"/>
                        <a:pt x="37" y="243"/>
                        <a:pt x="17" y="220"/>
                      </a:cubicBezTo>
                      <a:cubicBezTo>
                        <a:pt x="3" y="203"/>
                        <a:pt x="0" y="186"/>
                        <a:pt x="0" y="175"/>
                      </a:cubicBezTo>
                      <a:lnTo>
                        <a:pt x="65" y="175"/>
                      </a:lnTo>
                      <a:lnTo>
                        <a:pt x="65" y="17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0" name="Freeform 48"/>
                <p:cNvSpPr>
                  <a:spLocks noChangeArrowheads="1"/>
                </p:cNvSpPr>
                <p:nvPr/>
              </p:nvSpPr>
              <p:spPr bwMode="auto">
                <a:xfrm>
                  <a:off x="1611313" y="2744788"/>
                  <a:ext cx="61912" cy="111125"/>
                </a:xfrm>
                <a:custGeom>
                  <a:avLst/>
                  <a:gdLst>
                    <a:gd name="T0" fmla="*/ 169 w 170"/>
                    <a:gd name="T1" fmla="*/ 299 h 308"/>
                    <a:gd name="T2" fmla="*/ 116 w 170"/>
                    <a:gd name="T3" fmla="*/ 307 h 308"/>
                    <a:gd name="T4" fmla="*/ 45 w 170"/>
                    <a:gd name="T5" fmla="*/ 245 h 308"/>
                    <a:gd name="T6" fmla="*/ 45 w 170"/>
                    <a:gd name="T7" fmla="*/ 115 h 308"/>
                    <a:gd name="T8" fmla="*/ 0 w 170"/>
                    <a:gd name="T9" fmla="*/ 115 h 308"/>
                    <a:gd name="T10" fmla="*/ 0 w 170"/>
                    <a:gd name="T11" fmla="*/ 70 h 308"/>
                    <a:gd name="T12" fmla="*/ 45 w 170"/>
                    <a:gd name="T13" fmla="*/ 70 h 308"/>
                    <a:gd name="T14" fmla="*/ 45 w 170"/>
                    <a:gd name="T15" fmla="*/ 25 h 308"/>
                    <a:gd name="T16" fmla="*/ 113 w 170"/>
                    <a:gd name="T17" fmla="*/ 0 h 308"/>
                    <a:gd name="T18" fmla="*/ 113 w 170"/>
                    <a:gd name="T19" fmla="*/ 70 h 308"/>
                    <a:gd name="T20" fmla="*/ 169 w 170"/>
                    <a:gd name="T21" fmla="*/ 70 h 308"/>
                    <a:gd name="T22" fmla="*/ 169 w 170"/>
                    <a:gd name="T23" fmla="*/ 115 h 308"/>
                    <a:gd name="T24" fmla="*/ 113 w 170"/>
                    <a:gd name="T25" fmla="*/ 115 h 308"/>
                    <a:gd name="T26" fmla="*/ 113 w 170"/>
                    <a:gd name="T27" fmla="*/ 220 h 308"/>
                    <a:gd name="T28" fmla="*/ 144 w 170"/>
                    <a:gd name="T29" fmla="*/ 254 h 308"/>
                    <a:gd name="T30" fmla="*/ 167 w 170"/>
                    <a:gd name="T31" fmla="*/ 254 h 308"/>
                    <a:gd name="T32" fmla="*/ 167 w 170"/>
                    <a:gd name="T33" fmla="*/ 299 h 308"/>
                    <a:gd name="T34" fmla="*/ 169 w 170"/>
                    <a:gd name="T35" fmla="*/ 299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308">
                      <a:moveTo>
                        <a:pt x="169" y="299"/>
                      </a:moveTo>
                      <a:cubicBezTo>
                        <a:pt x="147" y="305"/>
                        <a:pt x="127" y="307"/>
                        <a:pt x="116" y="307"/>
                      </a:cubicBezTo>
                      <a:cubicBezTo>
                        <a:pt x="45" y="307"/>
                        <a:pt x="45" y="265"/>
                        <a:pt x="45" y="245"/>
                      </a:cubicBezTo>
                      <a:lnTo>
                        <a:pt x="45" y="115"/>
                      </a:lnTo>
                      <a:lnTo>
                        <a:pt x="0" y="115"/>
                      </a:lnTo>
                      <a:lnTo>
                        <a:pt x="0" y="70"/>
                      </a:lnTo>
                      <a:lnTo>
                        <a:pt x="45" y="70"/>
                      </a:lnTo>
                      <a:lnTo>
                        <a:pt x="45" y="25"/>
                      </a:lnTo>
                      <a:lnTo>
                        <a:pt x="113" y="0"/>
                      </a:lnTo>
                      <a:lnTo>
                        <a:pt x="113" y="70"/>
                      </a:lnTo>
                      <a:lnTo>
                        <a:pt x="169" y="70"/>
                      </a:lnTo>
                      <a:lnTo>
                        <a:pt x="169" y="115"/>
                      </a:lnTo>
                      <a:lnTo>
                        <a:pt x="113" y="115"/>
                      </a:lnTo>
                      <a:lnTo>
                        <a:pt x="113" y="220"/>
                      </a:lnTo>
                      <a:cubicBezTo>
                        <a:pt x="113" y="242"/>
                        <a:pt x="113" y="254"/>
                        <a:pt x="144" y="254"/>
                      </a:cubicBezTo>
                      <a:cubicBezTo>
                        <a:pt x="155" y="254"/>
                        <a:pt x="158" y="254"/>
                        <a:pt x="167" y="254"/>
                      </a:cubicBezTo>
                      <a:lnTo>
                        <a:pt x="167" y="299"/>
                      </a:lnTo>
                      <a:lnTo>
                        <a:pt x="169" y="29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1" name="Freeform 49"/>
                <p:cNvSpPr>
                  <a:spLocks noChangeArrowheads="1"/>
                </p:cNvSpPr>
                <p:nvPr/>
              </p:nvSpPr>
              <p:spPr bwMode="auto">
                <a:xfrm>
                  <a:off x="1687513" y="2767013"/>
                  <a:ext cx="87312" cy="88900"/>
                </a:xfrm>
                <a:custGeom>
                  <a:avLst/>
                  <a:gdLst>
                    <a:gd name="T0" fmla="*/ 121 w 243"/>
                    <a:gd name="T1" fmla="*/ 0 h 249"/>
                    <a:gd name="T2" fmla="*/ 242 w 243"/>
                    <a:gd name="T3" fmla="*/ 124 h 249"/>
                    <a:gd name="T4" fmla="*/ 118 w 243"/>
                    <a:gd name="T5" fmla="*/ 248 h 249"/>
                    <a:gd name="T6" fmla="*/ 0 w 243"/>
                    <a:gd name="T7" fmla="*/ 124 h 249"/>
                    <a:gd name="T8" fmla="*/ 121 w 243"/>
                    <a:gd name="T9" fmla="*/ 0 h 249"/>
                    <a:gd name="T10" fmla="*/ 121 w 243"/>
                    <a:gd name="T11" fmla="*/ 200 h 249"/>
                    <a:gd name="T12" fmla="*/ 172 w 243"/>
                    <a:gd name="T13" fmla="*/ 121 h 249"/>
                    <a:gd name="T14" fmla="*/ 121 w 243"/>
                    <a:gd name="T15" fmla="*/ 48 h 249"/>
                    <a:gd name="T16" fmla="*/ 70 w 243"/>
                    <a:gd name="T17" fmla="*/ 127 h 249"/>
                    <a:gd name="T18" fmla="*/ 121 w 243"/>
                    <a:gd name="T19" fmla="*/ 20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3" h="249">
                      <a:moveTo>
                        <a:pt x="121" y="0"/>
                      </a:moveTo>
                      <a:cubicBezTo>
                        <a:pt x="206" y="0"/>
                        <a:pt x="242" y="56"/>
                        <a:pt x="242" y="124"/>
                      </a:cubicBezTo>
                      <a:cubicBezTo>
                        <a:pt x="242" y="189"/>
                        <a:pt x="206" y="248"/>
                        <a:pt x="118" y="248"/>
                      </a:cubicBezTo>
                      <a:cubicBezTo>
                        <a:pt x="50" y="248"/>
                        <a:pt x="0" y="206"/>
                        <a:pt x="0" y="124"/>
                      </a:cubicBezTo>
                      <a:cubicBezTo>
                        <a:pt x="0" y="68"/>
                        <a:pt x="28" y="0"/>
                        <a:pt x="121" y="0"/>
                      </a:cubicBezTo>
                      <a:close/>
                      <a:moveTo>
                        <a:pt x="121" y="200"/>
                      </a:moveTo>
                      <a:cubicBezTo>
                        <a:pt x="152" y="200"/>
                        <a:pt x="172" y="183"/>
                        <a:pt x="172" y="121"/>
                      </a:cubicBezTo>
                      <a:cubicBezTo>
                        <a:pt x="172" y="90"/>
                        <a:pt x="166" y="48"/>
                        <a:pt x="121" y="48"/>
                      </a:cubicBezTo>
                      <a:cubicBezTo>
                        <a:pt x="70" y="48"/>
                        <a:pt x="70" y="107"/>
                        <a:pt x="70" y="127"/>
                      </a:cubicBezTo>
                      <a:cubicBezTo>
                        <a:pt x="70" y="178"/>
                        <a:pt x="87" y="200"/>
                        <a:pt x="121" y="200"/>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2" name="Freeform 50"/>
                <p:cNvSpPr>
                  <a:spLocks noChangeArrowheads="1"/>
                </p:cNvSpPr>
                <p:nvPr/>
              </p:nvSpPr>
              <p:spPr bwMode="auto">
                <a:xfrm>
                  <a:off x="1801813" y="2765425"/>
                  <a:ext cx="134937" cy="88900"/>
                </a:xfrm>
                <a:custGeom>
                  <a:avLst/>
                  <a:gdLst>
                    <a:gd name="T0" fmla="*/ 3 w 376"/>
                    <a:gd name="T1" fmla="*/ 51 h 247"/>
                    <a:gd name="T2" fmla="*/ 0 w 376"/>
                    <a:gd name="T3" fmla="*/ 6 h 247"/>
                    <a:gd name="T4" fmla="*/ 67 w 376"/>
                    <a:gd name="T5" fmla="*/ 6 h 247"/>
                    <a:gd name="T6" fmla="*/ 70 w 376"/>
                    <a:gd name="T7" fmla="*/ 37 h 247"/>
                    <a:gd name="T8" fmla="*/ 144 w 376"/>
                    <a:gd name="T9" fmla="*/ 0 h 247"/>
                    <a:gd name="T10" fmla="*/ 217 w 376"/>
                    <a:gd name="T11" fmla="*/ 45 h 247"/>
                    <a:gd name="T12" fmla="*/ 293 w 376"/>
                    <a:gd name="T13" fmla="*/ 3 h 247"/>
                    <a:gd name="T14" fmla="*/ 364 w 376"/>
                    <a:gd name="T15" fmla="*/ 40 h 247"/>
                    <a:gd name="T16" fmla="*/ 375 w 376"/>
                    <a:gd name="T17" fmla="*/ 110 h 247"/>
                    <a:gd name="T18" fmla="*/ 375 w 376"/>
                    <a:gd name="T19" fmla="*/ 243 h 247"/>
                    <a:gd name="T20" fmla="*/ 304 w 376"/>
                    <a:gd name="T21" fmla="*/ 243 h 247"/>
                    <a:gd name="T22" fmla="*/ 304 w 376"/>
                    <a:gd name="T23" fmla="*/ 104 h 247"/>
                    <a:gd name="T24" fmla="*/ 265 w 376"/>
                    <a:gd name="T25" fmla="*/ 51 h 247"/>
                    <a:gd name="T26" fmla="*/ 223 w 376"/>
                    <a:gd name="T27" fmla="*/ 124 h 247"/>
                    <a:gd name="T28" fmla="*/ 223 w 376"/>
                    <a:gd name="T29" fmla="*/ 243 h 247"/>
                    <a:gd name="T30" fmla="*/ 152 w 376"/>
                    <a:gd name="T31" fmla="*/ 243 h 247"/>
                    <a:gd name="T32" fmla="*/ 152 w 376"/>
                    <a:gd name="T33" fmla="*/ 104 h 247"/>
                    <a:gd name="T34" fmla="*/ 113 w 376"/>
                    <a:gd name="T35" fmla="*/ 54 h 247"/>
                    <a:gd name="T36" fmla="*/ 70 w 376"/>
                    <a:gd name="T37" fmla="*/ 107 h 247"/>
                    <a:gd name="T38" fmla="*/ 70 w 376"/>
                    <a:gd name="T39" fmla="*/ 246 h 247"/>
                    <a:gd name="T40" fmla="*/ 3 w 376"/>
                    <a:gd name="T41" fmla="*/ 246 h 247"/>
                    <a:gd name="T42" fmla="*/ 3 w 376"/>
                    <a:gd name="T43" fmla="*/ 51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6" h="247">
                      <a:moveTo>
                        <a:pt x="3" y="51"/>
                      </a:moveTo>
                      <a:cubicBezTo>
                        <a:pt x="3" y="37"/>
                        <a:pt x="3" y="23"/>
                        <a:pt x="0" y="6"/>
                      </a:cubicBezTo>
                      <a:lnTo>
                        <a:pt x="67" y="6"/>
                      </a:lnTo>
                      <a:lnTo>
                        <a:pt x="70" y="37"/>
                      </a:lnTo>
                      <a:cubicBezTo>
                        <a:pt x="79" y="25"/>
                        <a:pt x="96" y="0"/>
                        <a:pt x="144" y="0"/>
                      </a:cubicBezTo>
                      <a:cubicBezTo>
                        <a:pt x="197" y="0"/>
                        <a:pt x="214" y="34"/>
                        <a:pt x="217" y="45"/>
                      </a:cubicBezTo>
                      <a:cubicBezTo>
                        <a:pt x="237" y="9"/>
                        <a:pt x="268" y="3"/>
                        <a:pt x="293" y="3"/>
                      </a:cubicBezTo>
                      <a:cubicBezTo>
                        <a:pt x="341" y="3"/>
                        <a:pt x="361" y="31"/>
                        <a:pt x="364" y="40"/>
                      </a:cubicBezTo>
                      <a:cubicBezTo>
                        <a:pt x="375" y="59"/>
                        <a:pt x="375" y="88"/>
                        <a:pt x="375" y="110"/>
                      </a:cubicBezTo>
                      <a:lnTo>
                        <a:pt x="375" y="243"/>
                      </a:lnTo>
                      <a:lnTo>
                        <a:pt x="304" y="243"/>
                      </a:lnTo>
                      <a:lnTo>
                        <a:pt x="304" y="104"/>
                      </a:lnTo>
                      <a:cubicBezTo>
                        <a:pt x="304" y="79"/>
                        <a:pt x="302" y="51"/>
                        <a:pt x="265" y="51"/>
                      </a:cubicBezTo>
                      <a:cubicBezTo>
                        <a:pt x="223" y="51"/>
                        <a:pt x="223" y="90"/>
                        <a:pt x="223" y="124"/>
                      </a:cubicBezTo>
                      <a:lnTo>
                        <a:pt x="223" y="243"/>
                      </a:lnTo>
                      <a:lnTo>
                        <a:pt x="152" y="243"/>
                      </a:lnTo>
                      <a:lnTo>
                        <a:pt x="152" y="104"/>
                      </a:lnTo>
                      <a:cubicBezTo>
                        <a:pt x="152" y="88"/>
                        <a:pt x="152" y="54"/>
                        <a:pt x="113" y="54"/>
                      </a:cubicBezTo>
                      <a:cubicBezTo>
                        <a:pt x="70" y="54"/>
                        <a:pt x="70" y="90"/>
                        <a:pt x="70" y="107"/>
                      </a:cubicBezTo>
                      <a:lnTo>
                        <a:pt x="70" y="246"/>
                      </a:lnTo>
                      <a:lnTo>
                        <a:pt x="3" y="246"/>
                      </a:lnTo>
                      <a:lnTo>
                        <a:pt x="3" y="51"/>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3" name="Freeform 51"/>
                <p:cNvSpPr>
                  <a:spLocks noChangeArrowheads="1"/>
                </p:cNvSpPr>
                <p:nvPr/>
              </p:nvSpPr>
              <p:spPr bwMode="auto">
                <a:xfrm>
                  <a:off x="1963738" y="2765425"/>
                  <a:ext cx="80962" cy="88900"/>
                </a:xfrm>
                <a:custGeom>
                  <a:avLst/>
                  <a:gdLst>
                    <a:gd name="T0" fmla="*/ 116 w 227"/>
                    <a:gd name="T1" fmla="*/ 203 h 249"/>
                    <a:gd name="T2" fmla="*/ 156 w 227"/>
                    <a:gd name="T3" fmla="*/ 169 h 249"/>
                    <a:gd name="T4" fmla="*/ 218 w 227"/>
                    <a:gd name="T5" fmla="*/ 169 h 249"/>
                    <a:gd name="T6" fmla="*/ 195 w 227"/>
                    <a:gd name="T7" fmla="*/ 220 h 249"/>
                    <a:gd name="T8" fmla="*/ 113 w 227"/>
                    <a:gd name="T9" fmla="*/ 248 h 249"/>
                    <a:gd name="T10" fmla="*/ 31 w 227"/>
                    <a:gd name="T11" fmla="*/ 220 h 249"/>
                    <a:gd name="T12" fmla="*/ 0 w 227"/>
                    <a:gd name="T13" fmla="*/ 130 h 249"/>
                    <a:gd name="T14" fmla="*/ 48 w 227"/>
                    <a:gd name="T15" fmla="*/ 20 h 249"/>
                    <a:gd name="T16" fmla="*/ 113 w 227"/>
                    <a:gd name="T17" fmla="*/ 0 h 249"/>
                    <a:gd name="T18" fmla="*/ 209 w 227"/>
                    <a:gd name="T19" fmla="*/ 56 h 249"/>
                    <a:gd name="T20" fmla="*/ 223 w 227"/>
                    <a:gd name="T21" fmla="*/ 141 h 249"/>
                    <a:gd name="T22" fmla="*/ 68 w 227"/>
                    <a:gd name="T23" fmla="*/ 141 h 249"/>
                    <a:gd name="T24" fmla="*/ 116 w 227"/>
                    <a:gd name="T25" fmla="*/ 203 h 249"/>
                    <a:gd name="T26" fmla="*/ 156 w 227"/>
                    <a:gd name="T27" fmla="*/ 99 h 249"/>
                    <a:gd name="T28" fmla="*/ 116 w 227"/>
                    <a:gd name="T29" fmla="*/ 45 h 249"/>
                    <a:gd name="T30" fmla="*/ 71 w 227"/>
                    <a:gd name="T31" fmla="*/ 99 h 249"/>
                    <a:gd name="T32" fmla="*/ 156 w 227"/>
                    <a:gd name="T33" fmla="*/ 9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249">
                      <a:moveTo>
                        <a:pt x="116" y="203"/>
                      </a:moveTo>
                      <a:cubicBezTo>
                        <a:pt x="133" y="203"/>
                        <a:pt x="150" y="198"/>
                        <a:pt x="156" y="169"/>
                      </a:cubicBezTo>
                      <a:lnTo>
                        <a:pt x="218" y="169"/>
                      </a:lnTo>
                      <a:cubicBezTo>
                        <a:pt x="218" y="181"/>
                        <a:pt x="215" y="200"/>
                        <a:pt x="195" y="220"/>
                      </a:cubicBezTo>
                      <a:cubicBezTo>
                        <a:pt x="178" y="237"/>
                        <a:pt x="147" y="248"/>
                        <a:pt x="113" y="248"/>
                      </a:cubicBezTo>
                      <a:cubicBezTo>
                        <a:pt x="94" y="248"/>
                        <a:pt x="54" y="246"/>
                        <a:pt x="31" y="220"/>
                      </a:cubicBezTo>
                      <a:cubicBezTo>
                        <a:pt x="9" y="198"/>
                        <a:pt x="0" y="167"/>
                        <a:pt x="0" y="130"/>
                      </a:cubicBezTo>
                      <a:cubicBezTo>
                        <a:pt x="0" y="93"/>
                        <a:pt x="9" y="45"/>
                        <a:pt x="48" y="20"/>
                      </a:cubicBezTo>
                      <a:cubicBezTo>
                        <a:pt x="65" y="9"/>
                        <a:pt x="88" y="0"/>
                        <a:pt x="113" y="0"/>
                      </a:cubicBezTo>
                      <a:cubicBezTo>
                        <a:pt x="147" y="0"/>
                        <a:pt x="187" y="14"/>
                        <a:pt x="209" y="56"/>
                      </a:cubicBezTo>
                      <a:cubicBezTo>
                        <a:pt x="226" y="88"/>
                        <a:pt x="223" y="124"/>
                        <a:pt x="223" y="141"/>
                      </a:cubicBezTo>
                      <a:lnTo>
                        <a:pt x="68" y="141"/>
                      </a:lnTo>
                      <a:cubicBezTo>
                        <a:pt x="68" y="155"/>
                        <a:pt x="68" y="203"/>
                        <a:pt x="116" y="203"/>
                      </a:cubicBezTo>
                      <a:close/>
                      <a:moveTo>
                        <a:pt x="156" y="99"/>
                      </a:moveTo>
                      <a:cubicBezTo>
                        <a:pt x="156" y="88"/>
                        <a:pt x="156" y="45"/>
                        <a:pt x="116" y="45"/>
                      </a:cubicBezTo>
                      <a:cubicBezTo>
                        <a:pt x="85" y="45"/>
                        <a:pt x="74" y="71"/>
                        <a:pt x="71" y="99"/>
                      </a:cubicBezTo>
                      <a:lnTo>
                        <a:pt x="156" y="99"/>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4" name="Freeform 52"/>
                <p:cNvSpPr>
                  <a:spLocks noChangeArrowheads="1"/>
                </p:cNvSpPr>
                <p:nvPr/>
              </p:nvSpPr>
              <p:spPr bwMode="auto">
                <a:xfrm>
                  <a:off x="2068513" y="2767013"/>
                  <a:ext cx="52387" cy="87312"/>
                </a:xfrm>
                <a:custGeom>
                  <a:avLst/>
                  <a:gdLst>
                    <a:gd name="T0" fmla="*/ 3 w 145"/>
                    <a:gd name="T1" fmla="*/ 62 h 241"/>
                    <a:gd name="T2" fmla="*/ 0 w 145"/>
                    <a:gd name="T3" fmla="*/ 3 h 241"/>
                    <a:gd name="T4" fmla="*/ 65 w 145"/>
                    <a:gd name="T5" fmla="*/ 3 h 241"/>
                    <a:gd name="T6" fmla="*/ 65 w 145"/>
                    <a:gd name="T7" fmla="*/ 48 h 241"/>
                    <a:gd name="T8" fmla="*/ 144 w 145"/>
                    <a:gd name="T9" fmla="*/ 3 h 241"/>
                    <a:gd name="T10" fmla="*/ 144 w 145"/>
                    <a:gd name="T11" fmla="*/ 65 h 241"/>
                    <a:gd name="T12" fmla="*/ 71 w 145"/>
                    <a:gd name="T13" fmla="*/ 124 h 241"/>
                    <a:gd name="T14" fmla="*/ 71 w 145"/>
                    <a:gd name="T15" fmla="*/ 240 h 241"/>
                    <a:gd name="T16" fmla="*/ 3 w 145"/>
                    <a:gd name="T17" fmla="*/ 240 h 241"/>
                    <a:gd name="T18" fmla="*/ 3 w 145"/>
                    <a:gd name="T19" fmla="*/ 62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241">
                      <a:moveTo>
                        <a:pt x="3" y="62"/>
                      </a:moveTo>
                      <a:cubicBezTo>
                        <a:pt x="3" y="51"/>
                        <a:pt x="0" y="17"/>
                        <a:pt x="0" y="3"/>
                      </a:cubicBezTo>
                      <a:lnTo>
                        <a:pt x="65" y="3"/>
                      </a:lnTo>
                      <a:lnTo>
                        <a:pt x="65" y="48"/>
                      </a:lnTo>
                      <a:cubicBezTo>
                        <a:pt x="73" y="28"/>
                        <a:pt x="90" y="0"/>
                        <a:pt x="144" y="3"/>
                      </a:cubicBezTo>
                      <a:lnTo>
                        <a:pt x="144" y="65"/>
                      </a:lnTo>
                      <a:cubicBezTo>
                        <a:pt x="73" y="59"/>
                        <a:pt x="71" y="93"/>
                        <a:pt x="71" y="124"/>
                      </a:cubicBezTo>
                      <a:lnTo>
                        <a:pt x="71" y="240"/>
                      </a:lnTo>
                      <a:lnTo>
                        <a:pt x="3" y="240"/>
                      </a:lnTo>
                      <a:lnTo>
                        <a:pt x="3" y="6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99" name="Group 98"/>
              <p:cNvGrpSpPr/>
              <p:nvPr/>
            </p:nvGrpSpPr>
            <p:grpSpPr>
              <a:xfrm>
                <a:off x="5624195" y="3037168"/>
                <a:ext cx="760412" cy="123825"/>
                <a:chOff x="1328738" y="2940050"/>
                <a:chExt cx="760412" cy="123825"/>
              </a:xfrm>
              <a:solidFill>
                <a:srgbClr val="5F5F5F"/>
              </a:solidFill>
            </p:grpSpPr>
            <p:sp>
              <p:nvSpPr>
                <p:cNvPr id="110" name="Freeform 53"/>
                <p:cNvSpPr>
                  <a:spLocks noChangeArrowheads="1"/>
                </p:cNvSpPr>
                <p:nvPr/>
              </p:nvSpPr>
              <p:spPr bwMode="auto">
                <a:xfrm>
                  <a:off x="1328738" y="2940050"/>
                  <a:ext cx="85725" cy="120650"/>
                </a:xfrm>
                <a:custGeom>
                  <a:avLst/>
                  <a:gdLst>
                    <a:gd name="T0" fmla="*/ 0 w 239"/>
                    <a:gd name="T1" fmla="*/ 0 h 336"/>
                    <a:gd name="T2" fmla="*/ 102 w 239"/>
                    <a:gd name="T3" fmla="*/ 0 h 336"/>
                    <a:gd name="T4" fmla="*/ 218 w 239"/>
                    <a:gd name="T5" fmla="*/ 36 h 336"/>
                    <a:gd name="T6" fmla="*/ 238 w 239"/>
                    <a:gd name="T7" fmla="*/ 98 h 336"/>
                    <a:gd name="T8" fmla="*/ 195 w 239"/>
                    <a:gd name="T9" fmla="*/ 189 h 336"/>
                    <a:gd name="T10" fmla="*/ 119 w 239"/>
                    <a:gd name="T11" fmla="*/ 206 h 336"/>
                    <a:gd name="T12" fmla="*/ 74 w 239"/>
                    <a:gd name="T13" fmla="*/ 206 h 336"/>
                    <a:gd name="T14" fmla="*/ 74 w 239"/>
                    <a:gd name="T15" fmla="*/ 335 h 336"/>
                    <a:gd name="T16" fmla="*/ 0 w 239"/>
                    <a:gd name="T17" fmla="*/ 335 h 336"/>
                    <a:gd name="T18" fmla="*/ 0 w 239"/>
                    <a:gd name="T19" fmla="*/ 0 h 336"/>
                    <a:gd name="T20" fmla="*/ 71 w 239"/>
                    <a:gd name="T21" fmla="*/ 152 h 336"/>
                    <a:gd name="T22" fmla="*/ 99 w 239"/>
                    <a:gd name="T23" fmla="*/ 152 h 336"/>
                    <a:gd name="T24" fmla="*/ 167 w 239"/>
                    <a:gd name="T25" fmla="*/ 101 h 336"/>
                    <a:gd name="T26" fmla="*/ 108 w 239"/>
                    <a:gd name="T27" fmla="*/ 56 h 336"/>
                    <a:gd name="T28" fmla="*/ 71 w 239"/>
                    <a:gd name="T29" fmla="*/ 56 h 336"/>
                    <a:gd name="T30" fmla="*/ 71 w 239"/>
                    <a:gd name="T31" fmla="*/ 152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9" h="336">
                      <a:moveTo>
                        <a:pt x="0" y="0"/>
                      </a:moveTo>
                      <a:lnTo>
                        <a:pt x="102" y="0"/>
                      </a:lnTo>
                      <a:cubicBezTo>
                        <a:pt x="150" y="0"/>
                        <a:pt x="190" y="2"/>
                        <a:pt x="218" y="36"/>
                      </a:cubicBezTo>
                      <a:cubicBezTo>
                        <a:pt x="235" y="59"/>
                        <a:pt x="238" y="81"/>
                        <a:pt x="238" y="98"/>
                      </a:cubicBezTo>
                      <a:cubicBezTo>
                        <a:pt x="238" y="138"/>
                        <a:pt x="221" y="169"/>
                        <a:pt x="195" y="189"/>
                      </a:cubicBezTo>
                      <a:cubicBezTo>
                        <a:pt x="170" y="206"/>
                        <a:pt x="136" y="206"/>
                        <a:pt x="119" y="206"/>
                      </a:cubicBezTo>
                      <a:lnTo>
                        <a:pt x="74" y="206"/>
                      </a:lnTo>
                      <a:lnTo>
                        <a:pt x="74" y="335"/>
                      </a:lnTo>
                      <a:lnTo>
                        <a:pt x="0" y="335"/>
                      </a:lnTo>
                      <a:lnTo>
                        <a:pt x="0" y="0"/>
                      </a:lnTo>
                      <a:close/>
                      <a:moveTo>
                        <a:pt x="71" y="152"/>
                      </a:moveTo>
                      <a:lnTo>
                        <a:pt x="99" y="152"/>
                      </a:lnTo>
                      <a:cubicBezTo>
                        <a:pt x="122" y="152"/>
                        <a:pt x="167" y="152"/>
                        <a:pt x="167" y="101"/>
                      </a:cubicBezTo>
                      <a:cubicBezTo>
                        <a:pt x="167" y="56"/>
                        <a:pt x="127" y="56"/>
                        <a:pt x="108" y="56"/>
                      </a:cubicBezTo>
                      <a:lnTo>
                        <a:pt x="71" y="56"/>
                      </a:lnTo>
                      <a:lnTo>
                        <a:pt x="71" y="152"/>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1" name="Freeform 54"/>
                <p:cNvSpPr>
                  <a:spLocks noChangeArrowheads="1"/>
                </p:cNvSpPr>
                <p:nvPr/>
              </p:nvSpPr>
              <p:spPr bwMode="auto">
                <a:xfrm>
                  <a:off x="1438275" y="2974975"/>
                  <a:ext cx="52388" cy="85725"/>
                </a:xfrm>
                <a:custGeom>
                  <a:avLst/>
                  <a:gdLst>
                    <a:gd name="T0" fmla="*/ 0 w 145"/>
                    <a:gd name="T1" fmla="*/ 2 h 240"/>
                    <a:gd name="T2" fmla="*/ 65 w 145"/>
                    <a:gd name="T3" fmla="*/ 2 h 240"/>
                    <a:gd name="T4" fmla="*/ 65 w 145"/>
                    <a:gd name="T5" fmla="*/ 48 h 240"/>
                    <a:gd name="T6" fmla="*/ 144 w 145"/>
                    <a:gd name="T7" fmla="*/ 2 h 240"/>
                    <a:gd name="T8" fmla="*/ 144 w 145"/>
                    <a:gd name="T9" fmla="*/ 64 h 240"/>
                    <a:gd name="T10" fmla="*/ 71 w 145"/>
                    <a:gd name="T11" fmla="*/ 124 h 240"/>
                    <a:gd name="T12" fmla="*/ 71 w 145"/>
                    <a:gd name="T13" fmla="*/ 239 h 240"/>
                    <a:gd name="T14" fmla="*/ 3 w 145"/>
                    <a:gd name="T15" fmla="*/ 239 h 240"/>
                    <a:gd name="T16" fmla="*/ 3 w 145"/>
                    <a:gd name="T17" fmla="*/ 62 h 240"/>
                    <a:gd name="T18" fmla="*/ 0 w 145"/>
                    <a:gd name="T19" fmla="*/ 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240">
                      <a:moveTo>
                        <a:pt x="0" y="2"/>
                      </a:moveTo>
                      <a:lnTo>
                        <a:pt x="65" y="2"/>
                      </a:lnTo>
                      <a:lnTo>
                        <a:pt x="65" y="48"/>
                      </a:lnTo>
                      <a:cubicBezTo>
                        <a:pt x="74" y="28"/>
                        <a:pt x="91" y="0"/>
                        <a:pt x="144" y="2"/>
                      </a:cubicBezTo>
                      <a:lnTo>
                        <a:pt x="144" y="64"/>
                      </a:lnTo>
                      <a:cubicBezTo>
                        <a:pt x="74" y="59"/>
                        <a:pt x="71" y="93"/>
                        <a:pt x="71" y="124"/>
                      </a:cubicBezTo>
                      <a:lnTo>
                        <a:pt x="71" y="239"/>
                      </a:lnTo>
                      <a:lnTo>
                        <a:pt x="3" y="239"/>
                      </a:lnTo>
                      <a:lnTo>
                        <a:pt x="3" y="62"/>
                      </a:lnTo>
                      <a:cubicBezTo>
                        <a:pt x="3" y="50"/>
                        <a:pt x="0" y="16"/>
                        <a:pt x="0" y="2"/>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2" name="Freeform 55"/>
                <p:cNvSpPr>
                  <a:spLocks noChangeArrowheads="1"/>
                </p:cNvSpPr>
                <p:nvPr/>
              </p:nvSpPr>
              <p:spPr bwMode="auto">
                <a:xfrm>
                  <a:off x="1503363" y="2974975"/>
                  <a:ext cx="80962" cy="88900"/>
                </a:xfrm>
                <a:custGeom>
                  <a:avLst/>
                  <a:gdLst>
                    <a:gd name="T0" fmla="*/ 116 w 227"/>
                    <a:gd name="T1" fmla="*/ 203 h 249"/>
                    <a:gd name="T2" fmla="*/ 155 w 227"/>
                    <a:gd name="T3" fmla="*/ 169 h 249"/>
                    <a:gd name="T4" fmla="*/ 217 w 227"/>
                    <a:gd name="T5" fmla="*/ 169 h 249"/>
                    <a:gd name="T6" fmla="*/ 195 w 227"/>
                    <a:gd name="T7" fmla="*/ 220 h 249"/>
                    <a:gd name="T8" fmla="*/ 113 w 227"/>
                    <a:gd name="T9" fmla="*/ 248 h 249"/>
                    <a:gd name="T10" fmla="*/ 31 w 227"/>
                    <a:gd name="T11" fmla="*/ 220 h 249"/>
                    <a:gd name="T12" fmla="*/ 0 w 227"/>
                    <a:gd name="T13" fmla="*/ 129 h 249"/>
                    <a:gd name="T14" fmla="*/ 48 w 227"/>
                    <a:gd name="T15" fmla="*/ 19 h 249"/>
                    <a:gd name="T16" fmla="*/ 113 w 227"/>
                    <a:gd name="T17" fmla="*/ 0 h 249"/>
                    <a:gd name="T18" fmla="*/ 209 w 227"/>
                    <a:gd name="T19" fmla="*/ 56 h 249"/>
                    <a:gd name="T20" fmla="*/ 223 w 227"/>
                    <a:gd name="T21" fmla="*/ 141 h 249"/>
                    <a:gd name="T22" fmla="*/ 68 w 227"/>
                    <a:gd name="T23" fmla="*/ 141 h 249"/>
                    <a:gd name="T24" fmla="*/ 116 w 227"/>
                    <a:gd name="T25" fmla="*/ 203 h 249"/>
                    <a:gd name="T26" fmla="*/ 155 w 227"/>
                    <a:gd name="T27" fmla="*/ 96 h 249"/>
                    <a:gd name="T28" fmla="*/ 116 w 227"/>
                    <a:gd name="T29" fmla="*/ 42 h 249"/>
                    <a:gd name="T30" fmla="*/ 71 w 227"/>
                    <a:gd name="T31" fmla="*/ 96 h 249"/>
                    <a:gd name="T32" fmla="*/ 155 w 227"/>
                    <a:gd name="T33" fmla="*/ 9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249">
                      <a:moveTo>
                        <a:pt x="116" y="203"/>
                      </a:moveTo>
                      <a:cubicBezTo>
                        <a:pt x="133" y="203"/>
                        <a:pt x="150" y="197"/>
                        <a:pt x="155" y="169"/>
                      </a:cubicBezTo>
                      <a:lnTo>
                        <a:pt x="217" y="169"/>
                      </a:lnTo>
                      <a:cubicBezTo>
                        <a:pt x="217" y="180"/>
                        <a:pt x="214" y="200"/>
                        <a:pt x="195" y="220"/>
                      </a:cubicBezTo>
                      <a:cubicBezTo>
                        <a:pt x="178" y="237"/>
                        <a:pt x="147" y="248"/>
                        <a:pt x="113" y="248"/>
                      </a:cubicBezTo>
                      <a:cubicBezTo>
                        <a:pt x="93" y="248"/>
                        <a:pt x="54" y="245"/>
                        <a:pt x="31" y="220"/>
                      </a:cubicBezTo>
                      <a:cubicBezTo>
                        <a:pt x="8" y="197"/>
                        <a:pt x="0" y="166"/>
                        <a:pt x="0" y="129"/>
                      </a:cubicBezTo>
                      <a:cubicBezTo>
                        <a:pt x="0" y="93"/>
                        <a:pt x="8" y="45"/>
                        <a:pt x="48" y="19"/>
                      </a:cubicBezTo>
                      <a:cubicBezTo>
                        <a:pt x="65" y="8"/>
                        <a:pt x="88" y="0"/>
                        <a:pt x="113" y="0"/>
                      </a:cubicBezTo>
                      <a:cubicBezTo>
                        <a:pt x="147" y="0"/>
                        <a:pt x="186" y="14"/>
                        <a:pt x="209" y="56"/>
                      </a:cubicBezTo>
                      <a:cubicBezTo>
                        <a:pt x="226" y="87"/>
                        <a:pt x="223" y="124"/>
                        <a:pt x="223" y="141"/>
                      </a:cubicBezTo>
                      <a:lnTo>
                        <a:pt x="68" y="141"/>
                      </a:lnTo>
                      <a:cubicBezTo>
                        <a:pt x="68" y="155"/>
                        <a:pt x="68" y="203"/>
                        <a:pt x="116" y="203"/>
                      </a:cubicBezTo>
                      <a:close/>
                      <a:moveTo>
                        <a:pt x="155" y="96"/>
                      </a:moveTo>
                      <a:cubicBezTo>
                        <a:pt x="155" y="84"/>
                        <a:pt x="155" y="42"/>
                        <a:pt x="116" y="42"/>
                      </a:cubicBezTo>
                      <a:cubicBezTo>
                        <a:pt x="85" y="42"/>
                        <a:pt x="73" y="67"/>
                        <a:pt x="71" y="96"/>
                      </a:cubicBezTo>
                      <a:lnTo>
                        <a:pt x="155" y="96"/>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3" name="Freeform 56"/>
                <p:cNvSpPr>
                  <a:spLocks noChangeArrowheads="1"/>
                </p:cNvSpPr>
                <p:nvPr/>
              </p:nvSpPr>
              <p:spPr bwMode="auto">
                <a:xfrm>
                  <a:off x="1608138" y="2974975"/>
                  <a:ext cx="134937" cy="88900"/>
                </a:xfrm>
                <a:custGeom>
                  <a:avLst/>
                  <a:gdLst>
                    <a:gd name="T0" fmla="*/ 3 w 376"/>
                    <a:gd name="T1" fmla="*/ 48 h 247"/>
                    <a:gd name="T2" fmla="*/ 0 w 376"/>
                    <a:gd name="T3" fmla="*/ 3 h 247"/>
                    <a:gd name="T4" fmla="*/ 67 w 376"/>
                    <a:gd name="T5" fmla="*/ 3 h 247"/>
                    <a:gd name="T6" fmla="*/ 70 w 376"/>
                    <a:gd name="T7" fmla="*/ 34 h 247"/>
                    <a:gd name="T8" fmla="*/ 144 w 376"/>
                    <a:gd name="T9" fmla="*/ 0 h 247"/>
                    <a:gd name="T10" fmla="*/ 217 w 376"/>
                    <a:gd name="T11" fmla="*/ 46 h 247"/>
                    <a:gd name="T12" fmla="*/ 293 w 376"/>
                    <a:gd name="T13" fmla="*/ 3 h 247"/>
                    <a:gd name="T14" fmla="*/ 364 w 376"/>
                    <a:gd name="T15" fmla="*/ 40 h 247"/>
                    <a:gd name="T16" fmla="*/ 375 w 376"/>
                    <a:gd name="T17" fmla="*/ 110 h 247"/>
                    <a:gd name="T18" fmla="*/ 375 w 376"/>
                    <a:gd name="T19" fmla="*/ 243 h 247"/>
                    <a:gd name="T20" fmla="*/ 304 w 376"/>
                    <a:gd name="T21" fmla="*/ 243 h 247"/>
                    <a:gd name="T22" fmla="*/ 304 w 376"/>
                    <a:gd name="T23" fmla="*/ 105 h 247"/>
                    <a:gd name="T24" fmla="*/ 265 w 376"/>
                    <a:gd name="T25" fmla="*/ 51 h 247"/>
                    <a:gd name="T26" fmla="*/ 223 w 376"/>
                    <a:gd name="T27" fmla="*/ 125 h 247"/>
                    <a:gd name="T28" fmla="*/ 223 w 376"/>
                    <a:gd name="T29" fmla="*/ 243 h 247"/>
                    <a:gd name="T30" fmla="*/ 152 w 376"/>
                    <a:gd name="T31" fmla="*/ 243 h 247"/>
                    <a:gd name="T32" fmla="*/ 152 w 376"/>
                    <a:gd name="T33" fmla="*/ 105 h 247"/>
                    <a:gd name="T34" fmla="*/ 113 w 376"/>
                    <a:gd name="T35" fmla="*/ 54 h 247"/>
                    <a:gd name="T36" fmla="*/ 70 w 376"/>
                    <a:gd name="T37" fmla="*/ 108 h 247"/>
                    <a:gd name="T38" fmla="*/ 70 w 376"/>
                    <a:gd name="T39" fmla="*/ 246 h 247"/>
                    <a:gd name="T40" fmla="*/ 0 w 376"/>
                    <a:gd name="T41" fmla="*/ 246 h 247"/>
                    <a:gd name="T42" fmla="*/ 0 w 376"/>
                    <a:gd name="T43" fmla="*/ 48 h 247"/>
                    <a:gd name="T44" fmla="*/ 3 w 376"/>
                    <a:gd name="T45" fmla="*/ 4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6" h="247">
                      <a:moveTo>
                        <a:pt x="3" y="48"/>
                      </a:moveTo>
                      <a:cubicBezTo>
                        <a:pt x="3" y="34"/>
                        <a:pt x="3" y="20"/>
                        <a:pt x="0" y="3"/>
                      </a:cubicBezTo>
                      <a:lnTo>
                        <a:pt x="67" y="3"/>
                      </a:lnTo>
                      <a:lnTo>
                        <a:pt x="70" y="34"/>
                      </a:lnTo>
                      <a:cubicBezTo>
                        <a:pt x="79" y="23"/>
                        <a:pt x="96" y="0"/>
                        <a:pt x="144" y="0"/>
                      </a:cubicBezTo>
                      <a:cubicBezTo>
                        <a:pt x="197" y="0"/>
                        <a:pt x="214" y="34"/>
                        <a:pt x="217" y="46"/>
                      </a:cubicBezTo>
                      <a:cubicBezTo>
                        <a:pt x="237" y="9"/>
                        <a:pt x="268" y="3"/>
                        <a:pt x="293" y="3"/>
                      </a:cubicBezTo>
                      <a:cubicBezTo>
                        <a:pt x="341" y="3"/>
                        <a:pt x="361" y="31"/>
                        <a:pt x="364" y="40"/>
                      </a:cubicBezTo>
                      <a:cubicBezTo>
                        <a:pt x="375" y="60"/>
                        <a:pt x="375" y="88"/>
                        <a:pt x="375" y="110"/>
                      </a:cubicBezTo>
                      <a:lnTo>
                        <a:pt x="375" y="243"/>
                      </a:lnTo>
                      <a:lnTo>
                        <a:pt x="304" y="243"/>
                      </a:lnTo>
                      <a:lnTo>
                        <a:pt x="304" y="105"/>
                      </a:lnTo>
                      <a:cubicBezTo>
                        <a:pt x="304" y="79"/>
                        <a:pt x="302" y="51"/>
                        <a:pt x="265" y="51"/>
                      </a:cubicBezTo>
                      <a:cubicBezTo>
                        <a:pt x="223" y="51"/>
                        <a:pt x="223" y="91"/>
                        <a:pt x="223" y="125"/>
                      </a:cubicBezTo>
                      <a:lnTo>
                        <a:pt x="223" y="243"/>
                      </a:lnTo>
                      <a:lnTo>
                        <a:pt x="152" y="243"/>
                      </a:lnTo>
                      <a:lnTo>
                        <a:pt x="152" y="105"/>
                      </a:lnTo>
                      <a:cubicBezTo>
                        <a:pt x="152" y="88"/>
                        <a:pt x="152" y="54"/>
                        <a:pt x="113" y="54"/>
                      </a:cubicBezTo>
                      <a:cubicBezTo>
                        <a:pt x="70" y="54"/>
                        <a:pt x="70" y="91"/>
                        <a:pt x="70" y="108"/>
                      </a:cubicBezTo>
                      <a:lnTo>
                        <a:pt x="70" y="246"/>
                      </a:lnTo>
                      <a:lnTo>
                        <a:pt x="0" y="246"/>
                      </a:lnTo>
                      <a:lnTo>
                        <a:pt x="0" y="48"/>
                      </a:lnTo>
                      <a:lnTo>
                        <a:pt x="3" y="48"/>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4" name="Freeform 57"/>
                <p:cNvSpPr>
                  <a:spLocks noChangeArrowheads="1"/>
                </p:cNvSpPr>
                <p:nvPr/>
              </p:nvSpPr>
              <p:spPr bwMode="auto">
                <a:xfrm>
                  <a:off x="1773238" y="2940050"/>
                  <a:ext cx="26987" cy="120650"/>
                </a:xfrm>
                <a:custGeom>
                  <a:avLst/>
                  <a:gdLst>
                    <a:gd name="T0" fmla="*/ 0 w 74"/>
                    <a:gd name="T1" fmla="*/ 0 h 336"/>
                    <a:gd name="T2" fmla="*/ 73 w 74"/>
                    <a:gd name="T3" fmla="*/ 0 h 336"/>
                    <a:gd name="T4" fmla="*/ 73 w 74"/>
                    <a:gd name="T5" fmla="*/ 59 h 336"/>
                    <a:gd name="T6" fmla="*/ 0 w 74"/>
                    <a:gd name="T7" fmla="*/ 59 h 336"/>
                    <a:gd name="T8" fmla="*/ 0 w 74"/>
                    <a:gd name="T9" fmla="*/ 0 h 336"/>
                    <a:gd name="T10" fmla="*/ 3 w 74"/>
                    <a:gd name="T11" fmla="*/ 101 h 336"/>
                    <a:gd name="T12" fmla="*/ 70 w 74"/>
                    <a:gd name="T13" fmla="*/ 101 h 336"/>
                    <a:gd name="T14" fmla="*/ 70 w 74"/>
                    <a:gd name="T15" fmla="*/ 335 h 336"/>
                    <a:gd name="T16" fmla="*/ 3 w 74"/>
                    <a:gd name="T17" fmla="*/ 335 h 336"/>
                    <a:gd name="T18" fmla="*/ 3 w 74"/>
                    <a:gd name="T19" fmla="*/ 101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336">
                      <a:moveTo>
                        <a:pt x="0" y="0"/>
                      </a:moveTo>
                      <a:lnTo>
                        <a:pt x="73" y="0"/>
                      </a:lnTo>
                      <a:lnTo>
                        <a:pt x="73" y="59"/>
                      </a:lnTo>
                      <a:lnTo>
                        <a:pt x="0" y="59"/>
                      </a:lnTo>
                      <a:lnTo>
                        <a:pt x="0" y="0"/>
                      </a:lnTo>
                      <a:close/>
                      <a:moveTo>
                        <a:pt x="3" y="101"/>
                      </a:moveTo>
                      <a:lnTo>
                        <a:pt x="70" y="101"/>
                      </a:lnTo>
                      <a:lnTo>
                        <a:pt x="70" y="335"/>
                      </a:lnTo>
                      <a:lnTo>
                        <a:pt x="3" y="335"/>
                      </a:lnTo>
                      <a:lnTo>
                        <a:pt x="3" y="101"/>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5" name="Freeform 58"/>
                <p:cNvSpPr>
                  <a:spLocks noChangeArrowheads="1"/>
                </p:cNvSpPr>
                <p:nvPr/>
              </p:nvSpPr>
              <p:spPr bwMode="auto">
                <a:xfrm>
                  <a:off x="1822450" y="2974975"/>
                  <a:ext cx="73025" cy="88900"/>
                </a:xfrm>
                <a:custGeom>
                  <a:avLst/>
                  <a:gdLst>
                    <a:gd name="T0" fmla="*/ 65 w 204"/>
                    <a:gd name="T1" fmla="*/ 172 h 249"/>
                    <a:gd name="T2" fmla="*/ 104 w 204"/>
                    <a:gd name="T3" fmla="*/ 203 h 249"/>
                    <a:gd name="T4" fmla="*/ 141 w 204"/>
                    <a:gd name="T5" fmla="*/ 175 h 249"/>
                    <a:gd name="T6" fmla="*/ 107 w 204"/>
                    <a:gd name="T7" fmla="*/ 149 h 249"/>
                    <a:gd name="T8" fmla="*/ 65 w 204"/>
                    <a:gd name="T9" fmla="*/ 138 h 249"/>
                    <a:gd name="T10" fmla="*/ 6 w 204"/>
                    <a:gd name="T11" fmla="*/ 73 h 249"/>
                    <a:gd name="T12" fmla="*/ 107 w 204"/>
                    <a:gd name="T13" fmla="*/ 0 h 249"/>
                    <a:gd name="T14" fmla="*/ 198 w 204"/>
                    <a:gd name="T15" fmla="*/ 70 h 249"/>
                    <a:gd name="T16" fmla="*/ 135 w 204"/>
                    <a:gd name="T17" fmla="*/ 70 h 249"/>
                    <a:gd name="T18" fmla="*/ 102 w 204"/>
                    <a:gd name="T19" fmla="*/ 42 h 249"/>
                    <a:gd name="T20" fmla="*/ 68 w 204"/>
                    <a:gd name="T21" fmla="*/ 64 h 249"/>
                    <a:gd name="T22" fmla="*/ 99 w 204"/>
                    <a:gd name="T23" fmla="*/ 90 h 249"/>
                    <a:gd name="T24" fmla="*/ 141 w 204"/>
                    <a:gd name="T25" fmla="*/ 101 h 249"/>
                    <a:gd name="T26" fmla="*/ 203 w 204"/>
                    <a:gd name="T27" fmla="*/ 166 h 249"/>
                    <a:gd name="T28" fmla="*/ 96 w 204"/>
                    <a:gd name="T29" fmla="*/ 248 h 249"/>
                    <a:gd name="T30" fmla="*/ 17 w 204"/>
                    <a:gd name="T31" fmla="*/ 220 h 249"/>
                    <a:gd name="T32" fmla="*/ 0 w 204"/>
                    <a:gd name="T33" fmla="*/ 175 h 249"/>
                    <a:gd name="T34" fmla="*/ 65 w 204"/>
                    <a:gd name="T35" fmla="*/ 175 h 249"/>
                    <a:gd name="T36" fmla="*/ 65 w 204"/>
                    <a:gd name="T37" fmla="*/ 17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4" h="249">
                      <a:moveTo>
                        <a:pt x="65" y="172"/>
                      </a:moveTo>
                      <a:cubicBezTo>
                        <a:pt x="65" y="186"/>
                        <a:pt x="76" y="203"/>
                        <a:pt x="104" y="203"/>
                      </a:cubicBezTo>
                      <a:cubicBezTo>
                        <a:pt x="130" y="203"/>
                        <a:pt x="141" y="189"/>
                        <a:pt x="141" y="175"/>
                      </a:cubicBezTo>
                      <a:cubicBezTo>
                        <a:pt x="141" y="163"/>
                        <a:pt x="135" y="155"/>
                        <a:pt x="107" y="149"/>
                      </a:cubicBezTo>
                      <a:lnTo>
                        <a:pt x="65" y="138"/>
                      </a:lnTo>
                      <a:cubicBezTo>
                        <a:pt x="45" y="132"/>
                        <a:pt x="6" y="121"/>
                        <a:pt x="6" y="73"/>
                      </a:cubicBezTo>
                      <a:cubicBezTo>
                        <a:pt x="6" y="28"/>
                        <a:pt x="48" y="0"/>
                        <a:pt x="107" y="0"/>
                      </a:cubicBezTo>
                      <a:cubicBezTo>
                        <a:pt x="155" y="0"/>
                        <a:pt x="195" y="22"/>
                        <a:pt x="198" y="70"/>
                      </a:cubicBezTo>
                      <a:lnTo>
                        <a:pt x="135" y="70"/>
                      </a:lnTo>
                      <a:cubicBezTo>
                        <a:pt x="133" y="45"/>
                        <a:pt x="113" y="42"/>
                        <a:pt x="102" y="42"/>
                      </a:cubicBezTo>
                      <a:cubicBezTo>
                        <a:pt x="82" y="42"/>
                        <a:pt x="68" y="50"/>
                        <a:pt x="68" y="64"/>
                      </a:cubicBezTo>
                      <a:cubicBezTo>
                        <a:pt x="68" y="81"/>
                        <a:pt x="79" y="84"/>
                        <a:pt x="99" y="90"/>
                      </a:cubicBezTo>
                      <a:lnTo>
                        <a:pt x="141" y="101"/>
                      </a:lnTo>
                      <a:cubicBezTo>
                        <a:pt x="183" y="112"/>
                        <a:pt x="203" y="135"/>
                        <a:pt x="203" y="166"/>
                      </a:cubicBezTo>
                      <a:cubicBezTo>
                        <a:pt x="203" y="206"/>
                        <a:pt x="169" y="248"/>
                        <a:pt x="96" y="248"/>
                      </a:cubicBezTo>
                      <a:cubicBezTo>
                        <a:pt x="65" y="248"/>
                        <a:pt x="37" y="242"/>
                        <a:pt x="17" y="220"/>
                      </a:cubicBezTo>
                      <a:cubicBezTo>
                        <a:pt x="3" y="203"/>
                        <a:pt x="0" y="186"/>
                        <a:pt x="0" y="175"/>
                      </a:cubicBezTo>
                      <a:lnTo>
                        <a:pt x="65" y="175"/>
                      </a:lnTo>
                      <a:lnTo>
                        <a:pt x="65" y="17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6" name="Freeform 59"/>
                <p:cNvSpPr>
                  <a:spLocks noChangeArrowheads="1"/>
                </p:cNvSpPr>
                <p:nvPr/>
              </p:nvSpPr>
              <p:spPr bwMode="auto">
                <a:xfrm>
                  <a:off x="1916113" y="2974975"/>
                  <a:ext cx="80962" cy="88900"/>
                </a:xfrm>
                <a:custGeom>
                  <a:avLst/>
                  <a:gdLst>
                    <a:gd name="T0" fmla="*/ 115 w 226"/>
                    <a:gd name="T1" fmla="*/ 203 h 249"/>
                    <a:gd name="T2" fmla="*/ 155 w 226"/>
                    <a:gd name="T3" fmla="*/ 169 h 249"/>
                    <a:gd name="T4" fmla="*/ 217 w 226"/>
                    <a:gd name="T5" fmla="*/ 169 h 249"/>
                    <a:gd name="T6" fmla="*/ 194 w 226"/>
                    <a:gd name="T7" fmla="*/ 220 h 249"/>
                    <a:gd name="T8" fmla="*/ 112 w 226"/>
                    <a:gd name="T9" fmla="*/ 248 h 249"/>
                    <a:gd name="T10" fmla="*/ 31 w 226"/>
                    <a:gd name="T11" fmla="*/ 220 h 249"/>
                    <a:gd name="T12" fmla="*/ 0 w 226"/>
                    <a:gd name="T13" fmla="*/ 129 h 249"/>
                    <a:gd name="T14" fmla="*/ 48 w 226"/>
                    <a:gd name="T15" fmla="*/ 19 h 249"/>
                    <a:gd name="T16" fmla="*/ 112 w 226"/>
                    <a:gd name="T17" fmla="*/ 0 h 249"/>
                    <a:gd name="T18" fmla="*/ 208 w 226"/>
                    <a:gd name="T19" fmla="*/ 56 h 249"/>
                    <a:gd name="T20" fmla="*/ 223 w 226"/>
                    <a:gd name="T21" fmla="*/ 141 h 249"/>
                    <a:gd name="T22" fmla="*/ 67 w 226"/>
                    <a:gd name="T23" fmla="*/ 141 h 249"/>
                    <a:gd name="T24" fmla="*/ 115 w 226"/>
                    <a:gd name="T25" fmla="*/ 203 h 249"/>
                    <a:gd name="T26" fmla="*/ 155 w 226"/>
                    <a:gd name="T27" fmla="*/ 96 h 249"/>
                    <a:gd name="T28" fmla="*/ 115 w 226"/>
                    <a:gd name="T29" fmla="*/ 42 h 249"/>
                    <a:gd name="T30" fmla="*/ 70 w 226"/>
                    <a:gd name="T31" fmla="*/ 96 h 249"/>
                    <a:gd name="T32" fmla="*/ 155 w 226"/>
                    <a:gd name="T33" fmla="*/ 9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6" h="249">
                      <a:moveTo>
                        <a:pt x="115" y="203"/>
                      </a:moveTo>
                      <a:cubicBezTo>
                        <a:pt x="132" y="203"/>
                        <a:pt x="149" y="197"/>
                        <a:pt x="155" y="169"/>
                      </a:cubicBezTo>
                      <a:lnTo>
                        <a:pt x="217" y="169"/>
                      </a:lnTo>
                      <a:cubicBezTo>
                        <a:pt x="217" y="180"/>
                        <a:pt x="214" y="200"/>
                        <a:pt x="194" y="220"/>
                      </a:cubicBezTo>
                      <a:cubicBezTo>
                        <a:pt x="177" y="237"/>
                        <a:pt x="146" y="248"/>
                        <a:pt x="112" y="248"/>
                      </a:cubicBezTo>
                      <a:cubicBezTo>
                        <a:pt x="93" y="248"/>
                        <a:pt x="53" y="245"/>
                        <a:pt x="31" y="220"/>
                      </a:cubicBezTo>
                      <a:cubicBezTo>
                        <a:pt x="8" y="197"/>
                        <a:pt x="0" y="166"/>
                        <a:pt x="0" y="129"/>
                      </a:cubicBezTo>
                      <a:cubicBezTo>
                        <a:pt x="0" y="93"/>
                        <a:pt x="8" y="45"/>
                        <a:pt x="48" y="19"/>
                      </a:cubicBezTo>
                      <a:cubicBezTo>
                        <a:pt x="65" y="8"/>
                        <a:pt x="87" y="0"/>
                        <a:pt x="112" y="0"/>
                      </a:cubicBezTo>
                      <a:cubicBezTo>
                        <a:pt x="146" y="0"/>
                        <a:pt x="186" y="14"/>
                        <a:pt x="208" y="56"/>
                      </a:cubicBezTo>
                      <a:cubicBezTo>
                        <a:pt x="225" y="87"/>
                        <a:pt x="223" y="124"/>
                        <a:pt x="223" y="141"/>
                      </a:cubicBezTo>
                      <a:lnTo>
                        <a:pt x="67" y="141"/>
                      </a:lnTo>
                      <a:cubicBezTo>
                        <a:pt x="67" y="155"/>
                        <a:pt x="67" y="203"/>
                        <a:pt x="115" y="203"/>
                      </a:cubicBezTo>
                      <a:close/>
                      <a:moveTo>
                        <a:pt x="155" y="96"/>
                      </a:moveTo>
                      <a:cubicBezTo>
                        <a:pt x="155" y="84"/>
                        <a:pt x="155" y="42"/>
                        <a:pt x="115" y="42"/>
                      </a:cubicBezTo>
                      <a:cubicBezTo>
                        <a:pt x="84" y="42"/>
                        <a:pt x="73" y="67"/>
                        <a:pt x="70" y="96"/>
                      </a:cubicBezTo>
                      <a:lnTo>
                        <a:pt x="155" y="96"/>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6" name="Freeform 60"/>
                <p:cNvSpPr>
                  <a:spLocks noChangeArrowheads="1"/>
                </p:cNvSpPr>
                <p:nvPr/>
              </p:nvSpPr>
              <p:spPr bwMode="auto">
                <a:xfrm>
                  <a:off x="2016125" y="2974975"/>
                  <a:ext cx="73025" cy="88900"/>
                </a:xfrm>
                <a:custGeom>
                  <a:avLst/>
                  <a:gdLst>
                    <a:gd name="T0" fmla="*/ 65 w 204"/>
                    <a:gd name="T1" fmla="*/ 172 h 249"/>
                    <a:gd name="T2" fmla="*/ 105 w 204"/>
                    <a:gd name="T3" fmla="*/ 203 h 249"/>
                    <a:gd name="T4" fmla="*/ 141 w 204"/>
                    <a:gd name="T5" fmla="*/ 175 h 249"/>
                    <a:gd name="T6" fmla="*/ 107 w 204"/>
                    <a:gd name="T7" fmla="*/ 149 h 249"/>
                    <a:gd name="T8" fmla="*/ 65 w 204"/>
                    <a:gd name="T9" fmla="*/ 138 h 249"/>
                    <a:gd name="T10" fmla="*/ 6 w 204"/>
                    <a:gd name="T11" fmla="*/ 73 h 249"/>
                    <a:gd name="T12" fmla="*/ 107 w 204"/>
                    <a:gd name="T13" fmla="*/ 0 h 249"/>
                    <a:gd name="T14" fmla="*/ 198 w 204"/>
                    <a:gd name="T15" fmla="*/ 70 h 249"/>
                    <a:gd name="T16" fmla="*/ 136 w 204"/>
                    <a:gd name="T17" fmla="*/ 70 h 249"/>
                    <a:gd name="T18" fmla="*/ 102 w 204"/>
                    <a:gd name="T19" fmla="*/ 42 h 249"/>
                    <a:gd name="T20" fmla="*/ 68 w 204"/>
                    <a:gd name="T21" fmla="*/ 64 h 249"/>
                    <a:gd name="T22" fmla="*/ 99 w 204"/>
                    <a:gd name="T23" fmla="*/ 90 h 249"/>
                    <a:gd name="T24" fmla="*/ 141 w 204"/>
                    <a:gd name="T25" fmla="*/ 101 h 249"/>
                    <a:gd name="T26" fmla="*/ 203 w 204"/>
                    <a:gd name="T27" fmla="*/ 166 h 249"/>
                    <a:gd name="T28" fmla="*/ 96 w 204"/>
                    <a:gd name="T29" fmla="*/ 248 h 249"/>
                    <a:gd name="T30" fmla="*/ 17 w 204"/>
                    <a:gd name="T31" fmla="*/ 220 h 249"/>
                    <a:gd name="T32" fmla="*/ 0 w 204"/>
                    <a:gd name="T33" fmla="*/ 175 h 249"/>
                    <a:gd name="T34" fmla="*/ 65 w 204"/>
                    <a:gd name="T35" fmla="*/ 175 h 249"/>
                    <a:gd name="T36" fmla="*/ 65 w 204"/>
                    <a:gd name="T37" fmla="*/ 17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4" h="249">
                      <a:moveTo>
                        <a:pt x="65" y="172"/>
                      </a:moveTo>
                      <a:cubicBezTo>
                        <a:pt x="65" y="186"/>
                        <a:pt x="76" y="203"/>
                        <a:pt x="105" y="203"/>
                      </a:cubicBezTo>
                      <a:cubicBezTo>
                        <a:pt x="130" y="203"/>
                        <a:pt x="141" y="189"/>
                        <a:pt x="141" y="175"/>
                      </a:cubicBezTo>
                      <a:cubicBezTo>
                        <a:pt x="141" y="163"/>
                        <a:pt x="136" y="155"/>
                        <a:pt x="107" y="149"/>
                      </a:cubicBezTo>
                      <a:lnTo>
                        <a:pt x="65" y="138"/>
                      </a:lnTo>
                      <a:cubicBezTo>
                        <a:pt x="45" y="132"/>
                        <a:pt x="6" y="121"/>
                        <a:pt x="6" y="73"/>
                      </a:cubicBezTo>
                      <a:cubicBezTo>
                        <a:pt x="6" y="28"/>
                        <a:pt x="48" y="0"/>
                        <a:pt x="107" y="0"/>
                      </a:cubicBezTo>
                      <a:cubicBezTo>
                        <a:pt x="155" y="0"/>
                        <a:pt x="195" y="22"/>
                        <a:pt x="198" y="70"/>
                      </a:cubicBezTo>
                      <a:lnTo>
                        <a:pt x="136" y="70"/>
                      </a:lnTo>
                      <a:cubicBezTo>
                        <a:pt x="133" y="45"/>
                        <a:pt x="113" y="42"/>
                        <a:pt x="102" y="42"/>
                      </a:cubicBezTo>
                      <a:cubicBezTo>
                        <a:pt x="82" y="42"/>
                        <a:pt x="68" y="50"/>
                        <a:pt x="68" y="64"/>
                      </a:cubicBezTo>
                      <a:cubicBezTo>
                        <a:pt x="68" y="81"/>
                        <a:pt x="79" y="84"/>
                        <a:pt x="99" y="90"/>
                      </a:cubicBezTo>
                      <a:lnTo>
                        <a:pt x="141" y="101"/>
                      </a:lnTo>
                      <a:cubicBezTo>
                        <a:pt x="184" y="112"/>
                        <a:pt x="203" y="135"/>
                        <a:pt x="203" y="166"/>
                      </a:cubicBezTo>
                      <a:cubicBezTo>
                        <a:pt x="203" y="206"/>
                        <a:pt x="169" y="248"/>
                        <a:pt x="96" y="248"/>
                      </a:cubicBezTo>
                      <a:cubicBezTo>
                        <a:pt x="65" y="248"/>
                        <a:pt x="37" y="242"/>
                        <a:pt x="17" y="220"/>
                      </a:cubicBezTo>
                      <a:cubicBezTo>
                        <a:pt x="3" y="203"/>
                        <a:pt x="0" y="186"/>
                        <a:pt x="0" y="175"/>
                      </a:cubicBezTo>
                      <a:lnTo>
                        <a:pt x="65" y="175"/>
                      </a:lnTo>
                      <a:lnTo>
                        <a:pt x="65" y="172"/>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100" name="Group 99"/>
              <p:cNvGrpSpPr/>
              <p:nvPr/>
            </p:nvGrpSpPr>
            <p:grpSpPr>
              <a:xfrm>
                <a:off x="5573395" y="3237193"/>
                <a:ext cx="922337" cy="153988"/>
                <a:chOff x="1277938" y="3140075"/>
                <a:chExt cx="922337" cy="153988"/>
              </a:xfrm>
              <a:solidFill>
                <a:srgbClr val="5F5F5F"/>
              </a:solidFill>
            </p:grpSpPr>
            <p:sp>
              <p:nvSpPr>
                <p:cNvPr id="101" name="Freeform 61"/>
                <p:cNvSpPr>
                  <a:spLocks noChangeArrowheads="1"/>
                </p:cNvSpPr>
                <p:nvPr/>
              </p:nvSpPr>
              <p:spPr bwMode="auto">
                <a:xfrm>
                  <a:off x="1277938" y="3140075"/>
                  <a:ext cx="82550" cy="120650"/>
                </a:xfrm>
                <a:custGeom>
                  <a:avLst/>
                  <a:gdLst>
                    <a:gd name="T0" fmla="*/ 223 w 230"/>
                    <a:gd name="T1" fmla="*/ 0 h 334"/>
                    <a:gd name="T2" fmla="*/ 223 w 230"/>
                    <a:gd name="T3" fmla="*/ 53 h 334"/>
                    <a:gd name="T4" fmla="*/ 71 w 230"/>
                    <a:gd name="T5" fmla="*/ 53 h 334"/>
                    <a:gd name="T6" fmla="*/ 71 w 230"/>
                    <a:gd name="T7" fmla="*/ 132 h 334"/>
                    <a:gd name="T8" fmla="*/ 215 w 230"/>
                    <a:gd name="T9" fmla="*/ 132 h 334"/>
                    <a:gd name="T10" fmla="*/ 215 w 230"/>
                    <a:gd name="T11" fmla="*/ 186 h 334"/>
                    <a:gd name="T12" fmla="*/ 71 w 230"/>
                    <a:gd name="T13" fmla="*/ 186 h 334"/>
                    <a:gd name="T14" fmla="*/ 71 w 230"/>
                    <a:gd name="T15" fmla="*/ 276 h 334"/>
                    <a:gd name="T16" fmla="*/ 229 w 230"/>
                    <a:gd name="T17" fmla="*/ 276 h 334"/>
                    <a:gd name="T18" fmla="*/ 229 w 230"/>
                    <a:gd name="T19" fmla="*/ 333 h 334"/>
                    <a:gd name="T20" fmla="*/ 0 w 230"/>
                    <a:gd name="T21" fmla="*/ 333 h 334"/>
                    <a:gd name="T22" fmla="*/ 0 w 230"/>
                    <a:gd name="T23" fmla="*/ 0 h 334"/>
                    <a:gd name="T24" fmla="*/ 223 w 230"/>
                    <a:gd name="T25" fmla="*/ 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0" h="334">
                      <a:moveTo>
                        <a:pt x="223" y="0"/>
                      </a:moveTo>
                      <a:lnTo>
                        <a:pt x="223" y="53"/>
                      </a:lnTo>
                      <a:lnTo>
                        <a:pt x="71" y="53"/>
                      </a:lnTo>
                      <a:lnTo>
                        <a:pt x="71" y="132"/>
                      </a:lnTo>
                      <a:lnTo>
                        <a:pt x="215" y="132"/>
                      </a:lnTo>
                      <a:lnTo>
                        <a:pt x="215" y="186"/>
                      </a:lnTo>
                      <a:lnTo>
                        <a:pt x="71" y="186"/>
                      </a:lnTo>
                      <a:lnTo>
                        <a:pt x="71" y="276"/>
                      </a:lnTo>
                      <a:lnTo>
                        <a:pt x="229" y="276"/>
                      </a:lnTo>
                      <a:lnTo>
                        <a:pt x="229" y="333"/>
                      </a:lnTo>
                      <a:lnTo>
                        <a:pt x="0" y="333"/>
                      </a:lnTo>
                      <a:lnTo>
                        <a:pt x="0" y="0"/>
                      </a:lnTo>
                      <a:lnTo>
                        <a:pt x="223"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2" name="Freeform 62"/>
                <p:cNvSpPr>
                  <a:spLocks noChangeArrowheads="1"/>
                </p:cNvSpPr>
                <p:nvPr/>
              </p:nvSpPr>
              <p:spPr bwMode="auto">
                <a:xfrm>
                  <a:off x="1381125" y="3175000"/>
                  <a:ext cx="87313" cy="119063"/>
                </a:xfrm>
                <a:custGeom>
                  <a:avLst/>
                  <a:gdLst>
                    <a:gd name="T0" fmla="*/ 240 w 241"/>
                    <a:gd name="T1" fmla="*/ 48 h 329"/>
                    <a:gd name="T2" fmla="*/ 240 w 241"/>
                    <a:gd name="T3" fmla="*/ 328 h 329"/>
                    <a:gd name="T4" fmla="*/ 170 w 241"/>
                    <a:gd name="T5" fmla="*/ 328 h 329"/>
                    <a:gd name="T6" fmla="*/ 170 w 241"/>
                    <a:gd name="T7" fmla="*/ 212 h 329"/>
                    <a:gd name="T8" fmla="*/ 105 w 241"/>
                    <a:gd name="T9" fmla="*/ 243 h 329"/>
                    <a:gd name="T10" fmla="*/ 0 w 241"/>
                    <a:gd name="T11" fmla="*/ 119 h 329"/>
                    <a:gd name="T12" fmla="*/ 99 w 241"/>
                    <a:gd name="T13" fmla="*/ 0 h 329"/>
                    <a:gd name="T14" fmla="*/ 170 w 241"/>
                    <a:gd name="T15" fmla="*/ 40 h 329"/>
                    <a:gd name="T16" fmla="*/ 173 w 241"/>
                    <a:gd name="T17" fmla="*/ 6 h 329"/>
                    <a:gd name="T18" fmla="*/ 240 w 241"/>
                    <a:gd name="T19" fmla="*/ 6 h 329"/>
                    <a:gd name="T20" fmla="*/ 240 w 241"/>
                    <a:gd name="T21" fmla="*/ 48 h 329"/>
                    <a:gd name="T22" fmla="*/ 85 w 241"/>
                    <a:gd name="T23" fmla="*/ 178 h 329"/>
                    <a:gd name="T24" fmla="*/ 122 w 241"/>
                    <a:gd name="T25" fmla="*/ 195 h 329"/>
                    <a:gd name="T26" fmla="*/ 173 w 241"/>
                    <a:gd name="T27" fmla="*/ 122 h 329"/>
                    <a:gd name="T28" fmla="*/ 119 w 241"/>
                    <a:gd name="T29" fmla="*/ 45 h 329"/>
                    <a:gd name="T30" fmla="*/ 71 w 241"/>
                    <a:gd name="T31" fmla="*/ 122 h 329"/>
                    <a:gd name="T32" fmla="*/ 85 w 241"/>
                    <a:gd name="T33" fmla="*/ 17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 h="329">
                      <a:moveTo>
                        <a:pt x="240" y="48"/>
                      </a:moveTo>
                      <a:lnTo>
                        <a:pt x="240" y="328"/>
                      </a:lnTo>
                      <a:lnTo>
                        <a:pt x="170" y="328"/>
                      </a:lnTo>
                      <a:lnTo>
                        <a:pt x="170" y="212"/>
                      </a:lnTo>
                      <a:cubicBezTo>
                        <a:pt x="164" y="220"/>
                        <a:pt x="144" y="243"/>
                        <a:pt x="105" y="243"/>
                      </a:cubicBezTo>
                      <a:cubicBezTo>
                        <a:pt x="57" y="243"/>
                        <a:pt x="0" y="209"/>
                        <a:pt x="0" y="119"/>
                      </a:cubicBezTo>
                      <a:cubicBezTo>
                        <a:pt x="0" y="29"/>
                        <a:pt x="54" y="0"/>
                        <a:pt x="99" y="0"/>
                      </a:cubicBezTo>
                      <a:cubicBezTo>
                        <a:pt x="147" y="0"/>
                        <a:pt x="164" y="29"/>
                        <a:pt x="170" y="40"/>
                      </a:cubicBezTo>
                      <a:lnTo>
                        <a:pt x="173" y="6"/>
                      </a:lnTo>
                      <a:lnTo>
                        <a:pt x="240" y="6"/>
                      </a:lnTo>
                      <a:lnTo>
                        <a:pt x="240" y="48"/>
                      </a:lnTo>
                      <a:close/>
                      <a:moveTo>
                        <a:pt x="85" y="178"/>
                      </a:moveTo>
                      <a:cubicBezTo>
                        <a:pt x="96" y="192"/>
                        <a:pt x="110" y="195"/>
                        <a:pt x="122" y="195"/>
                      </a:cubicBezTo>
                      <a:cubicBezTo>
                        <a:pt x="167" y="195"/>
                        <a:pt x="173" y="147"/>
                        <a:pt x="173" y="122"/>
                      </a:cubicBezTo>
                      <a:cubicBezTo>
                        <a:pt x="173" y="96"/>
                        <a:pt x="167" y="45"/>
                        <a:pt x="119" y="45"/>
                      </a:cubicBezTo>
                      <a:cubicBezTo>
                        <a:pt x="79" y="45"/>
                        <a:pt x="71" y="85"/>
                        <a:pt x="71" y="122"/>
                      </a:cubicBezTo>
                      <a:cubicBezTo>
                        <a:pt x="71" y="136"/>
                        <a:pt x="71" y="161"/>
                        <a:pt x="85" y="178"/>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3" name="Freeform 63"/>
                <p:cNvSpPr>
                  <a:spLocks noChangeArrowheads="1"/>
                </p:cNvSpPr>
                <p:nvPr/>
              </p:nvSpPr>
              <p:spPr bwMode="auto">
                <a:xfrm>
                  <a:off x="1495425" y="3175000"/>
                  <a:ext cx="80963" cy="87313"/>
                </a:xfrm>
                <a:custGeom>
                  <a:avLst/>
                  <a:gdLst>
                    <a:gd name="T0" fmla="*/ 71 w 227"/>
                    <a:gd name="T1" fmla="*/ 3 h 241"/>
                    <a:gd name="T2" fmla="*/ 71 w 227"/>
                    <a:gd name="T3" fmla="*/ 141 h 241"/>
                    <a:gd name="T4" fmla="*/ 108 w 227"/>
                    <a:gd name="T5" fmla="*/ 192 h 241"/>
                    <a:gd name="T6" fmla="*/ 153 w 227"/>
                    <a:gd name="T7" fmla="*/ 119 h 241"/>
                    <a:gd name="T8" fmla="*/ 153 w 227"/>
                    <a:gd name="T9" fmla="*/ 0 h 241"/>
                    <a:gd name="T10" fmla="*/ 223 w 227"/>
                    <a:gd name="T11" fmla="*/ 0 h 241"/>
                    <a:gd name="T12" fmla="*/ 223 w 227"/>
                    <a:gd name="T13" fmla="*/ 156 h 241"/>
                    <a:gd name="T14" fmla="*/ 223 w 227"/>
                    <a:gd name="T15" fmla="*/ 218 h 241"/>
                    <a:gd name="T16" fmla="*/ 226 w 227"/>
                    <a:gd name="T17" fmla="*/ 235 h 241"/>
                    <a:gd name="T18" fmla="*/ 158 w 227"/>
                    <a:gd name="T19" fmla="*/ 235 h 241"/>
                    <a:gd name="T20" fmla="*/ 156 w 227"/>
                    <a:gd name="T21" fmla="*/ 203 h 241"/>
                    <a:gd name="T22" fmla="*/ 85 w 227"/>
                    <a:gd name="T23" fmla="*/ 240 h 241"/>
                    <a:gd name="T24" fmla="*/ 15 w 227"/>
                    <a:gd name="T25" fmla="*/ 209 h 241"/>
                    <a:gd name="T26" fmla="*/ 0 w 227"/>
                    <a:gd name="T27" fmla="*/ 147 h 241"/>
                    <a:gd name="T28" fmla="*/ 0 w 227"/>
                    <a:gd name="T29" fmla="*/ 0 h 241"/>
                    <a:gd name="T30" fmla="*/ 71 w 227"/>
                    <a:gd name="T31" fmla="*/ 0 h 241"/>
                    <a:gd name="T32" fmla="*/ 71 w 227"/>
                    <a:gd name="T33" fmla="*/ 3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241">
                      <a:moveTo>
                        <a:pt x="71" y="3"/>
                      </a:moveTo>
                      <a:lnTo>
                        <a:pt x="71" y="141"/>
                      </a:lnTo>
                      <a:cubicBezTo>
                        <a:pt x="71" y="161"/>
                        <a:pt x="71" y="192"/>
                        <a:pt x="108" y="192"/>
                      </a:cubicBezTo>
                      <a:cubicBezTo>
                        <a:pt x="153" y="192"/>
                        <a:pt x="153" y="158"/>
                        <a:pt x="153" y="119"/>
                      </a:cubicBezTo>
                      <a:lnTo>
                        <a:pt x="153" y="0"/>
                      </a:lnTo>
                      <a:lnTo>
                        <a:pt x="223" y="0"/>
                      </a:lnTo>
                      <a:lnTo>
                        <a:pt x="223" y="156"/>
                      </a:lnTo>
                      <a:cubicBezTo>
                        <a:pt x="223" y="206"/>
                        <a:pt x="223" y="212"/>
                        <a:pt x="223" y="218"/>
                      </a:cubicBezTo>
                      <a:cubicBezTo>
                        <a:pt x="223" y="223"/>
                        <a:pt x="223" y="229"/>
                        <a:pt x="226" y="235"/>
                      </a:cubicBezTo>
                      <a:lnTo>
                        <a:pt x="158" y="235"/>
                      </a:lnTo>
                      <a:lnTo>
                        <a:pt x="156" y="203"/>
                      </a:lnTo>
                      <a:cubicBezTo>
                        <a:pt x="150" y="215"/>
                        <a:pt x="130" y="240"/>
                        <a:pt x="85" y="240"/>
                      </a:cubicBezTo>
                      <a:cubicBezTo>
                        <a:pt x="54" y="240"/>
                        <a:pt x="29" y="226"/>
                        <a:pt x="15" y="209"/>
                      </a:cubicBezTo>
                      <a:cubicBezTo>
                        <a:pt x="0" y="189"/>
                        <a:pt x="0" y="158"/>
                        <a:pt x="0" y="147"/>
                      </a:cubicBezTo>
                      <a:lnTo>
                        <a:pt x="0" y="0"/>
                      </a:lnTo>
                      <a:lnTo>
                        <a:pt x="71" y="0"/>
                      </a:lnTo>
                      <a:lnTo>
                        <a:pt x="71" y="3"/>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4" name="Freeform 64"/>
                <p:cNvSpPr>
                  <a:spLocks noChangeArrowheads="1"/>
                </p:cNvSpPr>
                <p:nvPr/>
              </p:nvSpPr>
              <p:spPr bwMode="auto">
                <a:xfrm>
                  <a:off x="1604963" y="3140075"/>
                  <a:ext cx="26987" cy="120650"/>
                </a:xfrm>
                <a:custGeom>
                  <a:avLst/>
                  <a:gdLst>
                    <a:gd name="T0" fmla="*/ 0 w 74"/>
                    <a:gd name="T1" fmla="*/ 0 h 336"/>
                    <a:gd name="T2" fmla="*/ 73 w 74"/>
                    <a:gd name="T3" fmla="*/ 0 h 336"/>
                    <a:gd name="T4" fmla="*/ 73 w 74"/>
                    <a:gd name="T5" fmla="*/ 59 h 336"/>
                    <a:gd name="T6" fmla="*/ 0 w 74"/>
                    <a:gd name="T7" fmla="*/ 59 h 336"/>
                    <a:gd name="T8" fmla="*/ 0 w 74"/>
                    <a:gd name="T9" fmla="*/ 0 h 336"/>
                    <a:gd name="T10" fmla="*/ 3 w 74"/>
                    <a:gd name="T11" fmla="*/ 101 h 336"/>
                    <a:gd name="T12" fmla="*/ 71 w 74"/>
                    <a:gd name="T13" fmla="*/ 101 h 336"/>
                    <a:gd name="T14" fmla="*/ 71 w 74"/>
                    <a:gd name="T15" fmla="*/ 335 h 336"/>
                    <a:gd name="T16" fmla="*/ 3 w 74"/>
                    <a:gd name="T17" fmla="*/ 335 h 336"/>
                    <a:gd name="T18" fmla="*/ 3 w 74"/>
                    <a:gd name="T19" fmla="*/ 101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336">
                      <a:moveTo>
                        <a:pt x="0" y="0"/>
                      </a:moveTo>
                      <a:lnTo>
                        <a:pt x="73" y="0"/>
                      </a:lnTo>
                      <a:lnTo>
                        <a:pt x="73" y="59"/>
                      </a:lnTo>
                      <a:lnTo>
                        <a:pt x="0" y="59"/>
                      </a:lnTo>
                      <a:lnTo>
                        <a:pt x="0" y="0"/>
                      </a:lnTo>
                      <a:close/>
                      <a:moveTo>
                        <a:pt x="3" y="101"/>
                      </a:moveTo>
                      <a:lnTo>
                        <a:pt x="71" y="101"/>
                      </a:lnTo>
                      <a:lnTo>
                        <a:pt x="71" y="335"/>
                      </a:lnTo>
                      <a:lnTo>
                        <a:pt x="3" y="335"/>
                      </a:lnTo>
                      <a:lnTo>
                        <a:pt x="3" y="101"/>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5" name="Freeform 65"/>
                <p:cNvSpPr>
                  <a:spLocks noChangeArrowheads="1"/>
                </p:cNvSpPr>
                <p:nvPr/>
              </p:nvSpPr>
              <p:spPr bwMode="auto">
                <a:xfrm>
                  <a:off x="1660525" y="3175000"/>
                  <a:ext cx="85725" cy="117475"/>
                </a:xfrm>
                <a:custGeom>
                  <a:avLst/>
                  <a:gdLst>
                    <a:gd name="T0" fmla="*/ 65 w 238"/>
                    <a:gd name="T1" fmla="*/ 3 h 326"/>
                    <a:gd name="T2" fmla="*/ 68 w 238"/>
                    <a:gd name="T3" fmla="*/ 37 h 326"/>
                    <a:gd name="T4" fmla="*/ 139 w 238"/>
                    <a:gd name="T5" fmla="*/ 0 h 326"/>
                    <a:gd name="T6" fmla="*/ 237 w 238"/>
                    <a:gd name="T7" fmla="*/ 116 h 326"/>
                    <a:gd name="T8" fmla="*/ 136 w 238"/>
                    <a:gd name="T9" fmla="*/ 240 h 326"/>
                    <a:gd name="T10" fmla="*/ 71 w 238"/>
                    <a:gd name="T11" fmla="*/ 209 h 326"/>
                    <a:gd name="T12" fmla="*/ 71 w 238"/>
                    <a:gd name="T13" fmla="*/ 325 h 326"/>
                    <a:gd name="T14" fmla="*/ 0 w 238"/>
                    <a:gd name="T15" fmla="*/ 325 h 326"/>
                    <a:gd name="T16" fmla="*/ 0 w 238"/>
                    <a:gd name="T17" fmla="*/ 0 h 326"/>
                    <a:gd name="T18" fmla="*/ 65 w 238"/>
                    <a:gd name="T19" fmla="*/ 0 h 326"/>
                    <a:gd name="T20" fmla="*/ 65 w 238"/>
                    <a:gd name="T21" fmla="*/ 3 h 326"/>
                    <a:gd name="T22" fmla="*/ 167 w 238"/>
                    <a:gd name="T23" fmla="*/ 119 h 326"/>
                    <a:gd name="T24" fmla="*/ 119 w 238"/>
                    <a:gd name="T25" fmla="*/ 43 h 326"/>
                    <a:gd name="T26" fmla="*/ 65 w 238"/>
                    <a:gd name="T27" fmla="*/ 122 h 326"/>
                    <a:gd name="T28" fmla="*/ 116 w 238"/>
                    <a:gd name="T29" fmla="*/ 195 h 326"/>
                    <a:gd name="T30" fmla="*/ 167 w 238"/>
                    <a:gd name="T31" fmla="*/ 119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8" h="326">
                      <a:moveTo>
                        <a:pt x="65" y="3"/>
                      </a:moveTo>
                      <a:lnTo>
                        <a:pt x="68" y="37"/>
                      </a:lnTo>
                      <a:cubicBezTo>
                        <a:pt x="91" y="0"/>
                        <a:pt x="127" y="0"/>
                        <a:pt x="139" y="0"/>
                      </a:cubicBezTo>
                      <a:cubicBezTo>
                        <a:pt x="201" y="0"/>
                        <a:pt x="237" y="45"/>
                        <a:pt x="237" y="116"/>
                      </a:cubicBezTo>
                      <a:cubicBezTo>
                        <a:pt x="237" y="184"/>
                        <a:pt x="204" y="240"/>
                        <a:pt x="136" y="240"/>
                      </a:cubicBezTo>
                      <a:cubicBezTo>
                        <a:pt x="94" y="240"/>
                        <a:pt x="77" y="218"/>
                        <a:pt x="71" y="209"/>
                      </a:cubicBezTo>
                      <a:lnTo>
                        <a:pt x="71" y="325"/>
                      </a:lnTo>
                      <a:lnTo>
                        <a:pt x="0" y="325"/>
                      </a:lnTo>
                      <a:lnTo>
                        <a:pt x="0" y="0"/>
                      </a:lnTo>
                      <a:lnTo>
                        <a:pt x="65" y="0"/>
                      </a:lnTo>
                      <a:lnTo>
                        <a:pt x="65" y="3"/>
                      </a:lnTo>
                      <a:close/>
                      <a:moveTo>
                        <a:pt x="167" y="119"/>
                      </a:moveTo>
                      <a:cubicBezTo>
                        <a:pt x="167" y="91"/>
                        <a:pt x="161" y="43"/>
                        <a:pt x="119" y="43"/>
                      </a:cubicBezTo>
                      <a:cubicBezTo>
                        <a:pt x="96" y="43"/>
                        <a:pt x="65" y="60"/>
                        <a:pt x="65" y="122"/>
                      </a:cubicBezTo>
                      <a:cubicBezTo>
                        <a:pt x="65" y="136"/>
                        <a:pt x="65" y="195"/>
                        <a:pt x="116" y="195"/>
                      </a:cubicBezTo>
                      <a:cubicBezTo>
                        <a:pt x="150" y="195"/>
                        <a:pt x="167" y="164"/>
                        <a:pt x="167" y="119"/>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6" name="Freeform 66"/>
                <p:cNvSpPr>
                  <a:spLocks noChangeArrowheads="1"/>
                </p:cNvSpPr>
                <p:nvPr/>
              </p:nvSpPr>
              <p:spPr bwMode="auto">
                <a:xfrm>
                  <a:off x="1771650" y="3173413"/>
                  <a:ext cx="134938" cy="88900"/>
                </a:xfrm>
                <a:custGeom>
                  <a:avLst/>
                  <a:gdLst>
                    <a:gd name="T0" fmla="*/ 3 w 376"/>
                    <a:gd name="T1" fmla="*/ 51 h 247"/>
                    <a:gd name="T2" fmla="*/ 0 w 376"/>
                    <a:gd name="T3" fmla="*/ 6 h 247"/>
                    <a:gd name="T4" fmla="*/ 68 w 376"/>
                    <a:gd name="T5" fmla="*/ 6 h 247"/>
                    <a:gd name="T6" fmla="*/ 71 w 376"/>
                    <a:gd name="T7" fmla="*/ 37 h 247"/>
                    <a:gd name="T8" fmla="*/ 144 w 376"/>
                    <a:gd name="T9" fmla="*/ 0 h 247"/>
                    <a:gd name="T10" fmla="*/ 217 w 376"/>
                    <a:gd name="T11" fmla="*/ 46 h 247"/>
                    <a:gd name="T12" fmla="*/ 294 w 376"/>
                    <a:gd name="T13" fmla="*/ 3 h 247"/>
                    <a:gd name="T14" fmla="*/ 364 w 376"/>
                    <a:gd name="T15" fmla="*/ 40 h 247"/>
                    <a:gd name="T16" fmla="*/ 375 w 376"/>
                    <a:gd name="T17" fmla="*/ 111 h 247"/>
                    <a:gd name="T18" fmla="*/ 375 w 376"/>
                    <a:gd name="T19" fmla="*/ 243 h 247"/>
                    <a:gd name="T20" fmla="*/ 305 w 376"/>
                    <a:gd name="T21" fmla="*/ 243 h 247"/>
                    <a:gd name="T22" fmla="*/ 305 w 376"/>
                    <a:gd name="T23" fmla="*/ 105 h 247"/>
                    <a:gd name="T24" fmla="*/ 265 w 376"/>
                    <a:gd name="T25" fmla="*/ 51 h 247"/>
                    <a:gd name="T26" fmla="*/ 223 w 376"/>
                    <a:gd name="T27" fmla="*/ 125 h 247"/>
                    <a:gd name="T28" fmla="*/ 223 w 376"/>
                    <a:gd name="T29" fmla="*/ 243 h 247"/>
                    <a:gd name="T30" fmla="*/ 152 w 376"/>
                    <a:gd name="T31" fmla="*/ 243 h 247"/>
                    <a:gd name="T32" fmla="*/ 152 w 376"/>
                    <a:gd name="T33" fmla="*/ 105 h 247"/>
                    <a:gd name="T34" fmla="*/ 113 w 376"/>
                    <a:gd name="T35" fmla="*/ 54 h 247"/>
                    <a:gd name="T36" fmla="*/ 71 w 376"/>
                    <a:gd name="T37" fmla="*/ 108 h 247"/>
                    <a:gd name="T38" fmla="*/ 71 w 376"/>
                    <a:gd name="T39" fmla="*/ 246 h 247"/>
                    <a:gd name="T40" fmla="*/ 3 w 376"/>
                    <a:gd name="T41" fmla="*/ 246 h 247"/>
                    <a:gd name="T42" fmla="*/ 3 w 376"/>
                    <a:gd name="T43" fmla="*/ 51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6" h="247">
                      <a:moveTo>
                        <a:pt x="3" y="51"/>
                      </a:moveTo>
                      <a:cubicBezTo>
                        <a:pt x="3" y="37"/>
                        <a:pt x="3" y="23"/>
                        <a:pt x="0" y="6"/>
                      </a:cubicBezTo>
                      <a:lnTo>
                        <a:pt x="68" y="6"/>
                      </a:lnTo>
                      <a:lnTo>
                        <a:pt x="71" y="37"/>
                      </a:lnTo>
                      <a:cubicBezTo>
                        <a:pt x="79" y="26"/>
                        <a:pt x="96" y="0"/>
                        <a:pt x="144" y="0"/>
                      </a:cubicBezTo>
                      <a:cubicBezTo>
                        <a:pt x="198" y="0"/>
                        <a:pt x="215" y="34"/>
                        <a:pt x="217" y="46"/>
                      </a:cubicBezTo>
                      <a:cubicBezTo>
                        <a:pt x="237" y="9"/>
                        <a:pt x="268" y="3"/>
                        <a:pt x="294" y="3"/>
                      </a:cubicBezTo>
                      <a:cubicBezTo>
                        <a:pt x="342" y="3"/>
                        <a:pt x="361" y="32"/>
                        <a:pt x="364" y="40"/>
                      </a:cubicBezTo>
                      <a:cubicBezTo>
                        <a:pt x="375" y="60"/>
                        <a:pt x="375" y="88"/>
                        <a:pt x="375" y="111"/>
                      </a:cubicBezTo>
                      <a:lnTo>
                        <a:pt x="375" y="243"/>
                      </a:lnTo>
                      <a:lnTo>
                        <a:pt x="305" y="243"/>
                      </a:lnTo>
                      <a:lnTo>
                        <a:pt x="305" y="105"/>
                      </a:lnTo>
                      <a:cubicBezTo>
                        <a:pt x="305" y="80"/>
                        <a:pt x="302" y="51"/>
                        <a:pt x="265" y="51"/>
                      </a:cubicBezTo>
                      <a:cubicBezTo>
                        <a:pt x="223" y="51"/>
                        <a:pt x="223" y="91"/>
                        <a:pt x="223" y="125"/>
                      </a:cubicBezTo>
                      <a:lnTo>
                        <a:pt x="223" y="243"/>
                      </a:lnTo>
                      <a:lnTo>
                        <a:pt x="152" y="243"/>
                      </a:lnTo>
                      <a:lnTo>
                        <a:pt x="152" y="105"/>
                      </a:lnTo>
                      <a:cubicBezTo>
                        <a:pt x="152" y="88"/>
                        <a:pt x="152" y="54"/>
                        <a:pt x="113" y="54"/>
                      </a:cubicBezTo>
                      <a:cubicBezTo>
                        <a:pt x="71" y="54"/>
                        <a:pt x="71" y="91"/>
                        <a:pt x="71" y="108"/>
                      </a:cubicBezTo>
                      <a:lnTo>
                        <a:pt x="71" y="246"/>
                      </a:lnTo>
                      <a:lnTo>
                        <a:pt x="3" y="246"/>
                      </a:lnTo>
                      <a:lnTo>
                        <a:pt x="3" y="51"/>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7" name="Freeform 67"/>
                <p:cNvSpPr>
                  <a:spLocks noChangeArrowheads="1"/>
                </p:cNvSpPr>
                <p:nvPr/>
              </p:nvSpPr>
              <p:spPr bwMode="auto">
                <a:xfrm>
                  <a:off x="1933575" y="3173413"/>
                  <a:ext cx="80963" cy="90487"/>
                </a:xfrm>
                <a:custGeom>
                  <a:avLst/>
                  <a:gdLst>
                    <a:gd name="T0" fmla="*/ 115 w 227"/>
                    <a:gd name="T1" fmla="*/ 204 h 250"/>
                    <a:gd name="T2" fmla="*/ 155 w 227"/>
                    <a:gd name="T3" fmla="*/ 170 h 250"/>
                    <a:gd name="T4" fmla="*/ 217 w 227"/>
                    <a:gd name="T5" fmla="*/ 170 h 250"/>
                    <a:gd name="T6" fmla="*/ 194 w 227"/>
                    <a:gd name="T7" fmla="*/ 221 h 250"/>
                    <a:gd name="T8" fmla="*/ 113 w 227"/>
                    <a:gd name="T9" fmla="*/ 249 h 250"/>
                    <a:gd name="T10" fmla="*/ 31 w 227"/>
                    <a:gd name="T11" fmla="*/ 221 h 250"/>
                    <a:gd name="T12" fmla="*/ 0 w 227"/>
                    <a:gd name="T13" fmla="*/ 130 h 250"/>
                    <a:gd name="T14" fmla="*/ 48 w 227"/>
                    <a:gd name="T15" fmla="*/ 20 h 250"/>
                    <a:gd name="T16" fmla="*/ 113 w 227"/>
                    <a:gd name="T17" fmla="*/ 0 h 250"/>
                    <a:gd name="T18" fmla="*/ 209 w 227"/>
                    <a:gd name="T19" fmla="*/ 57 h 250"/>
                    <a:gd name="T20" fmla="*/ 223 w 227"/>
                    <a:gd name="T21" fmla="*/ 142 h 250"/>
                    <a:gd name="T22" fmla="*/ 67 w 227"/>
                    <a:gd name="T23" fmla="*/ 142 h 250"/>
                    <a:gd name="T24" fmla="*/ 115 w 227"/>
                    <a:gd name="T25" fmla="*/ 204 h 250"/>
                    <a:gd name="T26" fmla="*/ 155 w 227"/>
                    <a:gd name="T27" fmla="*/ 96 h 250"/>
                    <a:gd name="T28" fmla="*/ 115 w 227"/>
                    <a:gd name="T29" fmla="*/ 43 h 250"/>
                    <a:gd name="T30" fmla="*/ 70 w 227"/>
                    <a:gd name="T31" fmla="*/ 96 h 250"/>
                    <a:gd name="T32" fmla="*/ 155 w 227"/>
                    <a:gd name="T33" fmla="*/ 9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 h="250">
                      <a:moveTo>
                        <a:pt x="115" y="204"/>
                      </a:moveTo>
                      <a:cubicBezTo>
                        <a:pt x="132" y="204"/>
                        <a:pt x="149" y="198"/>
                        <a:pt x="155" y="170"/>
                      </a:cubicBezTo>
                      <a:lnTo>
                        <a:pt x="217" y="170"/>
                      </a:lnTo>
                      <a:cubicBezTo>
                        <a:pt x="217" y="181"/>
                        <a:pt x="214" y="201"/>
                        <a:pt x="194" y="221"/>
                      </a:cubicBezTo>
                      <a:cubicBezTo>
                        <a:pt x="178" y="238"/>
                        <a:pt x="147" y="249"/>
                        <a:pt x="113" y="249"/>
                      </a:cubicBezTo>
                      <a:cubicBezTo>
                        <a:pt x="93" y="249"/>
                        <a:pt x="53" y="246"/>
                        <a:pt x="31" y="221"/>
                      </a:cubicBezTo>
                      <a:cubicBezTo>
                        <a:pt x="8" y="198"/>
                        <a:pt x="0" y="167"/>
                        <a:pt x="0" y="130"/>
                      </a:cubicBezTo>
                      <a:cubicBezTo>
                        <a:pt x="0" y="94"/>
                        <a:pt x="8" y="46"/>
                        <a:pt x="48" y="20"/>
                      </a:cubicBezTo>
                      <a:cubicBezTo>
                        <a:pt x="65" y="9"/>
                        <a:pt x="87" y="0"/>
                        <a:pt x="113" y="0"/>
                      </a:cubicBezTo>
                      <a:cubicBezTo>
                        <a:pt x="147" y="0"/>
                        <a:pt x="186" y="15"/>
                        <a:pt x="209" y="57"/>
                      </a:cubicBezTo>
                      <a:cubicBezTo>
                        <a:pt x="226" y="88"/>
                        <a:pt x="223" y="125"/>
                        <a:pt x="223" y="142"/>
                      </a:cubicBezTo>
                      <a:lnTo>
                        <a:pt x="67" y="142"/>
                      </a:lnTo>
                      <a:cubicBezTo>
                        <a:pt x="67" y="156"/>
                        <a:pt x="67" y="204"/>
                        <a:pt x="115" y="204"/>
                      </a:cubicBezTo>
                      <a:close/>
                      <a:moveTo>
                        <a:pt x="155" y="96"/>
                      </a:moveTo>
                      <a:cubicBezTo>
                        <a:pt x="155" y="85"/>
                        <a:pt x="155" y="43"/>
                        <a:pt x="115" y="43"/>
                      </a:cubicBezTo>
                      <a:cubicBezTo>
                        <a:pt x="84" y="43"/>
                        <a:pt x="73" y="68"/>
                        <a:pt x="70" y="96"/>
                      </a:cubicBezTo>
                      <a:lnTo>
                        <a:pt x="155" y="96"/>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8" name="Freeform 68"/>
                <p:cNvSpPr>
                  <a:spLocks noChangeArrowheads="1"/>
                </p:cNvSpPr>
                <p:nvPr/>
              </p:nvSpPr>
              <p:spPr bwMode="auto">
                <a:xfrm>
                  <a:off x="2036763" y="3175000"/>
                  <a:ext cx="80962" cy="87313"/>
                </a:xfrm>
                <a:custGeom>
                  <a:avLst/>
                  <a:gdLst>
                    <a:gd name="T0" fmla="*/ 3 w 224"/>
                    <a:gd name="T1" fmla="*/ 45 h 244"/>
                    <a:gd name="T2" fmla="*/ 3 w 224"/>
                    <a:gd name="T3" fmla="*/ 3 h 244"/>
                    <a:gd name="T4" fmla="*/ 68 w 224"/>
                    <a:gd name="T5" fmla="*/ 3 h 244"/>
                    <a:gd name="T6" fmla="*/ 71 w 224"/>
                    <a:gd name="T7" fmla="*/ 40 h 244"/>
                    <a:gd name="T8" fmla="*/ 147 w 224"/>
                    <a:gd name="T9" fmla="*/ 0 h 244"/>
                    <a:gd name="T10" fmla="*/ 218 w 224"/>
                    <a:gd name="T11" fmla="*/ 45 h 244"/>
                    <a:gd name="T12" fmla="*/ 223 w 224"/>
                    <a:gd name="T13" fmla="*/ 116 h 244"/>
                    <a:gd name="T14" fmla="*/ 223 w 224"/>
                    <a:gd name="T15" fmla="*/ 243 h 244"/>
                    <a:gd name="T16" fmla="*/ 153 w 224"/>
                    <a:gd name="T17" fmla="*/ 243 h 244"/>
                    <a:gd name="T18" fmla="*/ 153 w 224"/>
                    <a:gd name="T19" fmla="*/ 91 h 244"/>
                    <a:gd name="T20" fmla="*/ 150 w 224"/>
                    <a:gd name="T21" fmla="*/ 65 h 244"/>
                    <a:gd name="T22" fmla="*/ 116 w 224"/>
                    <a:gd name="T23" fmla="*/ 45 h 244"/>
                    <a:gd name="T24" fmla="*/ 79 w 224"/>
                    <a:gd name="T25" fmla="*/ 62 h 244"/>
                    <a:gd name="T26" fmla="*/ 71 w 224"/>
                    <a:gd name="T27" fmla="*/ 99 h 244"/>
                    <a:gd name="T28" fmla="*/ 71 w 224"/>
                    <a:gd name="T29" fmla="*/ 237 h 244"/>
                    <a:gd name="T30" fmla="*/ 0 w 224"/>
                    <a:gd name="T31" fmla="*/ 237 h 244"/>
                    <a:gd name="T32" fmla="*/ 0 w 224"/>
                    <a:gd name="T33" fmla="*/ 45 h 244"/>
                    <a:gd name="T34" fmla="*/ 3 w 224"/>
                    <a:gd name="T35" fmla="*/ 45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244">
                      <a:moveTo>
                        <a:pt x="3" y="45"/>
                      </a:moveTo>
                      <a:cubicBezTo>
                        <a:pt x="3" y="45"/>
                        <a:pt x="3" y="20"/>
                        <a:pt x="3" y="3"/>
                      </a:cubicBezTo>
                      <a:lnTo>
                        <a:pt x="68" y="3"/>
                      </a:lnTo>
                      <a:lnTo>
                        <a:pt x="71" y="40"/>
                      </a:lnTo>
                      <a:cubicBezTo>
                        <a:pt x="77" y="29"/>
                        <a:pt x="96" y="0"/>
                        <a:pt x="147" y="0"/>
                      </a:cubicBezTo>
                      <a:cubicBezTo>
                        <a:pt x="192" y="0"/>
                        <a:pt x="212" y="29"/>
                        <a:pt x="218" y="45"/>
                      </a:cubicBezTo>
                      <a:cubicBezTo>
                        <a:pt x="223" y="60"/>
                        <a:pt x="223" y="71"/>
                        <a:pt x="223" y="116"/>
                      </a:cubicBezTo>
                      <a:lnTo>
                        <a:pt x="223" y="243"/>
                      </a:lnTo>
                      <a:lnTo>
                        <a:pt x="153" y="243"/>
                      </a:lnTo>
                      <a:lnTo>
                        <a:pt x="153" y="91"/>
                      </a:lnTo>
                      <a:cubicBezTo>
                        <a:pt x="153" y="82"/>
                        <a:pt x="153" y="74"/>
                        <a:pt x="150" y="65"/>
                      </a:cubicBezTo>
                      <a:cubicBezTo>
                        <a:pt x="144" y="54"/>
                        <a:pt x="133" y="45"/>
                        <a:pt x="116" y="45"/>
                      </a:cubicBezTo>
                      <a:cubicBezTo>
                        <a:pt x="102" y="45"/>
                        <a:pt x="88" y="51"/>
                        <a:pt x="79" y="62"/>
                      </a:cubicBezTo>
                      <a:cubicBezTo>
                        <a:pt x="77" y="68"/>
                        <a:pt x="71" y="79"/>
                        <a:pt x="71" y="99"/>
                      </a:cubicBezTo>
                      <a:lnTo>
                        <a:pt x="71" y="237"/>
                      </a:lnTo>
                      <a:lnTo>
                        <a:pt x="0" y="237"/>
                      </a:lnTo>
                      <a:lnTo>
                        <a:pt x="0" y="45"/>
                      </a:lnTo>
                      <a:lnTo>
                        <a:pt x="3" y="45"/>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9" name="Freeform 69"/>
                <p:cNvSpPr>
                  <a:spLocks noChangeArrowheads="1"/>
                </p:cNvSpPr>
                <p:nvPr/>
              </p:nvSpPr>
              <p:spPr bwMode="auto">
                <a:xfrm>
                  <a:off x="2138363" y="3151188"/>
                  <a:ext cx="61912" cy="111125"/>
                </a:xfrm>
                <a:custGeom>
                  <a:avLst/>
                  <a:gdLst>
                    <a:gd name="T0" fmla="*/ 113 w 170"/>
                    <a:gd name="T1" fmla="*/ 308 h 309"/>
                    <a:gd name="T2" fmla="*/ 42 w 170"/>
                    <a:gd name="T3" fmla="*/ 246 h 309"/>
                    <a:gd name="T4" fmla="*/ 42 w 170"/>
                    <a:gd name="T5" fmla="*/ 116 h 309"/>
                    <a:gd name="T6" fmla="*/ 0 w 170"/>
                    <a:gd name="T7" fmla="*/ 116 h 309"/>
                    <a:gd name="T8" fmla="*/ 0 w 170"/>
                    <a:gd name="T9" fmla="*/ 71 h 309"/>
                    <a:gd name="T10" fmla="*/ 45 w 170"/>
                    <a:gd name="T11" fmla="*/ 71 h 309"/>
                    <a:gd name="T12" fmla="*/ 45 w 170"/>
                    <a:gd name="T13" fmla="*/ 26 h 309"/>
                    <a:gd name="T14" fmla="*/ 113 w 170"/>
                    <a:gd name="T15" fmla="*/ 0 h 309"/>
                    <a:gd name="T16" fmla="*/ 113 w 170"/>
                    <a:gd name="T17" fmla="*/ 71 h 309"/>
                    <a:gd name="T18" fmla="*/ 169 w 170"/>
                    <a:gd name="T19" fmla="*/ 71 h 309"/>
                    <a:gd name="T20" fmla="*/ 169 w 170"/>
                    <a:gd name="T21" fmla="*/ 116 h 309"/>
                    <a:gd name="T22" fmla="*/ 113 w 170"/>
                    <a:gd name="T23" fmla="*/ 116 h 309"/>
                    <a:gd name="T24" fmla="*/ 113 w 170"/>
                    <a:gd name="T25" fmla="*/ 221 h 309"/>
                    <a:gd name="T26" fmla="*/ 144 w 170"/>
                    <a:gd name="T27" fmla="*/ 254 h 309"/>
                    <a:gd name="T28" fmla="*/ 166 w 170"/>
                    <a:gd name="T29" fmla="*/ 254 h 309"/>
                    <a:gd name="T30" fmla="*/ 166 w 170"/>
                    <a:gd name="T31" fmla="*/ 300 h 309"/>
                    <a:gd name="T32" fmla="*/ 113 w 170"/>
                    <a:gd name="T33" fmla="*/ 308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0" h="309">
                      <a:moveTo>
                        <a:pt x="113" y="308"/>
                      </a:moveTo>
                      <a:cubicBezTo>
                        <a:pt x="42" y="308"/>
                        <a:pt x="42" y="266"/>
                        <a:pt x="42" y="246"/>
                      </a:cubicBezTo>
                      <a:lnTo>
                        <a:pt x="42" y="116"/>
                      </a:lnTo>
                      <a:lnTo>
                        <a:pt x="0" y="116"/>
                      </a:lnTo>
                      <a:lnTo>
                        <a:pt x="0" y="71"/>
                      </a:lnTo>
                      <a:lnTo>
                        <a:pt x="45" y="71"/>
                      </a:lnTo>
                      <a:lnTo>
                        <a:pt x="45" y="26"/>
                      </a:lnTo>
                      <a:lnTo>
                        <a:pt x="113" y="0"/>
                      </a:lnTo>
                      <a:lnTo>
                        <a:pt x="113" y="71"/>
                      </a:lnTo>
                      <a:lnTo>
                        <a:pt x="169" y="71"/>
                      </a:lnTo>
                      <a:lnTo>
                        <a:pt x="169" y="116"/>
                      </a:lnTo>
                      <a:lnTo>
                        <a:pt x="113" y="116"/>
                      </a:lnTo>
                      <a:lnTo>
                        <a:pt x="113" y="221"/>
                      </a:lnTo>
                      <a:cubicBezTo>
                        <a:pt x="113" y="243"/>
                        <a:pt x="113" y="254"/>
                        <a:pt x="144" y="254"/>
                      </a:cubicBezTo>
                      <a:lnTo>
                        <a:pt x="166" y="254"/>
                      </a:lnTo>
                      <a:lnTo>
                        <a:pt x="166" y="300"/>
                      </a:lnTo>
                      <a:cubicBezTo>
                        <a:pt x="144" y="305"/>
                        <a:pt x="124" y="308"/>
                        <a:pt x="113" y="308"/>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grpSp>
    </p:spTree>
    <p:extLst>
      <p:ext uri="{BB962C8B-B14F-4D97-AF65-F5344CB8AC3E}">
        <p14:creationId xmlns:p14="http://schemas.microsoft.com/office/powerpoint/2010/main" val="202619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dissolve">
                                      <p:cBhvr>
                                        <p:cTn id="7" dur="500"/>
                                        <p:tgtEl>
                                          <p:spTgt spid="81"/>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dissolv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dissolv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dissolv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dissolv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dissolv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dissolve">
                                      <p:cBhvr>
                                        <p:cTn id="3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6911073" y="2057400"/>
            <a:ext cx="4657203" cy="2994112"/>
          </a:xfrm>
          <a:prstGeom prst="rect">
            <a:avLst/>
          </a:prstGeom>
          <a:solidFill>
            <a:schemeClr val="bg1"/>
          </a:solidFill>
          <a:ln w="28575">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t"/>
          <a:lstStyle/>
          <a:p>
            <a:pPr algn="r">
              <a:lnSpc>
                <a:spcPct val="90000"/>
              </a:lnSpc>
            </a:pPr>
            <a:endParaRPr lang="en-US" sz="1200" dirty="0">
              <a:solidFill>
                <a:schemeClr val="tx1"/>
              </a:solidFill>
            </a:endParaRPr>
          </a:p>
          <a:p>
            <a:pPr algn="r">
              <a:lnSpc>
                <a:spcPct val="90000"/>
              </a:lnSpc>
            </a:pPr>
            <a:r>
              <a:rPr lang="en-US" sz="1200" dirty="0">
                <a:solidFill>
                  <a:schemeClr val="tx1"/>
                </a:solidFill>
              </a:rPr>
              <a:t>OCI REGION</a:t>
            </a:r>
          </a:p>
        </p:txBody>
      </p:sp>
      <p:grpSp>
        <p:nvGrpSpPr>
          <p:cNvPr id="3" name="Group 2"/>
          <p:cNvGrpSpPr/>
          <p:nvPr/>
        </p:nvGrpSpPr>
        <p:grpSpPr>
          <a:xfrm>
            <a:off x="4167933" y="2662350"/>
            <a:ext cx="2019337" cy="1752600"/>
            <a:chOff x="4166344" y="2662350"/>
            <a:chExt cx="2019337" cy="1752600"/>
          </a:xfrm>
        </p:grpSpPr>
        <p:sp>
          <p:nvSpPr>
            <p:cNvPr id="8" name="Cloud 7"/>
            <p:cNvSpPr/>
            <p:nvPr/>
          </p:nvSpPr>
          <p:spPr bwMode="auto">
            <a:xfrm>
              <a:off x="4166344" y="2662350"/>
              <a:ext cx="2019337" cy="1752600"/>
            </a:xfrm>
            <a:prstGeom prst="cloud">
              <a:avLst/>
            </a:prstGeom>
            <a:no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eaLnBrk="1" hangingPunct="1">
                <a:spcBef>
                  <a:spcPct val="20000"/>
                </a:spcBef>
                <a:buClr>
                  <a:srgbClr val="FF0000"/>
                </a:buClr>
              </a:pPr>
              <a:endParaRPr lang="en-US">
                <a:latin typeface="Arial" pitchFamily="34" charset="0"/>
              </a:endParaRPr>
            </a:p>
          </p:txBody>
        </p:sp>
        <p:sp>
          <p:nvSpPr>
            <p:cNvPr id="17" name="TextBox 16"/>
            <p:cNvSpPr txBox="1"/>
            <p:nvPr/>
          </p:nvSpPr>
          <p:spPr>
            <a:xfrm>
              <a:off x="4449950" y="3700929"/>
              <a:ext cx="1146765" cy="369332"/>
            </a:xfrm>
            <a:prstGeom prst="rect">
              <a:avLst/>
            </a:prstGeom>
            <a:solidFill>
              <a:schemeClr val="bg1"/>
            </a:solidFill>
          </p:spPr>
          <p:txBody>
            <a:bodyPr wrap="square" rtlCol="0">
              <a:spAutoFit/>
            </a:bodyPr>
            <a:lstStyle/>
            <a:p>
              <a:r>
                <a:rPr lang="en-US" dirty="0"/>
                <a:t>Internet</a:t>
              </a:r>
            </a:p>
          </p:txBody>
        </p:sp>
      </p:grpSp>
      <p:sp>
        <p:nvSpPr>
          <p:cNvPr id="2" name="Title 1"/>
          <p:cNvSpPr>
            <a:spLocks noGrp="1"/>
          </p:cNvSpPr>
          <p:nvPr>
            <p:ph type="title"/>
          </p:nvPr>
        </p:nvSpPr>
        <p:spPr>
          <a:xfrm>
            <a:off x="623727" y="441903"/>
            <a:ext cx="10944549" cy="573615"/>
          </a:xfrm>
        </p:spPr>
        <p:txBody>
          <a:bodyPr/>
          <a:lstStyle/>
          <a:p>
            <a:r>
              <a:rPr lang="en-US" dirty="0"/>
              <a:t>VPN Connect (IPSec) - Workflow</a:t>
            </a:r>
          </a:p>
        </p:txBody>
      </p:sp>
      <p:sp>
        <p:nvSpPr>
          <p:cNvPr id="9" name="Rectangle 8"/>
          <p:cNvSpPr/>
          <p:nvPr/>
        </p:nvSpPr>
        <p:spPr>
          <a:xfrm>
            <a:off x="699847" y="2205150"/>
            <a:ext cx="1977986" cy="2133600"/>
          </a:xfrm>
          <a:prstGeom prst="rect">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lnSpc>
                <a:spcPct val="90000"/>
              </a:lnSpc>
            </a:pPr>
            <a:r>
              <a:rPr lang="en-US" dirty="0">
                <a:solidFill>
                  <a:schemeClr val="tx1"/>
                </a:solidFill>
              </a:rPr>
              <a:t>On-Premises Network</a:t>
            </a:r>
          </a:p>
          <a:p>
            <a:pPr algn="ctr">
              <a:lnSpc>
                <a:spcPct val="90000"/>
              </a:lnSpc>
            </a:pPr>
            <a:endParaRPr lang="en-US" dirty="0">
              <a:solidFill>
                <a:schemeClr val="tx1"/>
              </a:solidFill>
            </a:endParaRPr>
          </a:p>
          <a:p>
            <a:pPr algn="ctr">
              <a:lnSpc>
                <a:spcPct val="90000"/>
              </a:lnSpc>
            </a:pPr>
            <a:r>
              <a:rPr lang="en-US" dirty="0">
                <a:solidFill>
                  <a:schemeClr val="tx1"/>
                </a:solidFill>
              </a:rPr>
              <a:t>10.0.0.0/16</a:t>
            </a:r>
          </a:p>
        </p:txBody>
      </p:sp>
      <p:grpSp>
        <p:nvGrpSpPr>
          <p:cNvPr id="4" name="Group 3"/>
          <p:cNvGrpSpPr/>
          <p:nvPr/>
        </p:nvGrpSpPr>
        <p:grpSpPr>
          <a:xfrm>
            <a:off x="3135033" y="3281730"/>
            <a:ext cx="4484888" cy="365760"/>
            <a:chOff x="3133445" y="3281730"/>
            <a:chExt cx="4484888" cy="365760"/>
          </a:xfrm>
        </p:grpSpPr>
        <p:sp>
          <p:nvSpPr>
            <p:cNvPr id="10" name="Can 9"/>
            <p:cNvSpPr/>
            <p:nvPr/>
          </p:nvSpPr>
          <p:spPr bwMode="auto">
            <a:xfrm rot="5400000">
              <a:off x="5084073" y="2184450"/>
              <a:ext cx="365760" cy="2560320"/>
            </a:xfrm>
            <a:prstGeom prst="can">
              <a:avLst/>
            </a:prstGeom>
            <a:solidFill>
              <a:schemeClr val="bg1"/>
            </a:soli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eaLnBrk="1" hangingPunct="1">
                <a:spcBef>
                  <a:spcPct val="20000"/>
                </a:spcBef>
                <a:buClr>
                  <a:srgbClr val="FF0000"/>
                </a:buClr>
              </a:pPr>
              <a:endParaRPr lang="en-US">
                <a:latin typeface="Arial" pitchFamily="34" charset="0"/>
              </a:endParaRPr>
            </a:p>
          </p:txBody>
        </p:sp>
        <p:cxnSp>
          <p:nvCxnSpPr>
            <p:cNvPr id="14" name="Straight Connector 13"/>
            <p:cNvCxnSpPr>
              <a:cxnSpLocks noChangeAspect="1"/>
            </p:cNvCxnSpPr>
            <p:nvPr/>
          </p:nvCxnSpPr>
          <p:spPr bwMode="auto">
            <a:xfrm flipV="1">
              <a:off x="3133445" y="3485338"/>
              <a:ext cx="4484888" cy="24932"/>
            </a:xfrm>
            <a:prstGeom prst="line">
              <a:avLst/>
            </a:prstGeom>
            <a:noFill/>
            <a:ln w="28575" cap="flat" cmpd="sng" algn="ctr">
              <a:solidFill>
                <a:schemeClr val="tx1"/>
              </a:solidFill>
              <a:prstDash val="sysDash"/>
              <a:round/>
              <a:headEnd type="none" w="sm" len="sm"/>
              <a:tailEnd type="none" w="sm" len="sm"/>
            </a:ln>
            <a:effectLst/>
          </p:spPr>
        </p:cxnSp>
      </p:grpSp>
      <p:sp>
        <p:nvSpPr>
          <p:cNvPr id="16" name="TextBox 15"/>
          <p:cNvSpPr txBox="1"/>
          <p:nvPr/>
        </p:nvSpPr>
        <p:spPr>
          <a:xfrm>
            <a:off x="2115284" y="4520457"/>
            <a:ext cx="1712875" cy="646331"/>
          </a:xfrm>
          <a:prstGeom prst="rect">
            <a:avLst/>
          </a:prstGeom>
          <a:noFill/>
        </p:spPr>
        <p:txBody>
          <a:bodyPr wrap="square" rtlCol="0">
            <a:spAutoFit/>
          </a:bodyPr>
          <a:lstStyle/>
          <a:p>
            <a:pPr algn="ctr"/>
            <a:r>
              <a:rPr lang="en-US" dirty="0"/>
              <a:t>CPE,</a:t>
            </a:r>
          </a:p>
          <a:p>
            <a:pPr algn="ctr"/>
            <a:r>
              <a:rPr lang="en-US" dirty="0"/>
              <a:t>142.32.45.56</a:t>
            </a:r>
          </a:p>
        </p:txBody>
      </p:sp>
      <p:pic>
        <p:nvPicPr>
          <p:cNvPr id="24" name="Picture 23"/>
          <p:cNvPicPr>
            <a:picLocks noChangeAspect="1"/>
          </p:cNvPicPr>
          <p:nvPr/>
        </p:nvPicPr>
        <p:blipFill>
          <a:blip r:embed="rId3"/>
          <a:stretch>
            <a:fillRect/>
          </a:stretch>
        </p:blipFill>
        <p:spPr>
          <a:xfrm>
            <a:off x="450599" y="1797670"/>
            <a:ext cx="498496" cy="797594"/>
          </a:xfrm>
          <a:prstGeom prst="rect">
            <a:avLst/>
          </a:prstGeom>
        </p:spPr>
      </p:pic>
      <p:pic>
        <p:nvPicPr>
          <p:cNvPr id="25" name="Picture 24"/>
          <p:cNvPicPr>
            <a:picLocks noChangeAspect="1"/>
          </p:cNvPicPr>
          <p:nvPr/>
        </p:nvPicPr>
        <p:blipFill>
          <a:blip r:embed="rId4"/>
          <a:stretch>
            <a:fillRect/>
          </a:stretch>
        </p:blipFill>
        <p:spPr>
          <a:xfrm>
            <a:off x="2379028" y="3161488"/>
            <a:ext cx="876300" cy="647700"/>
          </a:xfrm>
          <a:prstGeom prst="rect">
            <a:avLst/>
          </a:prstGeom>
        </p:spPr>
      </p:pic>
      <p:sp>
        <p:nvSpPr>
          <p:cNvPr id="28" name="Rectangle 27"/>
          <p:cNvSpPr/>
          <p:nvPr/>
        </p:nvSpPr>
        <p:spPr>
          <a:xfrm>
            <a:off x="7587167" y="2613010"/>
            <a:ext cx="3303655" cy="1967077"/>
          </a:xfrm>
          <a:prstGeom prst="rect">
            <a:avLst/>
          </a:prstGeom>
          <a:noFill/>
          <a:ln w="19050">
            <a:solidFill>
              <a:schemeClr val="accent3"/>
            </a:solidFill>
            <a:prstDash val="sysDash"/>
          </a:ln>
          <a:effectLst/>
        </p:spPr>
        <p:style>
          <a:lnRef idx="1">
            <a:schemeClr val="accent1"/>
          </a:lnRef>
          <a:fillRef idx="3">
            <a:schemeClr val="accent1"/>
          </a:fillRef>
          <a:effectRef idx="2">
            <a:schemeClr val="accent1"/>
          </a:effectRef>
          <a:fontRef idx="minor">
            <a:schemeClr val="lt1"/>
          </a:fontRef>
        </p:style>
        <p:txBody>
          <a:bodyPr anchor="b"/>
          <a:lstStyle/>
          <a:p>
            <a:pPr fontAlgn="auto">
              <a:spcBef>
                <a:spcPts val="0"/>
              </a:spcBef>
              <a:spcAft>
                <a:spcPts val="0"/>
              </a:spcAft>
              <a:defRPr/>
            </a:pPr>
            <a:r>
              <a:rPr lang="en-US" sz="1600" dirty="0">
                <a:solidFill>
                  <a:schemeClr val="accent3"/>
                </a:solidFill>
                <a:latin typeface="Arial" panose="020B0604020202020204" pitchFamily="34" charset="0"/>
                <a:ea typeface="Calibri" charset="0"/>
                <a:cs typeface="Arial" panose="020B0604020202020204" pitchFamily="34" charset="0"/>
              </a:rPr>
              <a:t>VCN, 172.16.0.0/16</a:t>
            </a:r>
          </a:p>
        </p:txBody>
      </p:sp>
      <p:pic>
        <p:nvPicPr>
          <p:cNvPr id="31" name="Picture 30"/>
          <p:cNvPicPr>
            <a:picLocks noChangeAspect="1"/>
          </p:cNvPicPr>
          <p:nvPr/>
        </p:nvPicPr>
        <p:blipFill>
          <a:blip r:embed="rId5"/>
          <a:stretch>
            <a:fillRect/>
          </a:stretch>
        </p:blipFill>
        <p:spPr>
          <a:xfrm>
            <a:off x="7296071" y="3167128"/>
            <a:ext cx="647700" cy="704850"/>
          </a:xfrm>
          <a:prstGeom prst="rect">
            <a:avLst/>
          </a:prstGeom>
        </p:spPr>
      </p:pic>
      <p:cxnSp>
        <p:nvCxnSpPr>
          <p:cNvPr id="32" name="Straight Arrow Connector 31"/>
          <p:cNvCxnSpPr/>
          <p:nvPr/>
        </p:nvCxnSpPr>
        <p:spPr bwMode="auto">
          <a:xfrm flipV="1">
            <a:off x="2971721" y="3871978"/>
            <a:ext cx="0" cy="608830"/>
          </a:xfrm>
          <a:prstGeom prst="straightConnector1">
            <a:avLst/>
          </a:prstGeom>
          <a:noFill/>
          <a:ln w="28575" cap="flat" cmpd="sng" algn="ctr">
            <a:solidFill>
              <a:schemeClr val="tx1"/>
            </a:solidFill>
            <a:prstDash val="solid"/>
            <a:round/>
            <a:headEnd type="none" w="sm" len="sm"/>
            <a:tailEnd type="triangle"/>
          </a:ln>
          <a:effectLst/>
        </p:spPr>
      </p:cxnSp>
      <p:sp>
        <p:nvSpPr>
          <p:cNvPr id="34" name="TextBox 33"/>
          <p:cNvSpPr txBox="1"/>
          <p:nvPr/>
        </p:nvSpPr>
        <p:spPr>
          <a:xfrm>
            <a:off x="7296072" y="1030492"/>
            <a:ext cx="2590067" cy="646331"/>
          </a:xfrm>
          <a:prstGeom prst="rect">
            <a:avLst/>
          </a:prstGeom>
          <a:noFill/>
        </p:spPr>
        <p:txBody>
          <a:bodyPr wrap="square" rtlCol="0">
            <a:spAutoFit/>
          </a:bodyPr>
          <a:lstStyle/>
          <a:p>
            <a:pPr algn="ctr"/>
            <a:r>
              <a:rPr lang="en-US" dirty="0"/>
              <a:t>Route Table</a:t>
            </a:r>
          </a:p>
          <a:p>
            <a:pPr algn="ctr"/>
            <a:r>
              <a:rPr lang="en-US" dirty="0"/>
              <a:t>10.0.0.0/16 </a:t>
            </a:r>
            <a:r>
              <a:rPr lang="en-US" dirty="0">
                <a:sym typeface="Wingdings"/>
              </a:rPr>
              <a:t></a:t>
            </a:r>
            <a:r>
              <a:rPr lang="en-US" dirty="0"/>
              <a:t> DRG</a:t>
            </a:r>
          </a:p>
        </p:txBody>
      </p:sp>
      <p:sp>
        <p:nvSpPr>
          <p:cNvPr id="35" name="TextBox 34"/>
          <p:cNvSpPr txBox="1"/>
          <p:nvPr/>
        </p:nvSpPr>
        <p:spPr>
          <a:xfrm>
            <a:off x="4467206" y="1298784"/>
            <a:ext cx="1861059" cy="923330"/>
          </a:xfrm>
          <a:prstGeom prst="rect">
            <a:avLst/>
          </a:prstGeom>
          <a:noFill/>
        </p:spPr>
        <p:txBody>
          <a:bodyPr wrap="square" rtlCol="0">
            <a:spAutoFit/>
          </a:bodyPr>
          <a:lstStyle/>
          <a:p>
            <a:pPr algn="ctr"/>
            <a:r>
              <a:rPr lang="en-US" dirty="0"/>
              <a:t>Static Route or Dynamic Routing (BGP) </a:t>
            </a:r>
          </a:p>
        </p:txBody>
      </p:sp>
      <p:cxnSp>
        <p:nvCxnSpPr>
          <p:cNvPr id="36" name="Straight Arrow Connector 35"/>
          <p:cNvCxnSpPr/>
          <p:nvPr/>
        </p:nvCxnSpPr>
        <p:spPr bwMode="auto">
          <a:xfrm>
            <a:off x="6187270" y="2337662"/>
            <a:ext cx="899331" cy="944068"/>
          </a:xfrm>
          <a:prstGeom prst="straightConnector1">
            <a:avLst/>
          </a:prstGeom>
          <a:noFill/>
          <a:ln w="28575" cap="flat" cmpd="sng" algn="ctr">
            <a:solidFill>
              <a:schemeClr val="tx1"/>
            </a:solidFill>
            <a:prstDash val="solid"/>
            <a:round/>
            <a:headEnd type="none" w="sm" len="sm"/>
            <a:tailEnd type="triangle"/>
          </a:ln>
          <a:effectLst/>
        </p:spPr>
      </p:cxnSp>
      <p:cxnSp>
        <p:nvCxnSpPr>
          <p:cNvPr id="38" name="Straight Arrow Connector 37"/>
          <p:cNvCxnSpPr/>
          <p:nvPr/>
        </p:nvCxnSpPr>
        <p:spPr bwMode="auto">
          <a:xfrm>
            <a:off x="8533461" y="1696957"/>
            <a:ext cx="20545" cy="1041883"/>
          </a:xfrm>
          <a:prstGeom prst="straightConnector1">
            <a:avLst/>
          </a:prstGeom>
          <a:noFill/>
          <a:ln w="28575" cap="flat" cmpd="sng" algn="ctr">
            <a:solidFill>
              <a:schemeClr val="tx1"/>
            </a:solidFill>
            <a:prstDash val="solid"/>
            <a:round/>
            <a:headEnd type="none" w="sm" len="sm"/>
            <a:tailEnd type="triangle"/>
          </a:ln>
          <a:effectLst/>
        </p:spPr>
      </p:cxnSp>
      <p:sp>
        <p:nvSpPr>
          <p:cNvPr id="21" name="Rectangle 20"/>
          <p:cNvSpPr/>
          <p:nvPr/>
        </p:nvSpPr>
        <p:spPr>
          <a:xfrm>
            <a:off x="8472567" y="3025374"/>
            <a:ext cx="1624015" cy="1142347"/>
          </a:xfrm>
          <a:prstGeom prst="rect">
            <a:avLst/>
          </a:prstGeom>
          <a:noFill/>
          <a:ln w="19050">
            <a:solidFill>
              <a:schemeClr val="accent3"/>
            </a:solidFill>
            <a:prstDash val="sysDash"/>
          </a:ln>
          <a:effectLst/>
        </p:spPr>
        <p:style>
          <a:lnRef idx="1">
            <a:schemeClr val="accent1"/>
          </a:lnRef>
          <a:fillRef idx="3">
            <a:schemeClr val="accent1"/>
          </a:fillRef>
          <a:effectRef idx="2">
            <a:schemeClr val="accent1"/>
          </a:effectRef>
          <a:fontRef idx="minor">
            <a:schemeClr val="lt1"/>
          </a:fontRef>
        </p:style>
        <p:txBody>
          <a:bodyPr anchor="b"/>
          <a:lstStyle/>
          <a:p>
            <a:pPr fontAlgn="auto">
              <a:spcBef>
                <a:spcPts val="0"/>
              </a:spcBef>
              <a:spcAft>
                <a:spcPts val="0"/>
              </a:spcAft>
              <a:defRPr/>
            </a:pPr>
            <a:r>
              <a:rPr lang="en-US" sz="1000" dirty="0">
                <a:solidFill>
                  <a:schemeClr val="tx1"/>
                </a:solidFill>
                <a:latin typeface="Arial" panose="020B0604020202020204" pitchFamily="34" charset="0"/>
                <a:ea typeface="Calibri" charset="0"/>
                <a:cs typeface="Arial" panose="020B0604020202020204" pitchFamily="34" charset="0"/>
              </a:rPr>
              <a:t>SUBNET, 172.16.1.0/24</a:t>
            </a:r>
          </a:p>
        </p:txBody>
      </p:sp>
      <p:sp>
        <p:nvSpPr>
          <p:cNvPr id="22" name="Can 21"/>
          <p:cNvSpPr/>
          <p:nvPr/>
        </p:nvSpPr>
        <p:spPr bwMode="auto">
          <a:xfrm>
            <a:off x="9057786" y="3338482"/>
            <a:ext cx="453575" cy="431949"/>
          </a:xfrm>
          <a:prstGeom prst="can">
            <a:avLst/>
          </a:prstGeom>
          <a:solidFill>
            <a:schemeClr val="bg1">
              <a:lumMod val="65000"/>
            </a:schemeClr>
          </a:solidFill>
          <a:ln w="28575" cap="flat" cmpd="sng" algn="ctr">
            <a:solidFill>
              <a:schemeClr val="bg1">
                <a:lumMod val="50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eaLnBrk="1" hangingPunct="1">
              <a:spcBef>
                <a:spcPct val="20000"/>
              </a:spcBef>
              <a:buClr>
                <a:srgbClr val="FF0000"/>
              </a:buClr>
            </a:pPr>
            <a:endParaRPr lang="en-US">
              <a:latin typeface="Arial" pitchFamily="34" charset="0"/>
            </a:endParaRPr>
          </a:p>
        </p:txBody>
      </p:sp>
      <p:pic>
        <p:nvPicPr>
          <p:cNvPr id="33" name="Picture 32"/>
          <p:cNvPicPr>
            <a:picLocks noChangeAspect="1"/>
          </p:cNvPicPr>
          <p:nvPr/>
        </p:nvPicPr>
        <p:blipFill>
          <a:blip r:embed="rId6"/>
          <a:stretch>
            <a:fillRect/>
          </a:stretch>
        </p:blipFill>
        <p:spPr>
          <a:xfrm>
            <a:off x="8268094" y="2758973"/>
            <a:ext cx="571822" cy="548640"/>
          </a:xfrm>
          <a:prstGeom prst="rect">
            <a:avLst/>
          </a:prstGeom>
        </p:spPr>
      </p:pic>
      <p:grpSp>
        <p:nvGrpSpPr>
          <p:cNvPr id="26" name="Group 25"/>
          <p:cNvGrpSpPr/>
          <p:nvPr/>
        </p:nvGrpSpPr>
        <p:grpSpPr>
          <a:xfrm>
            <a:off x="10680602" y="4369867"/>
            <a:ext cx="420438" cy="420438"/>
            <a:chOff x="10489255" y="2324746"/>
            <a:chExt cx="669094" cy="669094"/>
          </a:xfrm>
        </p:grpSpPr>
        <p:sp>
          <p:nvSpPr>
            <p:cNvPr id="29" name="Oval 28"/>
            <p:cNvSpPr/>
            <p:nvPr/>
          </p:nvSpPr>
          <p:spPr>
            <a:xfrm>
              <a:off x="10489255" y="2324746"/>
              <a:ext cx="669094" cy="669094"/>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grpSp>
          <p:nvGrpSpPr>
            <p:cNvPr id="30" name="Group 29"/>
            <p:cNvGrpSpPr/>
            <p:nvPr/>
          </p:nvGrpSpPr>
          <p:grpSpPr>
            <a:xfrm>
              <a:off x="10530128" y="2367936"/>
              <a:ext cx="585564" cy="585564"/>
              <a:chOff x="7046913" y="4090988"/>
              <a:chExt cx="327025" cy="327025"/>
            </a:xfrm>
            <a:solidFill>
              <a:schemeClr val="tx1"/>
            </a:solidFill>
          </p:grpSpPr>
          <p:sp>
            <p:nvSpPr>
              <p:cNvPr id="37" name="Freeform 32"/>
              <p:cNvSpPr>
                <a:spLocks noChangeArrowheads="1"/>
              </p:cNvSpPr>
              <p:nvPr/>
            </p:nvSpPr>
            <p:spPr bwMode="auto">
              <a:xfrm>
                <a:off x="7204075" y="4281488"/>
                <a:ext cx="68263" cy="53975"/>
              </a:xfrm>
              <a:custGeom>
                <a:avLst/>
                <a:gdLst>
                  <a:gd name="T0" fmla="*/ 11 w 190"/>
                  <a:gd name="T1" fmla="*/ 0 h 148"/>
                  <a:gd name="T2" fmla="*/ 186 w 190"/>
                  <a:gd name="T3" fmla="*/ 20 h 148"/>
                  <a:gd name="T4" fmla="*/ 189 w 190"/>
                  <a:gd name="T5" fmla="*/ 31 h 148"/>
                  <a:gd name="T6" fmla="*/ 70 w 190"/>
                  <a:gd name="T7" fmla="*/ 147 h 148"/>
                  <a:gd name="T8" fmla="*/ 50 w 190"/>
                  <a:gd name="T9" fmla="*/ 141 h 148"/>
                  <a:gd name="T10" fmla="*/ 48 w 190"/>
                  <a:gd name="T11" fmla="*/ 141 h 148"/>
                  <a:gd name="T12" fmla="*/ 0 w 190"/>
                  <a:gd name="T13" fmla="*/ 17 h 148"/>
                  <a:gd name="T14" fmla="*/ 11 w 190"/>
                  <a:gd name="T15" fmla="*/ 0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48">
                    <a:moveTo>
                      <a:pt x="11" y="0"/>
                    </a:moveTo>
                    <a:lnTo>
                      <a:pt x="186" y="20"/>
                    </a:lnTo>
                    <a:cubicBezTo>
                      <a:pt x="186" y="25"/>
                      <a:pt x="186" y="28"/>
                      <a:pt x="189" y="31"/>
                    </a:cubicBezTo>
                    <a:lnTo>
                      <a:pt x="70" y="147"/>
                    </a:lnTo>
                    <a:cubicBezTo>
                      <a:pt x="65" y="144"/>
                      <a:pt x="59" y="141"/>
                      <a:pt x="50" y="141"/>
                    </a:cubicBezTo>
                    <a:lnTo>
                      <a:pt x="48" y="141"/>
                    </a:lnTo>
                    <a:lnTo>
                      <a:pt x="0" y="17"/>
                    </a:lnTo>
                    <a:cubicBezTo>
                      <a:pt x="2" y="11"/>
                      <a:pt x="8" y="6"/>
                      <a:pt x="11" y="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 name="Freeform 33"/>
              <p:cNvSpPr>
                <a:spLocks noChangeArrowheads="1"/>
              </p:cNvSpPr>
              <p:nvPr/>
            </p:nvSpPr>
            <p:spPr bwMode="auto">
              <a:xfrm>
                <a:off x="7148513" y="4283075"/>
                <a:ext cx="63500" cy="52388"/>
              </a:xfrm>
              <a:custGeom>
                <a:avLst/>
                <a:gdLst>
                  <a:gd name="T0" fmla="*/ 125 w 176"/>
                  <a:gd name="T1" fmla="*/ 25 h 145"/>
                  <a:gd name="T2" fmla="*/ 175 w 176"/>
                  <a:gd name="T3" fmla="*/ 144 h 145"/>
                  <a:gd name="T4" fmla="*/ 0 w 176"/>
                  <a:gd name="T5" fmla="*/ 20 h 145"/>
                  <a:gd name="T6" fmla="*/ 3 w 176"/>
                  <a:gd name="T7" fmla="*/ 14 h 145"/>
                  <a:gd name="T8" fmla="*/ 85 w 176"/>
                  <a:gd name="T9" fmla="*/ 0 h 145"/>
                  <a:gd name="T10" fmla="*/ 125 w 176"/>
                  <a:gd name="T11" fmla="*/ 25 h 145"/>
                </a:gdLst>
                <a:ahLst/>
                <a:cxnLst>
                  <a:cxn ang="0">
                    <a:pos x="T0" y="T1"/>
                  </a:cxn>
                  <a:cxn ang="0">
                    <a:pos x="T2" y="T3"/>
                  </a:cxn>
                  <a:cxn ang="0">
                    <a:pos x="T4" y="T5"/>
                  </a:cxn>
                  <a:cxn ang="0">
                    <a:pos x="T6" y="T7"/>
                  </a:cxn>
                  <a:cxn ang="0">
                    <a:pos x="T8" y="T9"/>
                  </a:cxn>
                  <a:cxn ang="0">
                    <a:pos x="T10" y="T11"/>
                  </a:cxn>
                </a:cxnLst>
                <a:rect l="0" t="0" r="r" b="b"/>
                <a:pathLst>
                  <a:path w="176" h="145">
                    <a:moveTo>
                      <a:pt x="125" y="25"/>
                    </a:moveTo>
                    <a:cubicBezTo>
                      <a:pt x="127" y="25"/>
                      <a:pt x="175" y="144"/>
                      <a:pt x="175" y="144"/>
                    </a:cubicBezTo>
                    <a:lnTo>
                      <a:pt x="0" y="20"/>
                    </a:lnTo>
                    <a:cubicBezTo>
                      <a:pt x="3" y="20"/>
                      <a:pt x="3" y="17"/>
                      <a:pt x="3" y="14"/>
                    </a:cubicBezTo>
                    <a:lnTo>
                      <a:pt x="85" y="0"/>
                    </a:lnTo>
                    <a:cubicBezTo>
                      <a:pt x="91" y="14"/>
                      <a:pt x="108" y="25"/>
                      <a:pt x="125" y="25"/>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 name="Freeform 34"/>
              <p:cNvSpPr>
                <a:spLocks noChangeArrowheads="1"/>
              </p:cNvSpPr>
              <p:nvPr/>
            </p:nvSpPr>
            <p:spPr bwMode="auto">
              <a:xfrm>
                <a:off x="7140575" y="4210050"/>
                <a:ext cx="42863" cy="68263"/>
              </a:xfrm>
              <a:custGeom>
                <a:avLst/>
                <a:gdLst>
                  <a:gd name="T0" fmla="*/ 116 w 117"/>
                  <a:gd name="T1" fmla="*/ 149 h 190"/>
                  <a:gd name="T2" fmla="*/ 99 w 117"/>
                  <a:gd name="T3" fmla="*/ 175 h 190"/>
                  <a:gd name="T4" fmla="*/ 17 w 117"/>
                  <a:gd name="T5" fmla="*/ 189 h 190"/>
                  <a:gd name="T6" fmla="*/ 0 w 117"/>
                  <a:gd name="T7" fmla="*/ 172 h 190"/>
                  <a:gd name="T8" fmla="*/ 42 w 117"/>
                  <a:gd name="T9" fmla="*/ 0 h 190"/>
                  <a:gd name="T10" fmla="*/ 45 w 117"/>
                  <a:gd name="T11" fmla="*/ 0 h 190"/>
                  <a:gd name="T12" fmla="*/ 116 w 117"/>
                  <a:gd name="T13" fmla="*/ 149 h 190"/>
                </a:gdLst>
                <a:ahLst/>
                <a:cxnLst>
                  <a:cxn ang="0">
                    <a:pos x="T0" y="T1"/>
                  </a:cxn>
                  <a:cxn ang="0">
                    <a:pos x="T2" y="T3"/>
                  </a:cxn>
                  <a:cxn ang="0">
                    <a:pos x="T4" y="T5"/>
                  </a:cxn>
                  <a:cxn ang="0">
                    <a:pos x="T6" y="T7"/>
                  </a:cxn>
                  <a:cxn ang="0">
                    <a:pos x="T8" y="T9"/>
                  </a:cxn>
                  <a:cxn ang="0">
                    <a:pos x="T10" y="T11"/>
                  </a:cxn>
                  <a:cxn ang="0">
                    <a:pos x="T12" y="T13"/>
                  </a:cxn>
                </a:cxnLst>
                <a:rect l="0" t="0" r="r" b="b"/>
                <a:pathLst>
                  <a:path w="117" h="190">
                    <a:moveTo>
                      <a:pt x="116" y="149"/>
                    </a:moveTo>
                    <a:cubicBezTo>
                      <a:pt x="110" y="155"/>
                      <a:pt x="104" y="166"/>
                      <a:pt x="99" y="175"/>
                    </a:cubicBezTo>
                    <a:lnTo>
                      <a:pt x="17" y="189"/>
                    </a:lnTo>
                    <a:cubicBezTo>
                      <a:pt x="11" y="183"/>
                      <a:pt x="5" y="177"/>
                      <a:pt x="0" y="172"/>
                    </a:cubicBezTo>
                    <a:lnTo>
                      <a:pt x="42" y="0"/>
                    </a:lnTo>
                    <a:cubicBezTo>
                      <a:pt x="45" y="0"/>
                      <a:pt x="45" y="0"/>
                      <a:pt x="45" y="0"/>
                    </a:cubicBezTo>
                    <a:lnTo>
                      <a:pt x="116" y="14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 name="Freeform 35"/>
              <p:cNvSpPr>
                <a:spLocks noChangeArrowheads="1"/>
              </p:cNvSpPr>
              <p:nvPr/>
            </p:nvSpPr>
            <p:spPr bwMode="auto">
              <a:xfrm>
                <a:off x="7165975" y="4198938"/>
                <a:ext cx="92075" cy="63500"/>
              </a:xfrm>
              <a:custGeom>
                <a:avLst/>
                <a:gdLst>
                  <a:gd name="T0" fmla="*/ 74 w 255"/>
                  <a:gd name="T1" fmla="*/ 169 h 176"/>
                  <a:gd name="T2" fmla="*/ 71 w 255"/>
                  <a:gd name="T3" fmla="*/ 166 h 176"/>
                  <a:gd name="T4" fmla="*/ 0 w 255"/>
                  <a:gd name="T5" fmla="*/ 17 h 176"/>
                  <a:gd name="T6" fmla="*/ 11 w 255"/>
                  <a:gd name="T7" fmla="*/ 0 h 176"/>
                  <a:gd name="T8" fmla="*/ 251 w 255"/>
                  <a:gd name="T9" fmla="*/ 5 h 176"/>
                  <a:gd name="T10" fmla="*/ 254 w 255"/>
                  <a:gd name="T11" fmla="*/ 14 h 176"/>
                  <a:gd name="T12" fmla="*/ 93 w 255"/>
                  <a:gd name="T13" fmla="*/ 175 h 176"/>
                  <a:gd name="T14" fmla="*/ 74 w 255"/>
                  <a:gd name="T15" fmla="*/ 169 h 1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176">
                    <a:moveTo>
                      <a:pt x="74" y="169"/>
                    </a:moveTo>
                    <a:cubicBezTo>
                      <a:pt x="74" y="169"/>
                      <a:pt x="71" y="169"/>
                      <a:pt x="71" y="166"/>
                    </a:cubicBezTo>
                    <a:lnTo>
                      <a:pt x="0" y="17"/>
                    </a:lnTo>
                    <a:cubicBezTo>
                      <a:pt x="6" y="14"/>
                      <a:pt x="9" y="5"/>
                      <a:pt x="11" y="0"/>
                    </a:cubicBezTo>
                    <a:lnTo>
                      <a:pt x="251" y="5"/>
                    </a:lnTo>
                    <a:cubicBezTo>
                      <a:pt x="251" y="8"/>
                      <a:pt x="254" y="11"/>
                      <a:pt x="254" y="14"/>
                    </a:cubicBezTo>
                    <a:lnTo>
                      <a:pt x="93" y="175"/>
                    </a:lnTo>
                    <a:cubicBezTo>
                      <a:pt x="88" y="172"/>
                      <a:pt x="82" y="169"/>
                      <a:pt x="74" y="169"/>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 name="Freeform 36"/>
              <p:cNvSpPr>
                <a:spLocks noChangeArrowheads="1"/>
              </p:cNvSpPr>
              <p:nvPr/>
            </p:nvSpPr>
            <p:spPr bwMode="auto">
              <a:xfrm>
                <a:off x="7207250" y="4210050"/>
                <a:ext cx="71438" cy="69850"/>
              </a:xfrm>
              <a:custGeom>
                <a:avLst/>
                <a:gdLst>
                  <a:gd name="T0" fmla="*/ 161 w 198"/>
                  <a:gd name="T1" fmla="*/ 0 h 193"/>
                  <a:gd name="T2" fmla="*/ 172 w 198"/>
                  <a:gd name="T3" fmla="*/ 5 h 193"/>
                  <a:gd name="T4" fmla="*/ 197 w 198"/>
                  <a:gd name="T5" fmla="*/ 169 h 193"/>
                  <a:gd name="T6" fmla="*/ 178 w 198"/>
                  <a:gd name="T7" fmla="*/ 192 h 193"/>
                  <a:gd name="T8" fmla="*/ 3 w 198"/>
                  <a:gd name="T9" fmla="*/ 172 h 193"/>
                  <a:gd name="T10" fmla="*/ 0 w 198"/>
                  <a:gd name="T11" fmla="*/ 161 h 193"/>
                  <a:gd name="T12" fmla="*/ 161 w 198"/>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198" h="193">
                    <a:moveTo>
                      <a:pt x="161" y="0"/>
                    </a:moveTo>
                    <a:cubicBezTo>
                      <a:pt x="164" y="3"/>
                      <a:pt x="169" y="5"/>
                      <a:pt x="172" y="5"/>
                    </a:cubicBezTo>
                    <a:lnTo>
                      <a:pt x="197" y="169"/>
                    </a:lnTo>
                    <a:cubicBezTo>
                      <a:pt x="189" y="175"/>
                      <a:pt x="183" y="183"/>
                      <a:pt x="178" y="192"/>
                    </a:cubicBezTo>
                    <a:lnTo>
                      <a:pt x="3" y="172"/>
                    </a:lnTo>
                    <a:cubicBezTo>
                      <a:pt x="3" y="169"/>
                      <a:pt x="3" y="163"/>
                      <a:pt x="0" y="161"/>
                    </a:cubicBezTo>
                    <a:lnTo>
                      <a:pt x="161"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 name="Freeform 37"/>
              <p:cNvSpPr>
                <a:spLocks noChangeArrowheads="1"/>
              </p:cNvSpPr>
              <p:nvPr/>
            </p:nvSpPr>
            <p:spPr bwMode="auto">
              <a:xfrm>
                <a:off x="7046913" y="4090988"/>
                <a:ext cx="327025" cy="327025"/>
              </a:xfrm>
              <a:custGeom>
                <a:avLst/>
                <a:gdLst>
                  <a:gd name="T0" fmla="*/ 455 w 910"/>
                  <a:gd name="T1" fmla="*/ 0 h 909"/>
                  <a:gd name="T2" fmla="*/ 909 w 910"/>
                  <a:gd name="T3" fmla="*/ 454 h 909"/>
                  <a:gd name="T4" fmla="*/ 455 w 910"/>
                  <a:gd name="T5" fmla="*/ 908 h 909"/>
                  <a:gd name="T6" fmla="*/ 0 w 910"/>
                  <a:gd name="T7" fmla="*/ 454 h 909"/>
                  <a:gd name="T8" fmla="*/ 455 w 910"/>
                  <a:gd name="T9" fmla="*/ 0 h 909"/>
                  <a:gd name="T10" fmla="*/ 669 w 910"/>
                  <a:gd name="T11" fmla="*/ 589 h 909"/>
                  <a:gd name="T12" fmla="*/ 717 w 910"/>
                  <a:gd name="T13" fmla="*/ 542 h 909"/>
                  <a:gd name="T14" fmla="*/ 677 w 910"/>
                  <a:gd name="T15" fmla="*/ 496 h 909"/>
                  <a:gd name="T16" fmla="*/ 652 w 910"/>
                  <a:gd name="T17" fmla="*/ 333 h 909"/>
                  <a:gd name="T18" fmla="*/ 677 w 910"/>
                  <a:gd name="T19" fmla="*/ 293 h 909"/>
                  <a:gd name="T20" fmla="*/ 632 w 910"/>
                  <a:gd name="T21" fmla="*/ 248 h 909"/>
                  <a:gd name="T22" fmla="*/ 590 w 910"/>
                  <a:gd name="T23" fmla="*/ 279 h 909"/>
                  <a:gd name="T24" fmla="*/ 347 w 910"/>
                  <a:gd name="T25" fmla="*/ 273 h 909"/>
                  <a:gd name="T26" fmla="*/ 305 w 910"/>
                  <a:gd name="T27" fmla="*/ 242 h 909"/>
                  <a:gd name="T28" fmla="*/ 260 w 910"/>
                  <a:gd name="T29" fmla="*/ 288 h 909"/>
                  <a:gd name="T30" fmla="*/ 282 w 910"/>
                  <a:gd name="T31" fmla="*/ 327 h 909"/>
                  <a:gd name="T32" fmla="*/ 240 w 910"/>
                  <a:gd name="T33" fmla="*/ 499 h 909"/>
                  <a:gd name="T34" fmla="*/ 198 w 910"/>
                  <a:gd name="T35" fmla="*/ 544 h 909"/>
                  <a:gd name="T36" fmla="*/ 243 w 910"/>
                  <a:gd name="T37" fmla="*/ 589 h 909"/>
                  <a:gd name="T38" fmla="*/ 271 w 910"/>
                  <a:gd name="T39" fmla="*/ 581 h 909"/>
                  <a:gd name="T40" fmla="*/ 449 w 910"/>
                  <a:gd name="T41" fmla="*/ 705 h 909"/>
                  <a:gd name="T42" fmla="*/ 446 w 910"/>
                  <a:gd name="T43" fmla="*/ 719 h 909"/>
                  <a:gd name="T44" fmla="*/ 491 w 910"/>
                  <a:gd name="T45" fmla="*/ 764 h 909"/>
                  <a:gd name="T46" fmla="*/ 536 w 910"/>
                  <a:gd name="T47" fmla="*/ 719 h 909"/>
                  <a:gd name="T48" fmla="*/ 531 w 910"/>
                  <a:gd name="T49" fmla="*/ 700 h 909"/>
                  <a:gd name="T50" fmla="*/ 649 w 910"/>
                  <a:gd name="T51" fmla="*/ 584 h 909"/>
                  <a:gd name="T52" fmla="*/ 669 w 910"/>
                  <a:gd name="T53" fmla="*/ 589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10" h="909">
                    <a:moveTo>
                      <a:pt x="455" y="0"/>
                    </a:moveTo>
                    <a:cubicBezTo>
                      <a:pt x="706" y="0"/>
                      <a:pt x="909" y="203"/>
                      <a:pt x="909" y="454"/>
                    </a:cubicBezTo>
                    <a:cubicBezTo>
                      <a:pt x="909" y="705"/>
                      <a:pt x="707" y="908"/>
                      <a:pt x="455" y="908"/>
                    </a:cubicBezTo>
                    <a:cubicBezTo>
                      <a:pt x="204" y="908"/>
                      <a:pt x="0" y="705"/>
                      <a:pt x="0" y="454"/>
                    </a:cubicBezTo>
                    <a:cubicBezTo>
                      <a:pt x="0" y="203"/>
                      <a:pt x="203" y="0"/>
                      <a:pt x="455" y="0"/>
                    </a:cubicBezTo>
                    <a:close/>
                    <a:moveTo>
                      <a:pt x="669" y="589"/>
                    </a:moveTo>
                    <a:cubicBezTo>
                      <a:pt x="694" y="589"/>
                      <a:pt x="714" y="570"/>
                      <a:pt x="717" y="542"/>
                    </a:cubicBezTo>
                    <a:cubicBezTo>
                      <a:pt x="717" y="519"/>
                      <a:pt x="700" y="499"/>
                      <a:pt x="677" y="496"/>
                    </a:cubicBezTo>
                    <a:lnTo>
                      <a:pt x="652" y="333"/>
                    </a:lnTo>
                    <a:cubicBezTo>
                      <a:pt x="666" y="327"/>
                      <a:pt x="677" y="310"/>
                      <a:pt x="677" y="293"/>
                    </a:cubicBezTo>
                    <a:cubicBezTo>
                      <a:pt x="677" y="268"/>
                      <a:pt x="658" y="248"/>
                      <a:pt x="632" y="248"/>
                    </a:cubicBezTo>
                    <a:cubicBezTo>
                      <a:pt x="613" y="248"/>
                      <a:pt x="596" y="262"/>
                      <a:pt x="590" y="279"/>
                    </a:cubicBezTo>
                    <a:lnTo>
                      <a:pt x="347" y="273"/>
                    </a:lnTo>
                    <a:cubicBezTo>
                      <a:pt x="342" y="256"/>
                      <a:pt x="325" y="242"/>
                      <a:pt x="305" y="242"/>
                    </a:cubicBezTo>
                    <a:cubicBezTo>
                      <a:pt x="280" y="242"/>
                      <a:pt x="260" y="262"/>
                      <a:pt x="260" y="288"/>
                    </a:cubicBezTo>
                    <a:cubicBezTo>
                      <a:pt x="260" y="304"/>
                      <a:pt x="268" y="319"/>
                      <a:pt x="282" y="327"/>
                    </a:cubicBezTo>
                    <a:lnTo>
                      <a:pt x="240" y="499"/>
                    </a:lnTo>
                    <a:cubicBezTo>
                      <a:pt x="217" y="502"/>
                      <a:pt x="198" y="522"/>
                      <a:pt x="198" y="544"/>
                    </a:cubicBezTo>
                    <a:cubicBezTo>
                      <a:pt x="198" y="570"/>
                      <a:pt x="217" y="589"/>
                      <a:pt x="243" y="589"/>
                    </a:cubicBezTo>
                    <a:cubicBezTo>
                      <a:pt x="254" y="589"/>
                      <a:pt x="263" y="587"/>
                      <a:pt x="271" y="581"/>
                    </a:cubicBezTo>
                    <a:lnTo>
                      <a:pt x="449" y="705"/>
                    </a:lnTo>
                    <a:cubicBezTo>
                      <a:pt x="446" y="711"/>
                      <a:pt x="446" y="714"/>
                      <a:pt x="446" y="719"/>
                    </a:cubicBezTo>
                    <a:cubicBezTo>
                      <a:pt x="446" y="745"/>
                      <a:pt x="466" y="764"/>
                      <a:pt x="491" y="764"/>
                    </a:cubicBezTo>
                    <a:cubicBezTo>
                      <a:pt x="517" y="764"/>
                      <a:pt x="536" y="745"/>
                      <a:pt x="536" y="719"/>
                    </a:cubicBezTo>
                    <a:cubicBezTo>
                      <a:pt x="536" y="714"/>
                      <a:pt x="534" y="705"/>
                      <a:pt x="531" y="700"/>
                    </a:cubicBezTo>
                    <a:lnTo>
                      <a:pt x="649" y="584"/>
                    </a:lnTo>
                    <a:cubicBezTo>
                      <a:pt x="655" y="587"/>
                      <a:pt x="661" y="589"/>
                      <a:pt x="669" y="589"/>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sp>
        <p:nvSpPr>
          <p:cNvPr id="44" name="Freeform 191"/>
          <p:cNvSpPr>
            <a:spLocks noChangeArrowheads="1"/>
          </p:cNvSpPr>
          <p:nvPr/>
        </p:nvSpPr>
        <p:spPr bwMode="auto">
          <a:xfrm>
            <a:off x="9946195" y="2836142"/>
            <a:ext cx="277737" cy="368344"/>
          </a:xfrm>
          <a:custGeom>
            <a:avLst/>
            <a:gdLst>
              <a:gd name="T0" fmla="*/ 310 w 622"/>
              <a:gd name="T1" fmla="*/ 0 h 825"/>
              <a:gd name="T2" fmla="*/ 0 w 622"/>
              <a:gd name="T3" fmla="*/ 132 h 825"/>
              <a:gd name="T4" fmla="*/ 0 w 622"/>
              <a:gd name="T5" fmla="*/ 426 h 825"/>
              <a:gd name="T6" fmla="*/ 0 w 622"/>
              <a:gd name="T7" fmla="*/ 426 h 825"/>
              <a:gd name="T8" fmla="*/ 310 w 622"/>
              <a:gd name="T9" fmla="*/ 824 h 825"/>
              <a:gd name="T10" fmla="*/ 621 w 622"/>
              <a:gd name="T11" fmla="*/ 426 h 825"/>
              <a:gd name="T12" fmla="*/ 621 w 622"/>
              <a:gd name="T13" fmla="*/ 426 h 825"/>
              <a:gd name="T14" fmla="*/ 621 w 622"/>
              <a:gd name="T15" fmla="*/ 132 h 825"/>
              <a:gd name="T16" fmla="*/ 310 w 622"/>
              <a:gd name="T17" fmla="*/ 0 h 825"/>
              <a:gd name="T18" fmla="*/ 364 w 622"/>
              <a:gd name="T19" fmla="*/ 539 h 825"/>
              <a:gd name="T20" fmla="*/ 141 w 622"/>
              <a:gd name="T21" fmla="*/ 539 h 825"/>
              <a:gd name="T22" fmla="*/ 141 w 622"/>
              <a:gd name="T23" fmla="*/ 508 h 825"/>
              <a:gd name="T24" fmla="*/ 364 w 622"/>
              <a:gd name="T25" fmla="*/ 508 h 825"/>
              <a:gd name="T26" fmla="*/ 364 w 622"/>
              <a:gd name="T27" fmla="*/ 539 h 825"/>
              <a:gd name="T28" fmla="*/ 364 w 622"/>
              <a:gd name="T29" fmla="*/ 417 h 825"/>
              <a:gd name="T30" fmla="*/ 141 w 622"/>
              <a:gd name="T31" fmla="*/ 417 h 825"/>
              <a:gd name="T32" fmla="*/ 141 w 622"/>
              <a:gd name="T33" fmla="*/ 386 h 825"/>
              <a:gd name="T34" fmla="*/ 364 w 622"/>
              <a:gd name="T35" fmla="*/ 386 h 825"/>
              <a:gd name="T36" fmla="*/ 364 w 622"/>
              <a:gd name="T37" fmla="*/ 417 h 825"/>
              <a:gd name="T38" fmla="*/ 364 w 622"/>
              <a:gd name="T39" fmla="*/ 290 h 825"/>
              <a:gd name="T40" fmla="*/ 141 w 622"/>
              <a:gd name="T41" fmla="*/ 290 h 825"/>
              <a:gd name="T42" fmla="*/ 141 w 622"/>
              <a:gd name="T43" fmla="*/ 259 h 825"/>
              <a:gd name="T44" fmla="*/ 364 w 622"/>
              <a:gd name="T45" fmla="*/ 259 h 825"/>
              <a:gd name="T46" fmla="*/ 364 w 622"/>
              <a:gd name="T47" fmla="*/ 290 h 825"/>
              <a:gd name="T48" fmla="*/ 497 w 622"/>
              <a:gd name="T49" fmla="*/ 496 h 825"/>
              <a:gd name="T50" fmla="*/ 443 w 622"/>
              <a:gd name="T51" fmla="*/ 550 h 825"/>
              <a:gd name="T52" fmla="*/ 409 w 622"/>
              <a:gd name="T53" fmla="*/ 516 h 825"/>
              <a:gd name="T54" fmla="*/ 409 w 622"/>
              <a:gd name="T55" fmla="*/ 502 h 825"/>
              <a:gd name="T56" fmla="*/ 423 w 622"/>
              <a:gd name="T57" fmla="*/ 502 h 825"/>
              <a:gd name="T58" fmla="*/ 443 w 622"/>
              <a:gd name="T59" fmla="*/ 522 h 825"/>
              <a:gd name="T60" fmla="*/ 483 w 622"/>
              <a:gd name="T61" fmla="*/ 482 h 825"/>
              <a:gd name="T62" fmla="*/ 497 w 622"/>
              <a:gd name="T63" fmla="*/ 482 h 825"/>
              <a:gd name="T64" fmla="*/ 497 w 622"/>
              <a:gd name="T65" fmla="*/ 496 h 825"/>
              <a:gd name="T66" fmla="*/ 421 w 622"/>
              <a:gd name="T67" fmla="*/ 375 h 825"/>
              <a:gd name="T68" fmla="*/ 421 w 622"/>
              <a:gd name="T69" fmla="*/ 361 h 825"/>
              <a:gd name="T70" fmla="*/ 435 w 622"/>
              <a:gd name="T71" fmla="*/ 361 h 825"/>
              <a:gd name="T72" fmla="*/ 454 w 622"/>
              <a:gd name="T73" fmla="*/ 381 h 825"/>
              <a:gd name="T74" fmla="*/ 474 w 622"/>
              <a:gd name="T75" fmla="*/ 361 h 825"/>
              <a:gd name="T76" fmla="*/ 488 w 622"/>
              <a:gd name="T77" fmla="*/ 361 h 825"/>
              <a:gd name="T78" fmla="*/ 488 w 622"/>
              <a:gd name="T79" fmla="*/ 375 h 825"/>
              <a:gd name="T80" fmla="*/ 468 w 622"/>
              <a:gd name="T81" fmla="*/ 395 h 825"/>
              <a:gd name="T82" fmla="*/ 488 w 622"/>
              <a:gd name="T83" fmla="*/ 415 h 825"/>
              <a:gd name="T84" fmla="*/ 488 w 622"/>
              <a:gd name="T85" fmla="*/ 429 h 825"/>
              <a:gd name="T86" fmla="*/ 480 w 622"/>
              <a:gd name="T87" fmla="*/ 431 h 825"/>
              <a:gd name="T88" fmla="*/ 471 w 622"/>
              <a:gd name="T89" fmla="*/ 429 h 825"/>
              <a:gd name="T90" fmla="*/ 452 w 622"/>
              <a:gd name="T91" fmla="*/ 409 h 825"/>
              <a:gd name="T92" fmla="*/ 432 w 622"/>
              <a:gd name="T93" fmla="*/ 429 h 825"/>
              <a:gd name="T94" fmla="*/ 423 w 622"/>
              <a:gd name="T95" fmla="*/ 431 h 825"/>
              <a:gd name="T96" fmla="*/ 415 w 622"/>
              <a:gd name="T97" fmla="*/ 429 h 825"/>
              <a:gd name="T98" fmla="*/ 415 w 622"/>
              <a:gd name="T99" fmla="*/ 415 h 825"/>
              <a:gd name="T100" fmla="*/ 435 w 622"/>
              <a:gd name="T101" fmla="*/ 395 h 825"/>
              <a:gd name="T102" fmla="*/ 421 w 622"/>
              <a:gd name="T103" fmla="*/ 375 h 825"/>
              <a:gd name="T104" fmla="*/ 500 w 622"/>
              <a:gd name="T105" fmla="*/ 256 h 825"/>
              <a:gd name="T106" fmla="*/ 446 w 622"/>
              <a:gd name="T107" fmla="*/ 310 h 825"/>
              <a:gd name="T108" fmla="*/ 412 w 622"/>
              <a:gd name="T109" fmla="*/ 276 h 825"/>
              <a:gd name="T110" fmla="*/ 412 w 622"/>
              <a:gd name="T111" fmla="*/ 262 h 825"/>
              <a:gd name="T112" fmla="*/ 426 w 622"/>
              <a:gd name="T113" fmla="*/ 262 h 825"/>
              <a:gd name="T114" fmla="*/ 446 w 622"/>
              <a:gd name="T115" fmla="*/ 282 h 825"/>
              <a:gd name="T116" fmla="*/ 485 w 622"/>
              <a:gd name="T117" fmla="*/ 242 h 825"/>
              <a:gd name="T118" fmla="*/ 500 w 622"/>
              <a:gd name="T119" fmla="*/ 242 h 825"/>
              <a:gd name="T120" fmla="*/ 500 w 622"/>
              <a:gd name="T121" fmla="*/ 25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22" h="825">
                <a:moveTo>
                  <a:pt x="310" y="0"/>
                </a:moveTo>
                <a:lnTo>
                  <a:pt x="0" y="132"/>
                </a:lnTo>
                <a:lnTo>
                  <a:pt x="0" y="426"/>
                </a:lnTo>
                <a:lnTo>
                  <a:pt x="0" y="426"/>
                </a:lnTo>
                <a:cubicBezTo>
                  <a:pt x="8" y="589"/>
                  <a:pt x="130" y="733"/>
                  <a:pt x="310" y="824"/>
                </a:cubicBezTo>
                <a:cubicBezTo>
                  <a:pt x="491" y="733"/>
                  <a:pt x="610" y="589"/>
                  <a:pt x="621" y="426"/>
                </a:cubicBezTo>
                <a:lnTo>
                  <a:pt x="621" y="426"/>
                </a:lnTo>
                <a:lnTo>
                  <a:pt x="621" y="132"/>
                </a:lnTo>
                <a:lnTo>
                  <a:pt x="310" y="0"/>
                </a:lnTo>
                <a:close/>
                <a:moveTo>
                  <a:pt x="364" y="539"/>
                </a:moveTo>
                <a:lnTo>
                  <a:pt x="141" y="539"/>
                </a:lnTo>
                <a:lnTo>
                  <a:pt x="141" y="508"/>
                </a:lnTo>
                <a:lnTo>
                  <a:pt x="364" y="508"/>
                </a:lnTo>
                <a:lnTo>
                  <a:pt x="364" y="539"/>
                </a:lnTo>
                <a:close/>
                <a:moveTo>
                  <a:pt x="364" y="417"/>
                </a:moveTo>
                <a:lnTo>
                  <a:pt x="141" y="417"/>
                </a:lnTo>
                <a:lnTo>
                  <a:pt x="141" y="386"/>
                </a:lnTo>
                <a:lnTo>
                  <a:pt x="364" y="386"/>
                </a:lnTo>
                <a:lnTo>
                  <a:pt x="364" y="417"/>
                </a:lnTo>
                <a:close/>
                <a:moveTo>
                  <a:pt x="364" y="290"/>
                </a:moveTo>
                <a:lnTo>
                  <a:pt x="141" y="290"/>
                </a:lnTo>
                <a:lnTo>
                  <a:pt x="141" y="259"/>
                </a:lnTo>
                <a:lnTo>
                  <a:pt x="364" y="259"/>
                </a:lnTo>
                <a:lnTo>
                  <a:pt x="364" y="290"/>
                </a:lnTo>
                <a:close/>
                <a:moveTo>
                  <a:pt x="497" y="496"/>
                </a:moveTo>
                <a:lnTo>
                  <a:pt x="443" y="550"/>
                </a:lnTo>
                <a:lnTo>
                  <a:pt x="409" y="516"/>
                </a:lnTo>
                <a:cubicBezTo>
                  <a:pt x="406" y="513"/>
                  <a:pt x="406" y="505"/>
                  <a:pt x="409" y="502"/>
                </a:cubicBezTo>
                <a:cubicBezTo>
                  <a:pt x="412" y="499"/>
                  <a:pt x="421" y="499"/>
                  <a:pt x="423" y="502"/>
                </a:cubicBezTo>
                <a:lnTo>
                  <a:pt x="443" y="522"/>
                </a:lnTo>
                <a:lnTo>
                  <a:pt x="483" y="482"/>
                </a:lnTo>
                <a:cubicBezTo>
                  <a:pt x="485" y="479"/>
                  <a:pt x="494" y="479"/>
                  <a:pt x="497" y="482"/>
                </a:cubicBezTo>
                <a:cubicBezTo>
                  <a:pt x="502" y="485"/>
                  <a:pt x="502" y="494"/>
                  <a:pt x="497" y="496"/>
                </a:cubicBezTo>
                <a:close/>
                <a:moveTo>
                  <a:pt x="421" y="375"/>
                </a:moveTo>
                <a:cubicBezTo>
                  <a:pt x="418" y="372"/>
                  <a:pt x="418" y="364"/>
                  <a:pt x="421" y="361"/>
                </a:cubicBezTo>
                <a:cubicBezTo>
                  <a:pt x="423" y="358"/>
                  <a:pt x="432" y="358"/>
                  <a:pt x="435" y="361"/>
                </a:cubicBezTo>
                <a:lnTo>
                  <a:pt x="454" y="381"/>
                </a:lnTo>
                <a:lnTo>
                  <a:pt x="474" y="361"/>
                </a:lnTo>
                <a:cubicBezTo>
                  <a:pt x="477" y="358"/>
                  <a:pt x="485" y="358"/>
                  <a:pt x="488" y="361"/>
                </a:cubicBezTo>
                <a:cubicBezTo>
                  <a:pt x="491" y="364"/>
                  <a:pt x="491" y="372"/>
                  <a:pt x="488" y="375"/>
                </a:cubicBezTo>
                <a:lnTo>
                  <a:pt x="468" y="395"/>
                </a:lnTo>
                <a:lnTo>
                  <a:pt x="488" y="415"/>
                </a:lnTo>
                <a:cubicBezTo>
                  <a:pt x="491" y="417"/>
                  <a:pt x="491" y="427"/>
                  <a:pt x="488" y="429"/>
                </a:cubicBezTo>
                <a:cubicBezTo>
                  <a:pt x="485" y="432"/>
                  <a:pt x="483" y="431"/>
                  <a:pt x="480" y="431"/>
                </a:cubicBezTo>
                <a:cubicBezTo>
                  <a:pt x="477" y="431"/>
                  <a:pt x="474" y="431"/>
                  <a:pt x="471" y="429"/>
                </a:cubicBezTo>
                <a:lnTo>
                  <a:pt x="452" y="409"/>
                </a:lnTo>
                <a:lnTo>
                  <a:pt x="432" y="429"/>
                </a:lnTo>
                <a:cubicBezTo>
                  <a:pt x="429" y="431"/>
                  <a:pt x="426" y="431"/>
                  <a:pt x="423" y="431"/>
                </a:cubicBezTo>
                <a:cubicBezTo>
                  <a:pt x="421" y="431"/>
                  <a:pt x="418" y="431"/>
                  <a:pt x="415" y="429"/>
                </a:cubicBezTo>
                <a:cubicBezTo>
                  <a:pt x="412" y="426"/>
                  <a:pt x="412" y="417"/>
                  <a:pt x="415" y="415"/>
                </a:cubicBezTo>
                <a:lnTo>
                  <a:pt x="435" y="395"/>
                </a:lnTo>
                <a:lnTo>
                  <a:pt x="421" y="375"/>
                </a:lnTo>
                <a:close/>
                <a:moveTo>
                  <a:pt x="500" y="256"/>
                </a:moveTo>
                <a:lnTo>
                  <a:pt x="446" y="310"/>
                </a:lnTo>
                <a:lnTo>
                  <a:pt x="412" y="276"/>
                </a:lnTo>
                <a:cubicBezTo>
                  <a:pt x="409" y="273"/>
                  <a:pt x="409" y="265"/>
                  <a:pt x="412" y="262"/>
                </a:cubicBezTo>
                <a:cubicBezTo>
                  <a:pt x="415" y="259"/>
                  <a:pt x="423" y="259"/>
                  <a:pt x="426" y="262"/>
                </a:cubicBezTo>
                <a:lnTo>
                  <a:pt x="446" y="282"/>
                </a:lnTo>
                <a:lnTo>
                  <a:pt x="485" y="242"/>
                </a:lnTo>
                <a:cubicBezTo>
                  <a:pt x="488" y="240"/>
                  <a:pt x="497" y="240"/>
                  <a:pt x="500" y="242"/>
                </a:cubicBezTo>
                <a:cubicBezTo>
                  <a:pt x="502" y="248"/>
                  <a:pt x="502" y="254"/>
                  <a:pt x="500" y="256"/>
                </a:cubicBezTo>
                <a:close/>
              </a:path>
            </a:pathLst>
          </a:custGeom>
          <a:solidFill>
            <a:schemeClr val="tx1"/>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915742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9" grpId="0" animBg="1"/>
      <p:bldP spid="16" grpId="0"/>
      <p:bldP spid="28" grpId="0" animBg="1"/>
      <p:bldP spid="34" grpId="0"/>
      <p:bldP spid="35" grpId="0"/>
      <p:bldP spid="21" grpId="0" animBg="1"/>
      <p:bldP spid="22" grpId="0" animBg="1"/>
      <p:bldP spid="4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23727" y="1219200"/>
            <a:ext cx="5548473" cy="4247317"/>
          </a:xfrm>
          <a:prstGeom prst="rect">
            <a:avLst/>
          </a:prstGeom>
        </p:spPr>
        <p:txBody>
          <a:bodyPr wrap="square">
            <a:spAutoFit/>
          </a:bodyPr>
          <a:lstStyle/>
          <a:p>
            <a:pPr marL="342900" indent="-342900">
              <a:lnSpc>
                <a:spcPct val="150000"/>
              </a:lnSpc>
              <a:buFont typeface="+mj-lt"/>
              <a:buAutoNum type="arabicPeriod"/>
            </a:pPr>
            <a:r>
              <a:rPr lang="en-US" dirty="0"/>
              <a:t>Create a Virtual Cloud Network (VCN)</a:t>
            </a:r>
          </a:p>
          <a:p>
            <a:pPr marL="342900" indent="-342900">
              <a:lnSpc>
                <a:spcPct val="150000"/>
              </a:lnSpc>
              <a:buFont typeface="+mj-lt"/>
              <a:buAutoNum type="arabicPeriod"/>
            </a:pPr>
            <a:r>
              <a:rPr lang="en-US" dirty="0"/>
              <a:t>Create a Dynamic Routing Gateway (DRG)</a:t>
            </a:r>
          </a:p>
          <a:p>
            <a:pPr marL="342900" indent="-342900">
              <a:lnSpc>
                <a:spcPct val="150000"/>
              </a:lnSpc>
              <a:buFont typeface="+mj-lt"/>
              <a:buAutoNum type="arabicPeriod"/>
            </a:pPr>
            <a:r>
              <a:rPr lang="en-US" dirty="0"/>
              <a:t>Attach DRG to your VCN</a:t>
            </a:r>
          </a:p>
          <a:p>
            <a:pPr marL="342900" indent="-342900">
              <a:lnSpc>
                <a:spcPct val="150000"/>
              </a:lnSpc>
              <a:buFont typeface="+mj-lt"/>
              <a:buAutoNum type="arabicPeriod"/>
            </a:pPr>
            <a:r>
              <a:rPr lang="en-US" dirty="0"/>
              <a:t>Update VCN Router to route traffic to DRG </a:t>
            </a:r>
          </a:p>
          <a:p>
            <a:pPr marL="342900" indent="-342900">
              <a:lnSpc>
                <a:spcPct val="150000"/>
              </a:lnSpc>
              <a:buFont typeface="+mj-lt"/>
              <a:buAutoNum type="arabicPeriod"/>
            </a:pPr>
            <a:r>
              <a:rPr lang="en-US" dirty="0"/>
              <a:t>Create a CPE Object and add on-premises router Public IP address</a:t>
            </a:r>
          </a:p>
          <a:p>
            <a:pPr marL="342900" indent="-342900">
              <a:lnSpc>
                <a:spcPct val="150000"/>
              </a:lnSpc>
              <a:buFont typeface="+mj-lt"/>
              <a:buAutoNum type="arabicPeriod"/>
            </a:pPr>
            <a:r>
              <a:rPr lang="en-US" dirty="0"/>
              <a:t>From DRG, Create an IPsec Connection between CPE and DRG and provide a Static Route or use BGP routing</a:t>
            </a:r>
          </a:p>
          <a:p>
            <a:pPr marL="342900" indent="-342900">
              <a:lnSpc>
                <a:spcPct val="150000"/>
              </a:lnSpc>
              <a:buFont typeface="+mj-lt"/>
              <a:buAutoNum type="arabicPeriod"/>
            </a:pPr>
            <a:r>
              <a:rPr lang="en-US" dirty="0"/>
              <a:t>Configure on-premises CPE Router</a:t>
            </a:r>
          </a:p>
        </p:txBody>
      </p:sp>
      <p:sp>
        <p:nvSpPr>
          <p:cNvPr id="8" name="Title 1"/>
          <p:cNvSpPr>
            <a:spLocks noGrp="1"/>
          </p:cNvSpPr>
          <p:nvPr>
            <p:ph type="title"/>
          </p:nvPr>
        </p:nvSpPr>
        <p:spPr>
          <a:xfrm>
            <a:off x="623727" y="441903"/>
            <a:ext cx="10944549" cy="573615"/>
          </a:xfrm>
        </p:spPr>
        <p:txBody>
          <a:bodyPr/>
          <a:lstStyle/>
          <a:p>
            <a:r>
              <a:rPr lang="en-US" dirty="0"/>
              <a:t>VPN Connect workflow</a:t>
            </a:r>
          </a:p>
        </p:txBody>
      </p:sp>
      <p:pic>
        <p:nvPicPr>
          <p:cNvPr id="2" name="Picture 1"/>
          <p:cNvPicPr>
            <a:picLocks noChangeAspect="1"/>
          </p:cNvPicPr>
          <p:nvPr/>
        </p:nvPicPr>
        <p:blipFill>
          <a:blip r:embed="rId3"/>
          <a:stretch>
            <a:fillRect/>
          </a:stretch>
        </p:blipFill>
        <p:spPr>
          <a:xfrm>
            <a:off x="6248400" y="1600200"/>
            <a:ext cx="5600079" cy="2133600"/>
          </a:xfrm>
          <a:prstGeom prst="rect">
            <a:avLst/>
          </a:prstGeom>
        </p:spPr>
      </p:pic>
    </p:spTree>
    <p:extLst>
      <p:ext uri="{BB962C8B-B14F-4D97-AF65-F5344CB8AC3E}">
        <p14:creationId xmlns:p14="http://schemas.microsoft.com/office/powerpoint/2010/main" val="1579997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694884" y="195975"/>
            <a:ext cx="9887834" cy="844095"/>
          </a:xfrm>
        </p:spPr>
        <p:txBody>
          <a:bodyPr/>
          <a:lstStyle/>
          <a:p>
            <a:r>
              <a:rPr lang="en-US" sz="2400" b="1" dirty="0" err="1">
                <a:latin typeface="Oracle Sans"/>
                <a:ea typeface="Oracle Sans" charset="0"/>
                <a:cs typeface="Oracle Sans" charset="0"/>
              </a:rPr>
              <a:t>FastConnect</a:t>
            </a:r>
            <a:r>
              <a:rPr lang="en-US" sz="2400" b="1" dirty="0">
                <a:latin typeface="Oracle Sans"/>
                <a:ea typeface="Oracle Sans" charset="0"/>
                <a:cs typeface="Oracle Sans" charset="0"/>
              </a:rPr>
              <a:t> </a:t>
            </a:r>
          </a:p>
        </p:txBody>
      </p:sp>
      <p:sp>
        <p:nvSpPr>
          <p:cNvPr id="5" name="Content Placeholder 2"/>
          <p:cNvSpPr>
            <a:spLocks noGrp="1"/>
          </p:cNvSpPr>
          <p:nvPr>
            <p:ph type="body" idx="1"/>
          </p:nvPr>
        </p:nvSpPr>
        <p:spPr>
          <a:xfrm>
            <a:off x="694884" y="1484740"/>
            <a:ext cx="9887835" cy="3360372"/>
          </a:xfrm>
        </p:spPr>
        <p:txBody>
          <a:bodyPr/>
          <a:lstStyle/>
          <a:p>
            <a:r>
              <a:rPr lang="en-US" sz="2000" dirty="0">
                <a:latin typeface="Calibri"/>
                <a:ea typeface="Calibri" charset="0"/>
                <a:cs typeface="Calibri" charset="0"/>
              </a:rPr>
              <a:t>Dedicated, private, secure network connectivity to connect customer locations to OCI.  </a:t>
            </a:r>
          </a:p>
          <a:p>
            <a:endParaRPr lang="en-US" sz="2000" dirty="0">
              <a:latin typeface="Calibri"/>
              <a:ea typeface="Calibri" charset="0"/>
              <a:cs typeface="Calibri" charset="0"/>
            </a:endParaRPr>
          </a:p>
        </p:txBody>
      </p:sp>
      <p:sp>
        <p:nvSpPr>
          <p:cNvPr id="3" name="Footer Placeholder 2"/>
          <p:cNvSpPr>
            <a:spLocks noGrp="1"/>
          </p:cNvSpPr>
          <p:nvPr>
            <p:ph type="ftr" sz="quarter" idx="10"/>
          </p:nvPr>
        </p:nvSpPr>
        <p:spPr/>
        <p:txBody>
          <a:bodyPr/>
          <a:lstStyle/>
          <a:p>
            <a:r>
              <a:rPr lang="en-US"/>
              <a:t>Confidential – © 2019 Oracle Restricted</a:t>
            </a:r>
          </a:p>
        </p:txBody>
      </p:sp>
      <p:grpSp>
        <p:nvGrpSpPr>
          <p:cNvPr id="7" name="Group 6"/>
          <p:cNvGrpSpPr/>
          <p:nvPr/>
        </p:nvGrpSpPr>
        <p:grpSpPr>
          <a:xfrm>
            <a:off x="5638801" y="3030075"/>
            <a:ext cx="5560126" cy="2813083"/>
            <a:chOff x="7017774" y="1337671"/>
            <a:chExt cx="5232981" cy="3067677"/>
          </a:xfrm>
        </p:grpSpPr>
        <p:grpSp>
          <p:nvGrpSpPr>
            <p:cNvPr id="8" name="Group 7"/>
            <p:cNvGrpSpPr/>
            <p:nvPr/>
          </p:nvGrpSpPr>
          <p:grpSpPr>
            <a:xfrm>
              <a:off x="9183078" y="1337671"/>
              <a:ext cx="3067677" cy="3067677"/>
              <a:chOff x="7072498" y="3485411"/>
              <a:chExt cx="3657600" cy="3657600"/>
            </a:xfrm>
          </p:grpSpPr>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2498" y="3485411"/>
                <a:ext cx="3657600" cy="3657600"/>
              </a:xfrm>
              <a:prstGeom prst="rect">
                <a:avLst/>
              </a:prstGeom>
            </p:spPr>
          </p:pic>
          <p:sp>
            <p:nvSpPr>
              <p:cNvPr id="38" name="TextBox 37"/>
              <p:cNvSpPr txBox="1"/>
              <p:nvPr/>
            </p:nvSpPr>
            <p:spPr>
              <a:xfrm>
                <a:off x="8444098" y="5105015"/>
                <a:ext cx="914400" cy="542912"/>
              </a:xfrm>
              <a:prstGeom prst="rect">
                <a:avLst/>
              </a:prstGeom>
              <a:noFill/>
            </p:spPr>
            <p:txBody>
              <a:bodyPr wrap="none" lIns="0" tIns="0" rIns="0" bIns="0" rtlCol="0">
                <a:noAutofit/>
              </a:bodyPr>
              <a:lstStyle/>
              <a:p>
                <a:pPr>
                  <a:lnSpc>
                    <a:spcPct val="90000"/>
                  </a:lnSpc>
                </a:pPr>
                <a:r>
                  <a:rPr lang="en-US" sz="1997" b="1">
                    <a:solidFill>
                      <a:schemeClr val="accent1"/>
                    </a:solidFill>
                  </a:rPr>
                  <a:t>Oracle</a:t>
                </a:r>
                <a:br>
                  <a:rPr lang="en-US" sz="1997" b="1">
                    <a:solidFill>
                      <a:schemeClr val="accent1"/>
                    </a:solidFill>
                  </a:rPr>
                </a:br>
                <a:r>
                  <a:rPr lang="en-US" sz="1997" b="1">
                    <a:solidFill>
                      <a:schemeClr val="accent1"/>
                    </a:solidFill>
                  </a:rPr>
                  <a:t>Cloud</a:t>
                </a:r>
              </a:p>
            </p:txBody>
          </p:sp>
        </p:grpSp>
        <p:grpSp>
          <p:nvGrpSpPr>
            <p:cNvPr id="9" name="Group 8"/>
            <p:cNvGrpSpPr/>
            <p:nvPr/>
          </p:nvGrpSpPr>
          <p:grpSpPr>
            <a:xfrm>
              <a:off x="7017774" y="2517011"/>
              <a:ext cx="1353494" cy="1271591"/>
              <a:chOff x="6924295" y="1776552"/>
              <a:chExt cx="1353494" cy="1271591"/>
            </a:xfrm>
          </p:grpSpPr>
          <p:sp>
            <p:nvSpPr>
              <p:cNvPr id="21" name="TextBox 20"/>
              <p:cNvSpPr txBox="1"/>
              <p:nvPr/>
            </p:nvSpPr>
            <p:spPr>
              <a:xfrm>
                <a:off x="6924295" y="2410942"/>
                <a:ext cx="1353494" cy="637201"/>
              </a:xfrm>
              <a:prstGeom prst="rect">
                <a:avLst/>
              </a:prstGeom>
              <a:noFill/>
            </p:spPr>
            <p:txBody>
              <a:bodyPr wrap="square" rtlCol="0" anchor="t">
                <a:spAutoFit/>
              </a:bodyPr>
              <a:lstStyle/>
              <a:p>
                <a:r>
                  <a:rPr lang="en-US" sz="1600" b="1"/>
                  <a:t>Customer Location</a:t>
                </a:r>
              </a:p>
            </p:txBody>
          </p:sp>
          <p:grpSp>
            <p:nvGrpSpPr>
              <p:cNvPr id="22" name="Group 21"/>
              <p:cNvGrpSpPr/>
              <p:nvPr/>
            </p:nvGrpSpPr>
            <p:grpSpPr>
              <a:xfrm>
                <a:off x="7218185" y="1776552"/>
                <a:ext cx="639069" cy="695710"/>
                <a:chOff x="4157993" y="4069093"/>
                <a:chExt cx="639069" cy="695710"/>
              </a:xfrm>
            </p:grpSpPr>
            <p:grpSp>
              <p:nvGrpSpPr>
                <p:cNvPr id="23" name="Group 22"/>
                <p:cNvGrpSpPr/>
                <p:nvPr/>
              </p:nvGrpSpPr>
              <p:grpSpPr>
                <a:xfrm>
                  <a:off x="4200787" y="4191353"/>
                  <a:ext cx="553480" cy="451191"/>
                  <a:chOff x="6096000" y="3684588"/>
                  <a:chExt cx="627063" cy="511175"/>
                </a:xfrm>
                <a:solidFill>
                  <a:schemeClr val="tx1"/>
                </a:solidFill>
              </p:grpSpPr>
              <p:sp>
                <p:nvSpPr>
                  <p:cNvPr id="25" name="Freeform 20"/>
                  <p:cNvSpPr>
                    <a:spLocks noChangeArrowheads="1"/>
                  </p:cNvSpPr>
                  <p:nvPr/>
                </p:nvSpPr>
                <p:spPr bwMode="auto">
                  <a:xfrm>
                    <a:off x="6584950" y="3997325"/>
                    <a:ext cx="138113" cy="66675"/>
                  </a:xfrm>
                  <a:custGeom>
                    <a:avLst/>
                    <a:gdLst>
                      <a:gd name="T0" fmla="*/ 383 w 384"/>
                      <a:gd name="T1" fmla="*/ 0 h 184"/>
                      <a:gd name="T2" fmla="*/ 0 w 384"/>
                      <a:gd name="T3" fmla="*/ 0 h 184"/>
                      <a:gd name="T4" fmla="*/ 0 w 384"/>
                      <a:gd name="T5" fmla="*/ 183 h 184"/>
                      <a:gd name="T6" fmla="*/ 383 w 384"/>
                      <a:gd name="T7" fmla="*/ 183 h 184"/>
                      <a:gd name="T8" fmla="*/ 383 w 384"/>
                      <a:gd name="T9" fmla="*/ 0 h 184"/>
                      <a:gd name="T10" fmla="*/ 333 w 384"/>
                      <a:gd name="T11" fmla="*/ 87 h 184"/>
                      <a:gd name="T12" fmla="*/ 304 w 384"/>
                      <a:gd name="T13" fmla="*/ 116 h 184"/>
                      <a:gd name="T14" fmla="*/ 275 w 384"/>
                      <a:gd name="T15" fmla="*/ 87 h 184"/>
                      <a:gd name="T16" fmla="*/ 304 w 384"/>
                      <a:gd name="T17" fmla="*/ 58 h 184"/>
                      <a:gd name="T18" fmla="*/ 333 w 384"/>
                      <a:gd name="T19" fmla="*/ 8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184">
                        <a:moveTo>
                          <a:pt x="383" y="0"/>
                        </a:moveTo>
                        <a:lnTo>
                          <a:pt x="0" y="0"/>
                        </a:lnTo>
                        <a:lnTo>
                          <a:pt x="0" y="183"/>
                        </a:lnTo>
                        <a:lnTo>
                          <a:pt x="383" y="183"/>
                        </a:lnTo>
                        <a:lnTo>
                          <a:pt x="383" y="0"/>
                        </a:lnTo>
                        <a:close/>
                        <a:moveTo>
                          <a:pt x="333" y="87"/>
                        </a:moveTo>
                        <a:cubicBezTo>
                          <a:pt x="333" y="104"/>
                          <a:pt x="321" y="116"/>
                          <a:pt x="304" y="116"/>
                        </a:cubicBezTo>
                        <a:cubicBezTo>
                          <a:pt x="287" y="116"/>
                          <a:pt x="275" y="104"/>
                          <a:pt x="275" y="87"/>
                        </a:cubicBezTo>
                        <a:cubicBezTo>
                          <a:pt x="275" y="71"/>
                          <a:pt x="287" y="58"/>
                          <a:pt x="304" y="58"/>
                        </a:cubicBezTo>
                        <a:cubicBezTo>
                          <a:pt x="321" y="58"/>
                          <a:pt x="333" y="71"/>
                          <a:pt x="333" y="87"/>
                        </a:cubicBezTo>
                        <a:close/>
                      </a:path>
                    </a:pathLst>
                  </a:custGeom>
                  <a:grpFill/>
                  <a:ln>
                    <a:noFill/>
                  </a:ln>
                  <a:effectLst/>
                  <a:extLst>
                    <a:ext uri="{91240B29-F687-4f45-9708-019B960494DF}">
                      <a14:hiddenLine xmlns:a14="http://schemas.microsoft.com/office/drawing/2010/main" xmlns="" xmlns:p15="http://schemas.microsoft.com/office/powerpoint/2012/main" xmlns:p14="http://schemas.microsoft.com/office/powerpoint/2010/main" w="9525" cap="flat">
                        <a:solidFill>
                          <a:srgbClr val="808080"/>
                        </a:solidFill>
                        <a:bevel/>
                        <a:headEnd/>
                        <a:tailEnd/>
                      </a14:hiddenLine>
                    </a:ext>
                    <a:ext uri="{AF507438-7753-43e0-B8FC-AC1667EBCBE1}">
                      <a14:hiddenEffects xmlns:a14="http://schemas.microsoft.com/office/drawing/2010/main" xmlns="" xmlns:p15="http://schemas.microsoft.com/office/powerpoint/2012/main" xmlns:p14="http://schemas.microsoft.com/office/powerpoint/2010/main">
                        <a:effectLst>
                          <a:outerShdw blurRad="63500" dist="38099" dir="2700000" algn="ctr" rotWithShape="0">
                            <a:srgbClr val="000000">
                              <a:alpha val="74998"/>
                            </a:srgbClr>
                          </a:outerShdw>
                        </a:effectLst>
                      </a14:hiddenEffects>
                    </a:ext>
                  </a:extLst>
                </p:spPr>
                <p:txBody>
                  <a:bodyPr wrap="none" anchor="ctr"/>
                  <a:lstStyle/>
                  <a:p>
                    <a:endParaRPr lang="en-US" sz="1797"/>
                  </a:p>
                </p:txBody>
              </p:sp>
              <p:sp>
                <p:nvSpPr>
                  <p:cNvPr id="26" name="Freeform 21"/>
                  <p:cNvSpPr>
                    <a:spLocks noChangeArrowheads="1"/>
                  </p:cNvSpPr>
                  <p:nvPr/>
                </p:nvSpPr>
                <p:spPr bwMode="auto">
                  <a:xfrm>
                    <a:off x="6584950" y="4081463"/>
                    <a:ext cx="138113" cy="66675"/>
                  </a:xfrm>
                  <a:custGeom>
                    <a:avLst/>
                    <a:gdLst>
                      <a:gd name="T0" fmla="*/ 354 w 384"/>
                      <a:gd name="T1" fmla="*/ 183 h 184"/>
                      <a:gd name="T2" fmla="*/ 383 w 384"/>
                      <a:gd name="T3" fmla="*/ 154 h 184"/>
                      <a:gd name="T4" fmla="*/ 383 w 384"/>
                      <a:gd name="T5" fmla="*/ 0 h 184"/>
                      <a:gd name="T6" fmla="*/ 0 w 384"/>
                      <a:gd name="T7" fmla="*/ 0 h 184"/>
                      <a:gd name="T8" fmla="*/ 0 w 384"/>
                      <a:gd name="T9" fmla="*/ 183 h 184"/>
                      <a:gd name="T10" fmla="*/ 354 w 384"/>
                      <a:gd name="T11" fmla="*/ 183 h 184"/>
                      <a:gd name="T12" fmla="*/ 333 w 384"/>
                      <a:gd name="T13" fmla="*/ 87 h 184"/>
                      <a:gd name="T14" fmla="*/ 304 w 384"/>
                      <a:gd name="T15" fmla="*/ 116 h 184"/>
                      <a:gd name="T16" fmla="*/ 275 w 384"/>
                      <a:gd name="T17" fmla="*/ 87 h 184"/>
                      <a:gd name="T18" fmla="*/ 304 w 384"/>
                      <a:gd name="T19" fmla="*/ 58 h 184"/>
                      <a:gd name="T20" fmla="*/ 333 w 384"/>
                      <a:gd name="T21" fmla="*/ 8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4" h="184">
                        <a:moveTo>
                          <a:pt x="354" y="183"/>
                        </a:moveTo>
                        <a:cubicBezTo>
                          <a:pt x="370" y="183"/>
                          <a:pt x="383" y="170"/>
                          <a:pt x="383" y="154"/>
                        </a:cubicBezTo>
                        <a:lnTo>
                          <a:pt x="383" y="0"/>
                        </a:lnTo>
                        <a:lnTo>
                          <a:pt x="0" y="0"/>
                        </a:lnTo>
                        <a:lnTo>
                          <a:pt x="0" y="183"/>
                        </a:lnTo>
                        <a:lnTo>
                          <a:pt x="354" y="183"/>
                        </a:lnTo>
                        <a:close/>
                        <a:moveTo>
                          <a:pt x="333" y="87"/>
                        </a:moveTo>
                        <a:cubicBezTo>
                          <a:pt x="333" y="104"/>
                          <a:pt x="321" y="116"/>
                          <a:pt x="304" y="116"/>
                        </a:cubicBezTo>
                        <a:cubicBezTo>
                          <a:pt x="287" y="116"/>
                          <a:pt x="275" y="104"/>
                          <a:pt x="275" y="87"/>
                        </a:cubicBezTo>
                        <a:cubicBezTo>
                          <a:pt x="275" y="70"/>
                          <a:pt x="287" y="58"/>
                          <a:pt x="304" y="58"/>
                        </a:cubicBezTo>
                        <a:cubicBezTo>
                          <a:pt x="321" y="58"/>
                          <a:pt x="333" y="70"/>
                          <a:pt x="333" y="87"/>
                        </a:cubicBezTo>
                        <a:close/>
                      </a:path>
                    </a:pathLst>
                  </a:custGeom>
                  <a:grpFill/>
                  <a:ln>
                    <a:noFill/>
                  </a:ln>
                  <a:effectLst/>
                  <a:extLst>
                    <a:ext uri="{91240B29-F687-4f45-9708-019B960494DF}">
                      <a14:hiddenLine xmlns:a14="http://schemas.microsoft.com/office/drawing/2010/main" xmlns="" xmlns:p15="http://schemas.microsoft.com/office/powerpoint/2012/main" xmlns:p14="http://schemas.microsoft.com/office/powerpoint/2010/main" w="9525" cap="flat">
                        <a:solidFill>
                          <a:srgbClr val="808080"/>
                        </a:solidFill>
                        <a:bevel/>
                        <a:headEnd/>
                        <a:tailEnd/>
                      </a14:hiddenLine>
                    </a:ext>
                    <a:ext uri="{AF507438-7753-43e0-B8FC-AC1667EBCBE1}">
                      <a14:hiddenEffects xmlns:a14="http://schemas.microsoft.com/office/drawing/2010/main" xmlns="" xmlns:p15="http://schemas.microsoft.com/office/powerpoint/2012/main" xmlns:p14="http://schemas.microsoft.com/office/powerpoint/2010/main">
                        <a:effectLst>
                          <a:outerShdw blurRad="63500" dist="38099" dir="2700000" algn="ctr" rotWithShape="0">
                            <a:srgbClr val="000000">
                              <a:alpha val="74998"/>
                            </a:srgbClr>
                          </a:outerShdw>
                        </a:effectLst>
                      </a14:hiddenEffects>
                    </a:ext>
                  </a:extLst>
                </p:spPr>
                <p:txBody>
                  <a:bodyPr wrap="none" anchor="ctr"/>
                  <a:lstStyle/>
                  <a:p>
                    <a:endParaRPr lang="en-US" sz="1797"/>
                  </a:p>
                </p:txBody>
              </p:sp>
              <p:sp>
                <p:nvSpPr>
                  <p:cNvPr id="27" name="Freeform 22"/>
                  <p:cNvSpPr>
                    <a:spLocks noChangeArrowheads="1"/>
                  </p:cNvSpPr>
                  <p:nvPr/>
                </p:nvSpPr>
                <p:spPr bwMode="auto">
                  <a:xfrm>
                    <a:off x="6584950" y="3744913"/>
                    <a:ext cx="138113" cy="65087"/>
                  </a:xfrm>
                  <a:custGeom>
                    <a:avLst/>
                    <a:gdLst>
                      <a:gd name="T0" fmla="*/ 383 w 384"/>
                      <a:gd name="T1" fmla="*/ 182 h 183"/>
                      <a:gd name="T2" fmla="*/ 383 w 384"/>
                      <a:gd name="T3" fmla="*/ 29 h 183"/>
                      <a:gd name="T4" fmla="*/ 354 w 384"/>
                      <a:gd name="T5" fmla="*/ 0 h 183"/>
                      <a:gd name="T6" fmla="*/ 0 w 384"/>
                      <a:gd name="T7" fmla="*/ 0 h 183"/>
                      <a:gd name="T8" fmla="*/ 0 w 384"/>
                      <a:gd name="T9" fmla="*/ 182 h 183"/>
                      <a:gd name="T10" fmla="*/ 383 w 384"/>
                      <a:gd name="T11" fmla="*/ 182 h 183"/>
                      <a:gd name="T12" fmla="*/ 333 w 384"/>
                      <a:gd name="T13" fmla="*/ 91 h 183"/>
                      <a:gd name="T14" fmla="*/ 304 w 384"/>
                      <a:gd name="T15" fmla="*/ 120 h 183"/>
                      <a:gd name="T16" fmla="*/ 275 w 384"/>
                      <a:gd name="T17" fmla="*/ 91 h 183"/>
                      <a:gd name="T18" fmla="*/ 304 w 384"/>
                      <a:gd name="T19" fmla="*/ 62 h 183"/>
                      <a:gd name="T20" fmla="*/ 333 w 384"/>
                      <a:gd name="T21" fmla="*/ 9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4" h="183">
                        <a:moveTo>
                          <a:pt x="383" y="182"/>
                        </a:moveTo>
                        <a:lnTo>
                          <a:pt x="383" y="29"/>
                        </a:lnTo>
                        <a:cubicBezTo>
                          <a:pt x="383" y="12"/>
                          <a:pt x="370" y="0"/>
                          <a:pt x="354" y="0"/>
                        </a:cubicBezTo>
                        <a:lnTo>
                          <a:pt x="0" y="0"/>
                        </a:lnTo>
                        <a:lnTo>
                          <a:pt x="0" y="182"/>
                        </a:lnTo>
                        <a:lnTo>
                          <a:pt x="383" y="182"/>
                        </a:lnTo>
                        <a:close/>
                        <a:moveTo>
                          <a:pt x="333" y="91"/>
                        </a:moveTo>
                        <a:cubicBezTo>
                          <a:pt x="333" y="108"/>
                          <a:pt x="321" y="120"/>
                          <a:pt x="304" y="120"/>
                        </a:cubicBezTo>
                        <a:cubicBezTo>
                          <a:pt x="287" y="120"/>
                          <a:pt x="275" y="108"/>
                          <a:pt x="275" y="91"/>
                        </a:cubicBezTo>
                        <a:cubicBezTo>
                          <a:pt x="275" y="74"/>
                          <a:pt x="287" y="62"/>
                          <a:pt x="304" y="62"/>
                        </a:cubicBezTo>
                        <a:cubicBezTo>
                          <a:pt x="321" y="62"/>
                          <a:pt x="333" y="74"/>
                          <a:pt x="333" y="91"/>
                        </a:cubicBezTo>
                        <a:close/>
                      </a:path>
                    </a:pathLst>
                  </a:custGeom>
                  <a:grpFill/>
                  <a:ln>
                    <a:noFill/>
                  </a:ln>
                  <a:effectLst/>
                  <a:extLst>
                    <a:ext uri="{91240B29-F687-4f45-9708-019B960494DF}">
                      <a14:hiddenLine xmlns:a14="http://schemas.microsoft.com/office/drawing/2010/main" xmlns="" xmlns:p15="http://schemas.microsoft.com/office/powerpoint/2012/main" xmlns:p14="http://schemas.microsoft.com/office/powerpoint/2010/main" w="9525" cap="flat">
                        <a:solidFill>
                          <a:srgbClr val="808080"/>
                        </a:solidFill>
                        <a:bevel/>
                        <a:headEnd/>
                        <a:tailEnd/>
                      </a14:hiddenLine>
                    </a:ext>
                    <a:ext uri="{AF507438-7753-43e0-B8FC-AC1667EBCBE1}">
                      <a14:hiddenEffects xmlns:a14="http://schemas.microsoft.com/office/drawing/2010/main" xmlns="" xmlns:p15="http://schemas.microsoft.com/office/powerpoint/2012/main" xmlns:p14="http://schemas.microsoft.com/office/powerpoint/2010/main">
                        <a:effectLst>
                          <a:outerShdw blurRad="63500" dist="38099" dir="2700000" algn="ctr" rotWithShape="0">
                            <a:srgbClr val="000000">
                              <a:alpha val="74998"/>
                            </a:srgbClr>
                          </a:outerShdw>
                        </a:effectLst>
                      </a14:hiddenEffects>
                    </a:ext>
                  </a:extLst>
                </p:spPr>
                <p:txBody>
                  <a:bodyPr wrap="none" anchor="ctr"/>
                  <a:lstStyle/>
                  <a:p>
                    <a:endParaRPr lang="en-US" sz="1797"/>
                  </a:p>
                </p:txBody>
              </p:sp>
              <p:sp>
                <p:nvSpPr>
                  <p:cNvPr id="28" name="Freeform 23"/>
                  <p:cNvSpPr>
                    <a:spLocks noChangeArrowheads="1"/>
                  </p:cNvSpPr>
                  <p:nvPr/>
                </p:nvSpPr>
                <p:spPr bwMode="auto">
                  <a:xfrm>
                    <a:off x="6584950" y="3827463"/>
                    <a:ext cx="138113" cy="66675"/>
                  </a:xfrm>
                  <a:custGeom>
                    <a:avLst/>
                    <a:gdLst>
                      <a:gd name="T0" fmla="*/ 383 w 384"/>
                      <a:gd name="T1" fmla="*/ 0 h 184"/>
                      <a:gd name="T2" fmla="*/ 0 w 384"/>
                      <a:gd name="T3" fmla="*/ 0 h 184"/>
                      <a:gd name="T4" fmla="*/ 0 w 384"/>
                      <a:gd name="T5" fmla="*/ 183 h 184"/>
                      <a:gd name="T6" fmla="*/ 383 w 384"/>
                      <a:gd name="T7" fmla="*/ 183 h 184"/>
                      <a:gd name="T8" fmla="*/ 383 w 384"/>
                      <a:gd name="T9" fmla="*/ 0 h 184"/>
                      <a:gd name="T10" fmla="*/ 333 w 384"/>
                      <a:gd name="T11" fmla="*/ 96 h 184"/>
                      <a:gd name="T12" fmla="*/ 304 w 384"/>
                      <a:gd name="T13" fmla="*/ 125 h 184"/>
                      <a:gd name="T14" fmla="*/ 275 w 384"/>
                      <a:gd name="T15" fmla="*/ 96 h 184"/>
                      <a:gd name="T16" fmla="*/ 304 w 384"/>
                      <a:gd name="T17" fmla="*/ 67 h 184"/>
                      <a:gd name="T18" fmla="*/ 333 w 384"/>
                      <a:gd name="T19" fmla="*/ 9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184">
                        <a:moveTo>
                          <a:pt x="383" y="0"/>
                        </a:moveTo>
                        <a:lnTo>
                          <a:pt x="0" y="0"/>
                        </a:lnTo>
                        <a:lnTo>
                          <a:pt x="0" y="183"/>
                        </a:lnTo>
                        <a:lnTo>
                          <a:pt x="383" y="183"/>
                        </a:lnTo>
                        <a:lnTo>
                          <a:pt x="383" y="0"/>
                        </a:lnTo>
                        <a:close/>
                        <a:moveTo>
                          <a:pt x="333" y="96"/>
                        </a:moveTo>
                        <a:cubicBezTo>
                          <a:pt x="333" y="113"/>
                          <a:pt x="321" y="125"/>
                          <a:pt x="304" y="125"/>
                        </a:cubicBezTo>
                        <a:cubicBezTo>
                          <a:pt x="287" y="125"/>
                          <a:pt x="275" y="113"/>
                          <a:pt x="275" y="96"/>
                        </a:cubicBezTo>
                        <a:cubicBezTo>
                          <a:pt x="275" y="79"/>
                          <a:pt x="287" y="67"/>
                          <a:pt x="304" y="67"/>
                        </a:cubicBezTo>
                        <a:cubicBezTo>
                          <a:pt x="321" y="67"/>
                          <a:pt x="333" y="79"/>
                          <a:pt x="333" y="96"/>
                        </a:cubicBezTo>
                        <a:close/>
                      </a:path>
                    </a:pathLst>
                  </a:custGeom>
                  <a:grpFill/>
                  <a:ln>
                    <a:noFill/>
                  </a:ln>
                  <a:effectLst/>
                  <a:extLst>
                    <a:ext uri="{91240B29-F687-4f45-9708-019B960494DF}">
                      <a14:hiddenLine xmlns:a14="http://schemas.microsoft.com/office/drawing/2010/main" xmlns="" xmlns:p15="http://schemas.microsoft.com/office/powerpoint/2012/main" xmlns:p14="http://schemas.microsoft.com/office/powerpoint/2010/main" w="9525" cap="flat">
                        <a:solidFill>
                          <a:srgbClr val="808080"/>
                        </a:solidFill>
                        <a:bevel/>
                        <a:headEnd/>
                        <a:tailEnd/>
                      </a14:hiddenLine>
                    </a:ext>
                    <a:ext uri="{AF507438-7753-43e0-B8FC-AC1667EBCBE1}">
                      <a14:hiddenEffects xmlns:a14="http://schemas.microsoft.com/office/drawing/2010/main" xmlns="" xmlns:p15="http://schemas.microsoft.com/office/powerpoint/2012/main" xmlns:p14="http://schemas.microsoft.com/office/powerpoint/2010/main">
                        <a:effectLst>
                          <a:outerShdw blurRad="63500" dist="38099" dir="2700000" algn="ctr" rotWithShape="0">
                            <a:srgbClr val="000000">
                              <a:alpha val="74998"/>
                            </a:srgbClr>
                          </a:outerShdw>
                        </a:effectLst>
                      </a14:hiddenEffects>
                    </a:ext>
                  </a:extLst>
                </p:spPr>
                <p:txBody>
                  <a:bodyPr wrap="none" anchor="ctr"/>
                  <a:lstStyle/>
                  <a:p>
                    <a:endParaRPr lang="en-US" sz="1797"/>
                  </a:p>
                </p:txBody>
              </p:sp>
              <p:sp>
                <p:nvSpPr>
                  <p:cNvPr id="29" name="Freeform 24"/>
                  <p:cNvSpPr>
                    <a:spLocks noChangeArrowheads="1"/>
                  </p:cNvSpPr>
                  <p:nvPr/>
                </p:nvSpPr>
                <p:spPr bwMode="auto">
                  <a:xfrm>
                    <a:off x="6584950" y="3911600"/>
                    <a:ext cx="138113" cy="66675"/>
                  </a:xfrm>
                  <a:custGeom>
                    <a:avLst/>
                    <a:gdLst>
                      <a:gd name="T0" fmla="*/ 383 w 384"/>
                      <a:gd name="T1" fmla="*/ 0 h 184"/>
                      <a:gd name="T2" fmla="*/ 0 w 384"/>
                      <a:gd name="T3" fmla="*/ 0 h 184"/>
                      <a:gd name="T4" fmla="*/ 0 w 384"/>
                      <a:gd name="T5" fmla="*/ 183 h 184"/>
                      <a:gd name="T6" fmla="*/ 383 w 384"/>
                      <a:gd name="T7" fmla="*/ 183 h 184"/>
                      <a:gd name="T8" fmla="*/ 383 w 384"/>
                      <a:gd name="T9" fmla="*/ 0 h 184"/>
                      <a:gd name="T10" fmla="*/ 333 w 384"/>
                      <a:gd name="T11" fmla="*/ 92 h 184"/>
                      <a:gd name="T12" fmla="*/ 304 w 384"/>
                      <a:gd name="T13" fmla="*/ 121 h 184"/>
                      <a:gd name="T14" fmla="*/ 275 w 384"/>
                      <a:gd name="T15" fmla="*/ 92 h 184"/>
                      <a:gd name="T16" fmla="*/ 304 w 384"/>
                      <a:gd name="T17" fmla="*/ 62 h 184"/>
                      <a:gd name="T18" fmla="*/ 333 w 384"/>
                      <a:gd name="T19" fmla="*/ 9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184">
                        <a:moveTo>
                          <a:pt x="383" y="0"/>
                        </a:moveTo>
                        <a:lnTo>
                          <a:pt x="0" y="0"/>
                        </a:lnTo>
                        <a:lnTo>
                          <a:pt x="0" y="183"/>
                        </a:lnTo>
                        <a:lnTo>
                          <a:pt x="383" y="183"/>
                        </a:lnTo>
                        <a:lnTo>
                          <a:pt x="383" y="0"/>
                        </a:lnTo>
                        <a:close/>
                        <a:moveTo>
                          <a:pt x="333" y="92"/>
                        </a:moveTo>
                        <a:cubicBezTo>
                          <a:pt x="333" y="109"/>
                          <a:pt x="321" y="121"/>
                          <a:pt x="304" y="121"/>
                        </a:cubicBezTo>
                        <a:cubicBezTo>
                          <a:pt x="287" y="121"/>
                          <a:pt x="275" y="109"/>
                          <a:pt x="275" y="92"/>
                        </a:cubicBezTo>
                        <a:cubicBezTo>
                          <a:pt x="275" y="76"/>
                          <a:pt x="287" y="62"/>
                          <a:pt x="304" y="62"/>
                        </a:cubicBezTo>
                        <a:cubicBezTo>
                          <a:pt x="321" y="62"/>
                          <a:pt x="333" y="76"/>
                          <a:pt x="333" y="92"/>
                        </a:cubicBezTo>
                        <a:close/>
                      </a:path>
                    </a:pathLst>
                  </a:custGeom>
                  <a:grpFill/>
                  <a:ln>
                    <a:noFill/>
                  </a:ln>
                  <a:effectLst/>
                  <a:extLst>
                    <a:ext uri="{91240B29-F687-4f45-9708-019B960494DF}">
                      <a14:hiddenLine xmlns:a14="http://schemas.microsoft.com/office/drawing/2010/main" xmlns="" xmlns:p15="http://schemas.microsoft.com/office/powerpoint/2012/main" xmlns:p14="http://schemas.microsoft.com/office/powerpoint/2010/main" w="9525" cap="flat">
                        <a:solidFill>
                          <a:srgbClr val="808080"/>
                        </a:solidFill>
                        <a:bevel/>
                        <a:headEnd/>
                        <a:tailEnd/>
                      </a14:hiddenLine>
                    </a:ext>
                    <a:ext uri="{AF507438-7753-43e0-B8FC-AC1667EBCBE1}">
                      <a14:hiddenEffects xmlns:a14="http://schemas.microsoft.com/office/drawing/2010/main" xmlns="" xmlns:p15="http://schemas.microsoft.com/office/powerpoint/2012/main" xmlns:p14="http://schemas.microsoft.com/office/powerpoint/2010/main">
                        <a:effectLst>
                          <a:outerShdw blurRad="63500" dist="38099" dir="2700000" algn="ctr" rotWithShape="0">
                            <a:srgbClr val="000000">
                              <a:alpha val="74998"/>
                            </a:srgbClr>
                          </a:outerShdw>
                        </a:effectLst>
                      </a14:hiddenEffects>
                    </a:ext>
                  </a:extLst>
                </p:spPr>
                <p:txBody>
                  <a:bodyPr wrap="none" anchor="ctr"/>
                  <a:lstStyle/>
                  <a:p>
                    <a:endParaRPr lang="en-US" sz="1797"/>
                  </a:p>
                </p:txBody>
              </p:sp>
              <p:sp>
                <p:nvSpPr>
                  <p:cNvPr id="30" name="Freeform 25"/>
                  <p:cNvSpPr>
                    <a:spLocks noChangeArrowheads="1"/>
                  </p:cNvSpPr>
                  <p:nvPr/>
                </p:nvSpPr>
                <p:spPr bwMode="auto">
                  <a:xfrm>
                    <a:off x="6315075" y="4003675"/>
                    <a:ext cx="252413" cy="84138"/>
                  </a:xfrm>
                  <a:custGeom>
                    <a:avLst/>
                    <a:gdLst>
                      <a:gd name="T0" fmla="*/ 0 w 700"/>
                      <a:gd name="T1" fmla="*/ 4 h 233"/>
                      <a:gd name="T2" fmla="*/ 0 w 700"/>
                      <a:gd name="T3" fmla="*/ 20 h 233"/>
                      <a:gd name="T4" fmla="*/ 0 w 700"/>
                      <a:gd name="T5" fmla="*/ 20 h 233"/>
                      <a:gd name="T6" fmla="*/ 54 w 700"/>
                      <a:gd name="T7" fmla="*/ 37 h 233"/>
                      <a:gd name="T8" fmla="*/ 137 w 700"/>
                      <a:gd name="T9" fmla="*/ 62 h 233"/>
                      <a:gd name="T10" fmla="*/ 162 w 700"/>
                      <a:gd name="T11" fmla="*/ 70 h 233"/>
                      <a:gd name="T12" fmla="*/ 283 w 700"/>
                      <a:gd name="T13" fmla="*/ 232 h 233"/>
                      <a:gd name="T14" fmla="*/ 699 w 700"/>
                      <a:gd name="T15" fmla="*/ 232 h 233"/>
                      <a:gd name="T16" fmla="*/ 699 w 700"/>
                      <a:gd name="T17" fmla="*/ 0 h 233"/>
                      <a:gd name="T18" fmla="*/ 0 w 700"/>
                      <a:gd name="T19" fmla="*/ 0 h 233"/>
                      <a:gd name="T20" fmla="*/ 0 w 700"/>
                      <a:gd name="T21" fmla="*/ 4 h 233"/>
                      <a:gd name="T22" fmla="*/ 603 w 700"/>
                      <a:gd name="T23" fmla="*/ 158 h 233"/>
                      <a:gd name="T24" fmla="*/ 566 w 700"/>
                      <a:gd name="T25" fmla="*/ 120 h 233"/>
                      <a:gd name="T26" fmla="*/ 603 w 700"/>
                      <a:gd name="T27" fmla="*/ 83 h 233"/>
                      <a:gd name="T28" fmla="*/ 640 w 700"/>
                      <a:gd name="T29" fmla="*/ 120 h 233"/>
                      <a:gd name="T30" fmla="*/ 603 w 700"/>
                      <a:gd name="T31" fmla="*/ 15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0" h="233">
                        <a:moveTo>
                          <a:pt x="0" y="4"/>
                        </a:moveTo>
                        <a:lnTo>
                          <a:pt x="0" y="20"/>
                        </a:lnTo>
                        <a:lnTo>
                          <a:pt x="0" y="20"/>
                        </a:lnTo>
                        <a:cubicBezTo>
                          <a:pt x="17" y="25"/>
                          <a:pt x="33" y="29"/>
                          <a:pt x="54" y="37"/>
                        </a:cubicBezTo>
                        <a:cubicBezTo>
                          <a:pt x="87" y="45"/>
                          <a:pt x="117" y="54"/>
                          <a:pt x="137" y="62"/>
                        </a:cubicBezTo>
                        <a:lnTo>
                          <a:pt x="162" y="70"/>
                        </a:lnTo>
                        <a:cubicBezTo>
                          <a:pt x="225" y="104"/>
                          <a:pt x="270" y="166"/>
                          <a:pt x="283" y="232"/>
                        </a:cubicBezTo>
                        <a:lnTo>
                          <a:pt x="699" y="232"/>
                        </a:lnTo>
                        <a:lnTo>
                          <a:pt x="699" y="0"/>
                        </a:lnTo>
                        <a:lnTo>
                          <a:pt x="0" y="0"/>
                        </a:lnTo>
                        <a:lnTo>
                          <a:pt x="0" y="4"/>
                        </a:lnTo>
                        <a:close/>
                        <a:moveTo>
                          <a:pt x="603" y="158"/>
                        </a:moveTo>
                        <a:cubicBezTo>
                          <a:pt x="582" y="158"/>
                          <a:pt x="566" y="141"/>
                          <a:pt x="566" y="120"/>
                        </a:cubicBezTo>
                        <a:cubicBezTo>
                          <a:pt x="566" y="99"/>
                          <a:pt x="582" y="83"/>
                          <a:pt x="603" y="83"/>
                        </a:cubicBezTo>
                        <a:cubicBezTo>
                          <a:pt x="624" y="83"/>
                          <a:pt x="640" y="99"/>
                          <a:pt x="640" y="120"/>
                        </a:cubicBezTo>
                        <a:cubicBezTo>
                          <a:pt x="640" y="141"/>
                          <a:pt x="624" y="158"/>
                          <a:pt x="603" y="158"/>
                        </a:cubicBezTo>
                        <a:close/>
                      </a:path>
                    </a:pathLst>
                  </a:custGeom>
                  <a:grpFill/>
                  <a:ln>
                    <a:noFill/>
                  </a:ln>
                  <a:effectLst/>
                  <a:extLst>
                    <a:ext uri="{91240B29-F687-4f45-9708-019B960494DF}">
                      <a14:hiddenLine xmlns:a14="http://schemas.microsoft.com/office/drawing/2010/main" xmlns="" xmlns:p15="http://schemas.microsoft.com/office/powerpoint/2012/main" xmlns:p14="http://schemas.microsoft.com/office/powerpoint/2010/main" w="9525" cap="flat">
                        <a:solidFill>
                          <a:srgbClr val="808080"/>
                        </a:solidFill>
                        <a:bevel/>
                        <a:headEnd/>
                        <a:tailEnd/>
                      </a14:hiddenLine>
                    </a:ext>
                    <a:ext uri="{AF507438-7753-43e0-B8FC-AC1667EBCBE1}">
                      <a14:hiddenEffects xmlns:a14="http://schemas.microsoft.com/office/drawing/2010/main" xmlns="" xmlns:p15="http://schemas.microsoft.com/office/powerpoint/2012/main" xmlns:p14="http://schemas.microsoft.com/office/powerpoint/2010/main">
                        <a:effectLst>
                          <a:outerShdw blurRad="63500" dist="38099" dir="2700000" algn="ctr" rotWithShape="0">
                            <a:srgbClr val="000000">
                              <a:alpha val="74998"/>
                            </a:srgbClr>
                          </a:outerShdw>
                        </a:effectLst>
                      </a14:hiddenEffects>
                    </a:ext>
                  </a:extLst>
                </p:spPr>
                <p:txBody>
                  <a:bodyPr wrap="none" anchor="ctr"/>
                  <a:lstStyle/>
                  <a:p>
                    <a:endParaRPr lang="en-US" sz="1797"/>
                  </a:p>
                </p:txBody>
              </p:sp>
              <p:sp>
                <p:nvSpPr>
                  <p:cNvPr id="31" name="Freeform 26"/>
                  <p:cNvSpPr>
                    <a:spLocks noChangeArrowheads="1"/>
                  </p:cNvSpPr>
                  <p:nvPr/>
                </p:nvSpPr>
                <p:spPr bwMode="auto">
                  <a:xfrm>
                    <a:off x="6418263" y="4111625"/>
                    <a:ext cx="149225" cy="82550"/>
                  </a:xfrm>
                  <a:custGeom>
                    <a:avLst/>
                    <a:gdLst>
                      <a:gd name="T0" fmla="*/ 0 w 413"/>
                      <a:gd name="T1" fmla="*/ 0 h 230"/>
                      <a:gd name="T2" fmla="*/ 0 w 413"/>
                      <a:gd name="T3" fmla="*/ 229 h 230"/>
                      <a:gd name="T4" fmla="*/ 378 w 413"/>
                      <a:gd name="T5" fmla="*/ 229 h 230"/>
                      <a:gd name="T6" fmla="*/ 412 w 413"/>
                      <a:gd name="T7" fmla="*/ 195 h 230"/>
                      <a:gd name="T8" fmla="*/ 412 w 413"/>
                      <a:gd name="T9" fmla="*/ 0 h 230"/>
                      <a:gd name="T10" fmla="*/ 0 w 413"/>
                      <a:gd name="T11" fmla="*/ 0 h 230"/>
                      <a:gd name="T12" fmla="*/ 316 w 413"/>
                      <a:gd name="T13" fmla="*/ 150 h 230"/>
                      <a:gd name="T14" fmla="*/ 279 w 413"/>
                      <a:gd name="T15" fmla="*/ 112 h 230"/>
                      <a:gd name="T16" fmla="*/ 316 w 413"/>
                      <a:gd name="T17" fmla="*/ 75 h 230"/>
                      <a:gd name="T18" fmla="*/ 353 w 413"/>
                      <a:gd name="T19" fmla="*/ 112 h 230"/>
                      <a:gd name="T20" fmla="*/ 316 w 413"/>
                      <a:gd name="T21" fmla="*/ 15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2" h="230">
                        <a:moveTo>
                          <a:pt x="0" y="0"/>
                        </a:moveTo>
                        <a:lnTo>
                          <a:pt x="0" y="229"/>
                        </a:lnTo>
                        <a:lnTo>
                          <a:pt x="378" y="229"/>
                        </a:lnTo>
                        <a:cubicBezTo>
                          <a:pt x="399" y="229"/>
                          <a:pt x="412" y="212"/>
                          <a:pt x="412" y="195"/>
                        </a:cubicBezTo>
                        <a:lnTo>
                          <a:pt x="412" y="0"/>
                        </a:lnTo>
                        <a:lnTo>
                          <a:pt x="0" y="0"/>
                        </a:lnTo>
                        <a:close/>
                        <a:moveTo>
                          <a:pt x="316" y="150"/>
                        </a:moveTo>
                        <a:cubicBezTo>
                          <a:pt x="295" y="150"/>
                          <a:pt x="279" y="133"/>
                          <a:pt x="279" y="112"/>
                        </a:cubicBezTo>
                        <a:cubicBezTo>
                          <a:pt x="279" y="92"/>
                          <a:pt x="295" y="75"/>
                          <a:pt x="316" y="75"/>
                        </a:cubicBezTo>
                        <a:cubicBezTo>
                          <a:pt x="337" y="75"/>
                          <a:pt x="353" y="92"/>
                          <a:pt x="353" y="112"/>
                        </a:cubicBezTo>
                        <a:cubicBezTo>
                          <a:pt x="353" y="133"/>
                          <a:pt x="337" y="150"/>
                          <a:pt x="316" y="150"/>
                        </a:cubicBezTo>
                        <a:close/>
                      </a:path>
                    </a:pathLst>
                  </a:custGeom>
                  <a:grpFill/>
                  <a:ln>
                    <a:noFill/>
                  </a:ln>
                  <a:effectLst/>
                  <a:extLst>
                    <a:ext uri="{91240B29-F687-4f45-9708-019B960494DF}">
                      <a14:hiddenLine xmlns:a14="http://schemas.microsoft.com/office/drawing/2010/main" xmlns="" xmlns:p15="http://schemas.microsoft.com/office/powerpoint/2012/main" xmlns:p14="http://schemas.microsoft.com/office/powerpoint/2010/main" w="9525" cap="flat">
                        <a:solidFill>
                          <a:srgbClr val="808080"/>
                        </a:solidFill>
                        <a:bevel/>
                        <a:headEnd/>
                        <a:tailEnd/>
                      </a14:hiddenLine>
                    </a:ext>
                    <a:ext uri="{AF507438-7753-43e0-B8FC-AC1667EBCBE1}">
                      <a14:hiddenEffects xmlns:a14="http://schemas.microsoft.com/office/drawing/2010/main" xmlns="" xmlns:p15="http://schemas.microsoft.com/office/powerpoint/2012/main" xmlns:p14="http://schemas.microsoft.com/office/powerpoint/2010/main">
                        <a:effectLst>
                          <a:outerShdw blurRad="63500" dist="38099" dir="2700000" algn="ctr" rotWithShape="0">
                            <a:srgbClr val="000000">
                              <a:alpha val="74998"/>
                            </a:srgbClr>
                          </a:outerShdw>
                        </a:effectLst>
                      </a14:hiddenEffects>
                    </a:ext>
                  </a:extLst>
                </p:spPr>
                <p:txBody>
                  <a:bodyPr wrap="none" anchor="ctr"/>
                  <a:lstStyle/>
                  <a:p>
                    <a:endParaRPr lang="en-US" sz="1797"/>
                  </a:p>
                </p:txBody>
              </p:sp>
              <p:sp>
                <p:nvSpPr>
                  <p:cNvPr id="32" name="Freeform 27"/>
                  <p:cNvSpPr>
                    <a:spLocks noChangeArrowheads="1"/>
                  </p:cNvSpPr>
                  <p:nvPr/>
                </p:nvSpPr>
                <p:spPr bwMode="auto">
                  <a:xfrm>
                    <a:off x="6316663" y="3684588"/>
                    <a:ext cx="252412" cy="82550"/>
                  </a:xfrm>
                  <a:custGeom>
                    <a:avLst/>
                    <a:gdLst>
                      <a:gd name="T0" fmla="*/ 695 w 700"/>
                      <a:gd name="T1" fmla="*/ 34 h 230"/>
                      <a:gd name="T2" fmla="*/ 661 w 700"/>
                      <a:gd name="T3" fmla="*/ 0 h 230"/>
                      <a:gd name="T4" fmla="*/ 34 w 700"/>
                      <a:gd name="T5" fmla="*/ 0 h 230"/>
                      <a:gd name="T6" fmla="*/ 0 w 700"/>
                      <a:gd name="T7" fmla="*/ 34 h 230"/>
                      <a:gd name="T8" fmla="*/ 0 w 700"/>
                      <a:gd name="T9" fmla="*/ 229 h 230"/>
                      <a:gd name="T10" fmla="*/ 699 w 700"/>
                      <a:gd name="T11" fmla="*/ 229 h 230"/>
                      <a:gd name="T12" fmla="*/ 699 w 700"/>
                      <a:gd name="T13" fmla="*/ 34 h 230"/>
                      <a:gd name="T14" fmla="*/ 695 w 700"/>
                      <a:gd name="T15" fmla="*/ 34 h 230"/>
                      <a:gd name="T16" fmla="*/ 562 w 700"/>
                      <a:gd name="T17" fmla="*/ 121 h 230"/>
                      <a:gd name="T18" fmla="*/ 599 w 700"/>
                      <a:gd name="T19" fmla="*/ 83 h 230"/>
                      <a:gd name="T20" fmla="*/ 636 w 700"/>
                      <a:gd name="T21" fmla="*/ 121 h 230"/>
                      <a:gd name="T22" fmla="*/ 599 w 700"/>
                      <a:gd name="T23" fmla="*/ 158 h 230"/>
                      <a:gd name="T24" fmla="*/ 562 w 700"/>
                      <a:gd name="T25" fmla="*/ 121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0" h="230">
                        <a:moveTo>
                          <a:pt x="695" y="34"/>
                        </a:moveTo>
                        <a:cubicBezTo>
                          <a:pt x="695" y="13"/>
                          <a:pt x="678" y="0"/>
                          <a:pt x="661" y="0"/>
                        </a:cubicBezTo>
                        <a:lnTo>
                          <a:pt x="34" y="0"/>
                        </a:lnTo>
                        <a:cubicBezTo>
                          <a:pt x="13" y="0"/>
                          <a:pt x="0" y="17"/>
                          <a:pt x="0" y="34"/>
                        </a:cubicBezTo>
                        <a:lnTo>
                          <a:pt x="0" y="229"/>
                        </a:lnTo>
                        <a:lnTo>
                          <a:pt x="699" y="229"/>
                        </a:lnTo>
                        <a:lnTo>
                          <a:pt x="699" y="34"/>
                        </a:lnTo>
                        <a:lnTo>
                          <a:pt x="695" y="34"/>
                        </a:lnTo>
                        <a:close/>
                        <a:moveTo>
                          <a:pt x="562" y="121"/>
                        </a:moveTo>
                        <a:cubicBezTo>
                          <a:pt x="562" y="100"/>
                          <a:pt x="578" y="83"/>
                          <a:pt x="599" y="83"/>
                        </a:cubicBezTo>
                        <a:cubicBezTo>
                          <a:pt x="620" y="83"/>
                          <a:pt x="636" y="100"/>
                          <a:pt x="636" y="121"/>
                        </a:cubicBezTo>
                        <a:cubicBezTo>
                          <a:pt x="636" y="142"/>
                          <a:pt x="620" y="158"/>
                          <a:pt x="599" y="158"/>
                        </a:cubicBezTo>
                        <a:cubicBezTo>
                          <a:pt x="578" y="158"/>
                          <a:pt x="562" y="142"/>
                          <a:pt x="562" y="121"/>
                        </a:cubicBezTo>
                        <a:close/>
                      </a:path>
                    </a:pathLst>
                  </a:custGeom>
                  <a:grpFill/>
                  <a:ln>
                    <a:noFill/>
                  </a:ln>
                  <a:effectLst/>
                  <a:extLst>
                    <a:ext uri="{91240B29-F687-4f45-9708-019B960494DF}">
                      <a14:hiddenLine xmlns:a14="http://schemas.microsoft.com/office/drawing/2010/main" xmlns="" xmlns:p15="http://schemas.microsoft.com/office/powerpoint/2012/main" xmlns:p14="http://schemas.microsoft.com/office/powerpoint/2010/main" w="9525" cap="flat">
                        <a:solidFill>
                          <a:srgbClr val="808080"/>
                        </a:solidFill>
                        <a:bevel/>
                        <a:headEnd/>
                        <a:tailEnd/>
                      </a14:hiddenLine>
                    </a:ext>
                    <a:ext uri="{AF507438-7753-43e0-B8FC-AC1667EBCBE1}">
                      <a14:hiddenEffects xmlns:a14="http://schemas.microsoft.com/office/drawing/2010/main" xmlns="" xmlns:p15="http://schemas.microsoft.com/office/powerpoint/2012/main" xmlns:p14="http://schemas.microsoft.com/office/powerpoint/2010/main">
                        <a:effectLst>
                          <a:outerShdw blurRad="63500" dist="38099" dir="2700000" algn="ctr" rotWithShape="0">
                            <a:srgbClr val="000000">
                              <a:alpha val="74998"/>
                            </a:srgbClr>
                          </a:outerShdw>
                        </a:effectLst>
                      </a14:hiddenEffects>
                    </a:ext>
                  </a:extLst>
                </p:spPr>
                <p:txBody>
                  <a:bodyPr wrap="none" anchor="ctr"/>
                  <a:lstStyle/>
                  <a:p>
                    <a:endParaRPr lang="en-US" sz="1797"/>
                  </a:p>
                </p:txBody>
              </p:sp>
              <p:sp>
                <p:nvSpPr>
                  <p:cNvPr id="33" name="Freeform 28"/>
                  <p:cNvSpPr>
                    <a:spLocks noChangeArrowheads="1"/>
                  </p:cNvSpPr>
                  <p:nvPr/>
                </p:nvSpPr>
                <p:spPr bwMode="auto">
                  <a:xfrm>
                    <a:off x="6327775" y="3897313"/>
                    <a:ext cx="239713" cy="84137"/>
                  </a:xfrm>
                  <a:custGeom>
                    <a:avLst/>
                    <a:gdLst>
                      <a:gd name="T0" fmla="*/ 21 w 667"/>
                      <a:gd name="T1" fmla="*/ 4 h 233"/>
                      <a:gd name="T2" fmla="*/ 13 w 667"/>
                      <a:gd name="T3" fmla="*/ 66 h 233"/>
                      <a:gd name="T4" fmla="*/ 25 w 667"/>
                      <a:gd name="T5" fmla="*/ 133 h 233"/>
                      <a:gd name="T6" fmla="*/ 17 w 667"/>
                      <a:gd name="T7" fmla="*/ 191 h 233"/>
                      <a:gd name="T8" fmla="*/ 0 w 667"/>
                      <a:gd name="T9" fmla="*/ 232 h 233"/>
                      <a:gd name="T10" fmla="*/ 666 w 667"/>
                      <a:gd name="T11" fmla="*/ 232 h 233"/>
                      <a:gd name="T12" fmla="*/ 666 w 667"/>
                      <a:gd name="T13" fmla="*/ 0 h 233"/>
                      <a:gd name="T14" fmla="*/ 21 w 667"/>
                      <a:gd name="T15" fmla="*/ 0 h 233"/>
                      <a:gd name="T16" fmla="*/ 21 w 667"/>
                      <a:gd name="T17" fmla="*/ 4 h 233"/>
                      <a:gd name="T18" fmla="*/ 570 w 667"/>
                      <a:gd name="T19" fmla="*/ 157 h 233"/>
                      <a:gd name="T20" fmla="*/ 533 w 667"/>
                      <a:gd name="T21" fmla="*/ 120 h 233"/>
                      <a:gd name="T22" fmla="*/ 570 w 667"/>
                      <a:gd name="T23" fmla="*/ 83 h 233"/>
                      <a:gd name="T24" fmla="*/ 607 w 667"/>
                      <a:gd name="T25" fmla="*/ 120 h 233"/>
                      <a:gd name="T26" fmla="*/ 570 w 667"/>
                      <a:gd name="T27" fmla="*/ 157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7" h="233">
                        <a:moveTo>
                          <a:pt x="21" y="4"/>
                        </a:moveTo>
                        <a:cubicBezTo>
                          <a:pt x="21" y="24"/>
                          <a:pt x="17" y="45"/>
                          <a:pt x="13" y="66"/>
                        </a:cubicBezTo>
                        <a:cubicBezTo>
                          <a:pt x="25" y="87"/>
                          <a:pt x="29" y="112"/>
                          <a:pt x="25" y="133"/>
                        </a:cubicBezTo>
                        <a:lnTo>
                          <a:pt x="17" y="191"/>
                        </a:lnTo>
                        <a:cubicBezTo>
                          <a:pt x="13" y="207"/>
                          <a:pt x="9" y="220"/>
                          <a:pt x="0" y="232"/>
                        </a:cubicBezTo>
                        <a:lnTo>
                          <a:pt x="666" y="232"/>
                        </a:lnTo>
                        <a:lnTo>
                          <a:pt x="666" y="0"/>
                        </a:lnTo>
                        <a:lnTo>
                          <a:pt x="21" y="0"/>
                        </a:lnTo>
                        <a:lnTo>
                          <a:pt x="21" y="4"/>
                        </a:lnTo>
                        <a:close/>
                        <a:moveTo>
                          <a:pt x="570" y="157"/>
                        </a:moveTo>
                        <a:cubicBezTo>
                          <a:pt x="549" y="157"/>
                          <a:pt x="533" y="141"/>
                          <a:pt x="533" y="120"/>
                        </a:cubicBezTo>
                        <a:cubicBezTo>
                          <a:pt x="533" y="99"/>
                          <a:pt x="549" y="83"/>
                          <a:pt x="570" y="83"/>
                        </a:cubicBezTo>
                        <a:cubicBezTo>
                          <a:pt x="591" y="83"/>
                          <a:pt x="607" y="99"/>
                          <a:pt x="607" y="120"/>
                        </a:cubicBezTo>
                        <a:cubicBezTo>
                          <a:pt x="607" y="141"/>
                          <a:pt x="591" y="157"/>
                          <a:pt x="570" y="157"/>
                        </a:cubicBezTo>
                        <a:close/>
                      </a:path>
                    </a:pathLst>
                  </a:custGeom>
                  <a:grpFill/>
                  <a:ln>
                    <a:noFill/>
                  </a:ln>
                  <a:effectLst/>
                  <a:extLst>
                    <a:ext uri="{91240B29-F687-4f45-9708-019B960494DF}">
                      <a14:hiddenLine xmlns:a14="http://schemas.microsoft.com/office/drawing/2010/main" xmlns="" xmlns:p15="http://schemas.microsoft.com/office/powerpoint/2012/main" xmlns:p14="http://schemas.microsoft.com/office/powerpoint/2010/main" w="9525" cap="flat">
                        <a:solidFill>
                          <a:srgbClr val="808080"/>
                        </a:solidFill>
                        <a:bevel/>
                        <a:headEnd/>
                        <a:tailEnd/>
                      </a14:hiddenLine>
                    </a:ext>
                    <a:ext uri="{AF507438-7753-43e0-B8FC-AC1667EBCBE1}">
                      <a14:hiddenEffects xmlns:a14="http://schemas.microsoft.com/office/drawing/2010/main" xmlns="" xmlns:p15="http://schemas.microsoft.com/office/powerpoint/2012/main" xmlns:p14="http://schemas.microsoft.com/office/powerpoint/2010/main">
                        <a:effectLst>
                          <a:outerShdw blurRad="63500" dist="38099" dir="2700000" algn="ctr" rotWithShape="0">
                            <a:srgbClr val="000000">
                              <a:alpha val="74998"/>
                            </a:srgbClr>
                          </a:outerShdw>
                        </a:effectLst>
                      </a14:hiddenEffects>
                    </a:ext>
                  </a:extLst>
                </p:spPr>
                <p:txBody>
                  <a:bodyPr wrap="none" anchor="ctr"/>
                  <a:lstStyle/>
                  <a:p>
                    <a:endParaRPr lang="en-US" sz="1797"/>
                  </a:p>
                </p:txBody>
              </p:sp>
              <p:sp>
                <p:nvSpPr>
                  <p:cNvPr id="34" name="Freeform 29"/>
                  <p:cNvSpPr>
                    <a:spLocks noChangeArrowheads="1"/>
                  </p:cNvSpPr>
                  <p:nvPr/>
                </p:nvSpPr>
                <p:spPr bwMode="auto">
                  <a:xfrm>
                    <a:off x="6315075" y="3790950"/>
                    <a:ext cx="252413" cy="84138"/>
                  </a:xfrm>
                  <a:custGeom>
                    <a:avLst/>
                    <a:gdLst>
                      <a:gd name="T0" fmla="*/ 0 w 700"/>
                      <a:gd name="T1" fmla="*/ 0 h 234"/>
                      <a:gd name="T2" fmla="*/ 0 w 700"/>
                      <a:gd name="T3" fmla="*/ 138 h 234"/>
                      <a:gd name="T4" fmla="*/ 50 w 700"/>
                      <a:gd name="T5" fmla="*/ 233 h 234"/>
                      <a:gd name="T6" fmla="*/ 699 w 700"/>
                      <a:gd name="T7" fmla="*/ 233 h 234"/>
                      <a:gd name="T8" fmla="*/ 699 w 700"/>
                      <a:gd name="T9" fmla="*/ 0 h 234"/>
                      <a:gd name="T10" fmla="*/ 0 w 700"/>
                      <a:gd name="T11" fmla="*/ 0 h 234"/>
                      <a:gd name="T12" fmla="*/ 603 w 700"/>
                      <a:gd name="T13" fmla="*/ 158 h 234"/>
                      <a:gd name="T14" fmla="*/ 566 w 700"/>
                      <a:gd name="T15" fmla="*/ 121 h 234"/>
                      <a:gd name="T16" fmla="*/ 603 w 700"/>
                      <a:gd name="T17" fmla="*/ 84 h 234"/>
                      <a:gd name="T18" fmla="*/ 640 w 700"/>
                      <a:gd name="T19" fmla="*/ 121 h 234"/>
                      <a:gd name="T20" fmla="*/ 603 w 700"/>
                      <a:gd name="T21" fmla="*/ 15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0" h="234">
                        <a:moveTo>
                          <a:pt x="0" y="0"/>
                        </a:moveTo>
                        <a:lnTo>
                          <a:pt x="0" y="138"/>
                        </a:lnTo>
                        <a:cubicBezTo>
                          <a:pt x="25" y="167"/>
                          <a:pt x="42" y="200"/>
                          <a:pt x="50" y="233"/>
                        </a:cubicBezTo>
                        <a:lnTo>
                          <a:pt x="699" y="233"/>
                        </a:lnTo>
                        <a:lnTo>
                          <a:pt x="699" y="0"/>
                        </a:lnTo>
                        <a:lnTo>
                          <a:pt x="0" y="0"/>
                        </a:lnTo>
                        <a:close/>
                        <a:moveTo>
                          <a:pt x="603" y="158"/>
                        </a:moveTo>
                        <a:cubicBezTo>
                          <a:pt x="582" y="158"/>
                          <a:pt x="566" y="142"/>
                          <a:pt x="566" y="121"/>
                        </a:cubicBezTo>
                        <a:cubicBezTo>
                          <a:pt x="566" y="100"/>
                          <a:pt x="582" y="84"/>
                          <a:pt x="603" y="84"/>
                        </a:cubicBezTo>
                        <a:cubicBezTo>
                          <a:pt x="624" y="84"/>
                          <a:pt x="640" y="100"/>
                          <a:pt x="640" y="121"/>
                        </a:cubicBezTo>
                        <a:cubicBezTo>
                          <a:pt x="640" y="142"/>
                          <a:pt x="624" y="158"/>
                          <a:pt x="603" y="158"/>
                        </a:cubicBezTo>
                        <a:close/>
                      </a:path>
                    </a:pathLst>
                  </a:custGeom>
                  <a:grpFill/>
                  <a:ln>
                    <a:noFill/>
                  </a:ln>
                  <a:effectLst/>
                  <a:extLst>
                    <a:ext uri="{91240B29-F687-4f45-9708-019B960494DF}">
                      <a14:hiddenLine xmlns:a14="http://schemas.microsoft.com/office/drawing/2010/main" xmlns="" xmlns:p15="http://schemas.microsoft.com/office/powerpoint/2012/main" xmlns:p14="http://schemas.microsoft.com/office/powerpoint/2010/main" w="9525" cap="flat">
                        <a:solidFill>
                          <a:srgbClr val="808080"/>
                        </a:solidFill>
                        <a:bevel/>
                        <a:headEnd/>
                        <a:tailEnd/>
                      </a14:hiddenLine>
                    </a:ext>
                    <a:ext uri="{AF507438-7753-43e0-B8FC-AC1667EBCBE1}">
                      <a14:hiddenEffects xmlns:a14="http://schemas.microsoft.com/office/drawing/2010/main" xmlns="" xmlns:p15="http://schemas.microsoft.com/office/powerpoint/2012/main" xmlns:p14="http://schemas.microsoft.com/office/powerpoint/2010/main">
                        <a:effectLst>
                          <a:outerShdw blurRad="63500" dist="38099" dir="2700000" algn="ctr" rotWithShape="0">
                            <a:srgbClr val="000000">
                              <a:alpha val="74998"/>
                            </a:srgbClr>
                          </a:outerShdw>
                        </a:effectLst>
                      </a14:hiddenEffects>
                    </a:ext>
                  </a:extLst>
                </p:spPr>
                <p:txBody>
                  <a:bodyPr wrap="none" anchor="ctr"/>
                  <a:lstStyle/>
                  <a:p>
                    <a:endParaRPr lang="en-US" sz="1797"/>
                  </a:p>
                </p:txBody>
              </p:sp>
              <p:sp>
                <p:nvSpPr>
                  <p:cNvPr id="35" name="Freeform 30"/>
                  <p:cNvSpPr>
                    <a:spLocks noChangeArrowheads="1"/>
                  </p:cNvSpPr>
                  <p:nvPr/>
                </p:nvSpPr>
                <p:spPr bwMode="auto">
                  <a:xfrm>
                    <a:off x="6175375" y="3824288"/>
                    <a:ext cx="141288" cy="206375"/>
                  </a:xfrm>
                  <a:custGeom>
                    <a:avLst/>
                    <a:gdLst>
                      <a:gd name="T0" fmla="*/ 13 w 392"/>
                      <a:gd name="T1" fmla="*/ 391 h 575"/>
                      <a:gd name="T2" fmla="*/ 50 w 392"/>
                      <a:gd name="T3" fmla="*/ 424 h 575"/>
                      <a:gd name="T4" fmla="*/ 196 w 392"/>
                      <a:gd name="T5" fmla="*/ 574 h 575"/>
                      <a:gd name="T6" fmla="*/ 341 w 392"/>
                      <a:gd name="T7" fmla="*/ 424 h 575"/>
                      <a:gd name="T8" fmla="*/ 379 w 392"/>
                      <a:gd name="T9" fmla="*/ 391 h 575"/>
                      <a:gd name="T10" fmla="*/ 387 w 392"/>
                      <a:gd name="T11" fmla="*/ 333 h 575"/>
                      <a:gd name="T12" fmla="*/ 366 w 392"/>
                      <a:gd name="T13" fmla="*/ 295 h 575"/>
                      <a:gd name="T14" fmla="*/ 379 w 392"/>
                      <a:gd name="T15" fmla="*/ 187 h 575"/>
                      <a:gd name="T16" fmla="*/ 233 w 392"/>
                      <a:gd name="T17" fmla="*/ 37 h 575"/>
                      <a:gd name="T18" fmla="*/ 204 w 392"/>
                      <a:gd name="T19" fmla="*/ 0 h 575"/>
                      <a:gd name="T20" fmla="*/ 4 w 392"/>
                      <a:gd name="T21" fmla="*/ 170 h 575"/>
                      <a:gd name="T22" fmla="*/ 4 w 392"/>
                      <a:gd name="T23" fmla="*/ 191 h 575"/>
                      <a:gd name="T24" fmla="*/ 17 w 392"/>
                      <a:gd name="T25" fmla="*/ 291 h 575"/>
                      <a:gd name="T26" fmla="*/ 4 w 392"/>
                      <a:gd name="T27" fmla="*/ 333 h 575"/>
                      <a:gd name="T28" fmla="*/ 13 w 392"/>
                      <a:gd name="T29" fmla="*/ 391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575">
                        <a:moveTo>
                          <a:pt x="13" y="391"/>
                        </a:moveTo>
                        <a:cubicBezTo>
                          <a:pt x="17" y="407"/>
                          <a:pt x="29" y="424"/>
                          <a:pt x="50" y="424"/>
                        </a:cubicBezTo>
                        <a:cubicBezTo>
                          <a:pt x="71" y="565"/>
                          <a:pt x="180" y="574"/>
                          <a:pt x="196" y="574"/>
                        </a:cubicBezTo>
                        <a:cubicBezTo>
                          <a:pt x="213" y="574"/>
                          <a:pt x="320" y="569"/>
                          <a:pt x="341" y="424"/>
                        </a:cubicBezTo>
                        <a:cubicBezTo>
                          <a:pt x="362" y="424"/>
                          <a:pt x="374" y="412"/>
                          <a:pt x="379" y="391"/>
                        </a:cubicBezTo>
                        <a:lnTo>
                          <a:pt x="387" y="333"/>
                        </a:lnTo>
                        <a:cubicBezTo>
                          <a:pt x="391" y="316"/>
                          <a:pt x="383" y="299"/>
                          <a:pt x="366" y="295"/>
                        </a:cubicBezTo>
                        <a:cubicBezTo>
                          <a:pt x="370" y="270"/>
                          <a:pt x="379" y="224"/>
                          <a:pt x="379" y="187"/>
                        </a:cubicBezTo>
                        <a:cubicBezTo>
                          <a:pt x="379" y="116"/>
                          <a:pt x="316" y="46"/>
                          <a:pt x="233" y="37"/>
                        </a:cubicBezTo>
                        <a:lnTo>
                          <a:pt x="204" y="0"/>
                        </a:lnTo>
                        <a:cubicBezTo>
                          <a:pt x="4" y="8"/>
                          <a:pt x="4" y="170"/>
                          <a:pt x="4" y="170"/>
                        </a:cubicBezTo>
                        <a:lnTo>
                          <a:pt x="4" y="191"/>
                        </a:lnTo>
                        <a:cubicBezTo>
                          <a:pt x="4" y="229"/>
                          <a:pt x="13" y="270"/>
                          <a:pt x="17" y="291"/>
                        </a:cubicBezTo>
                        <a:cubicBezTo>
                          <a:pt x="9" y="303"/>
                          <a:pt x="0" y="316"/>
                          <a:pt x="4" y="333"/>
                        </a:cubicBezTo>
                        <a:lnTo>
                          <a:pt x="13" y="391"/>
                        </a:lnTo>
                      </a:path>
                    </a:pathLst>
                  </a:custGeom>
                  <a:grpFill/>
                  <a:ln>
                    <a:noFill/>
                  </a:ln>
                  <a:effectLst/>
                  <a:extLst>
                    <a:ext uri="{91240B29-F687-4f45-9708-019B960494DF}">
                      <a14:hiddenLine xmlns:a14="http://schemas.microsoft.com/office/drawing/2010/main" xmlns="" xmlns:p15="http://schemas.microsoft.com/office/powerpoint/2012/main" xmlns:p14="http://schemas.microsoft.com/office/powerpoint/2010/main" w="9525" cap="flat">
                        <a:solidFill>
                          <a:srgbClr val="808080"/>
                        </a:solidFill>
                        <a:bevel/>
                        <a:headEnd/>
                        <a:tailEnd/>
                      </a14:hiddenLine>
                    </a:ext>
                    <a:ext uri="{AF507438-7753-43e0-B8FC-AC1667EBCBE1}">
                      <a14:hiddenEffects xmlns:a14="http://schemas.microsoft.com/office/drawing/2010/main" xmlns="" xmlns:p15="http://schemas.microsoft.com/office/powerpoint/2012/main" xmlns:p14="http://schemas.microsoft.com/office/powerpoint/2010/main">
                        <a:effectLst>
                          <a:outerShdw blurRad="63500" dist="38099" dir="2700000" algn="ctr" rotWithShape="0">
                            <a:srgbClr val="000000">
                              <a:alpha val="74998"/>
                            </a:srgbClr>
                          </a:outerShdw>
                        </a:effectLst>
                      </a14:hiddenEffects>
                    </a:ext>
                  </a:extLst>
                </p:spPr>
                <p:txBody>
                  <a:bodyPr wrap="none" anchor="ctr"/>
                  <a:lstStyle/>
                  <a:p>
                    <a:endParaRPr lang="en-US" sz="1797"/>
                  </a:p>
                </p:txBody>
              </p:sp>
              <p:sp>
                <p:nvSpPr>
                  <p:cNvPr id="36" name="Freeform 31"/>
                  <p:cNvSpPr>
                    <a:spLocks noChangeArrowheads="1"/>
                  </p:cNvSpPr>
                  <p:nvPr/>
                </p:nvSpPr>
                <p:spPr bwMode="auto">
                  <a:xfrm>
                    <a:off x="6096000" y="4029075"/>
                    <a:ext cx="300038" cy="166688"/>
                  </a:xfrm>
                  <a:custGeom>
                    <a:avLst/>
                    <a:gdLst>
                      <a:gd name="T0" fmla="*/ 0 w 832"/>
                      <a:gd name="T1" fmla="*/ 462 h 463"/>
                      <a:gd name="T2" fmla="*/ 0 w 832"/>
                      <a:gd name="T3" fmla="*/ 204 h 463"/>
                      <a:gd name="T4" fmla="*/ 87 w 832"/>
                      <a:gd name="T5" fmla="*/ 54 h 463"/>
                      <a:gd name="T6" fmla="*/ 87 w 832"/>
                      <a:gd name="T7" fmla="*/ 54 h 463"/>
                      <a:gd name="T8" fmla="*/ 183 w 832"/>
                      <a:gd name="T9" fmla="*/ 25 h 463"/>
                      <a:gd name="T10" fmla="*/ 237 w 832"/>
                      <a:gd name="T11" fmla="*/ 9 h 463"/>
                      <a:gd name="T12" fmla="*/ 274 w 832"/>
                      <a:gd name="T13" fmla="*/ 0 h 463"/>
                      <a:gd name="T14" fmla="*/ 416 w 832"/>
                      <a:gd name="T15" fmla="*/ 59 h 463"/>
                      <a:gd name="T16" fmla="*/ 416 w 832"/>
                      <a:gd name="T17" fmla="*/ 59 h 463"/>
                      <a:gd name="T18" fmla="*/ 557 w 832"/>
                      <a:gd name="T19" fmla="*/ 0 h 463"/>
                      <a:gd name="T20" fmla="*/ 594 w 832"/>
                      <a:gd name="T21" fmla="*/ 9 h 463"/>
                      <a:gd name="T22" fmla="*/ 649 w 832"/>
                      <a:gd name="T23" fmla="*/ 25 h 463"/>
                      <a:gd name="T24" fmla="*/ 744 w 832"/>
                      <a:gd name="T25" fmla="*/ 54 h 463"/>
                      <a:gd name="T26" fmla="*/ 744 w 832"/>
                      <a:gd name="T27" fmla="*/ 54 h 463"/>
                      <a:gd name="T28" fmla="*/ 831 w 832"/>
                      <a:gd name="T29" fmla="*/ 204 h 463"/>
                      <a:gd name="T30" fmla="*/ 831 w 832"/>
                      <a:gd name="T31" fmla="*/ 462 h 463"/>
                      <a:gd name="T32" fmla="*/ 0 w 832"/>
                      <a:gd name="T33" fmla="*/ 462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2" h="462">
                        <a:moveTo>
                          <a:pt x="0" y="462"/>
                        </a:moveTo>
                        <a:lnTo>
                          <a:pt x="0" y="204"/>
                        </a:lnTo>
                        <a:cubicBezTo>
                          <a:pt x="0" y="142"/>
                          <a:pt x="37" y="84"/>
                          <a:pt x="87" y="54"/>
                        </a:cubicBezTo>
                        <a:lnTo>
                          <a:pt x="87" y="54"/>
                        </a:lnTo>
                        <a:cubicBezTo>
                          <a:pt x="116" y="46"/>
                          <a:pt x="150" y="34"/>
                          <a:pt x="183" y="25"/>
                        </a:cubicBezTo>
                        <a:cubicBezTo>
                          <a:pt x="204" y="21"/>
                          <a:pt x="220" y="13"/>
                          <a:pt x="237" y="9"/>
                        </a:cubicBezTo>
                        <a:cubicBezTo>
                          <a:pt x="258" y="5"/>
                          <a:pt x="274" y="0"/>
                          <a:pt x="274" y="0"/>
                        </a:cubicBezTo>
                        <a:cubicBezTo>
                          <a:pt x="303" y="38"/>
                          <a:pt x="358" y="59"/>
                          <a:pt x="416" y="59"/>
                        </a:cubicBezTo>
                        <a:lnTo>
                          <a:pt x="416" y="59"/>
                        </a:lnTo>
                        <a:cubicBezTo>
                          <a:pt x="474" y="59"/>
                          <a:pt x="528" y="38"/>
                          <a:pt x="557" y="0"/>
                        </a:cubicBezTo>
                        <a:cubicBezTo>
                          <a:pt x="557" y="0"/>
                          <a:pt x="574" y="5"/>
                          <a:pt x="594" y="9"/>
                        </a:cubicBezTo>
                        <a:cubicBezTo>
                          <a:pt x="611" y="13"/>
                          <a:pt x="628" y="17"/>
                          <a:pt x="649" y="25"/>
                        </a:cubicBezTo>
                        <a:cubicBezTo>
                          <a:pt x="682" y="34"/>
                          <a:pt x="719" y="46"/>
                          <a:pt x="744" y="54"/>
                        </a:cubicBezTo>
                        <a:lnTo>
                          <a:pt x="744" y="54"/>
                        </a:lnTo>
                        <a:cubicBezTo>
                          <a:pt x="794" y="84"/>
                          <a:pt x="831" y="138"/>
                          <a:pt x="831" y="204"/>
                        </a:cubicBezTo>
                        <a:lnTo>
                          <a:pt x="831" y="462"/>
                        </a:lnTo>
                        <a:lnTo>
                          <a:pt x="0" y="462"/>
                        </a:lnTo>
                      </a:path>
                    </a:pathLst>
                  </a:custGeom>
                  <a:grpFill/>
                  <a:ln>
                    <a:noFill/>
                  </a:ln>
                  <a:effectLst/>
                  <a:extLst>
                    <a:ext uri="{91240B29-F687-4f45-9708-019B960494DF}">
                      <a14:hiddenLine xmlns:a14="http://schemas.microsoft.com/office/drawing/2010/main" xmlns="" xmlns:p15="http://schemas.microsoft.com/office/powerpoint/2012/main" xmlns:p14="http://schemas.microsoft.com/office/powerpoint/2010/main" w="9525" cap="flat">
                        <a:solidFill>
                          <a:srgbClr val="808080"/>
                        </a:solidFill>
                        <a:bevel/>
                        <a:headEnd/>
                        <a:tailEnd/>
                      </a14:hiddenLine>
                    </a:ext>
                    <a:ext uri="{AF507438-7753-43e0-B8FC-AC1667EBCBE1}">
                      <a14:hiddenEffects xmlns:a14="http://schemas.microsoft.com/office/drawing/2010/main" xmlns="" xmlns:p15="http://schemas.microsoft.com/office/powerpoint/2012/main" xmlns:p14="http://schemas.microsoft.com/office/powerpoint/2010/main">
                        <a:effectLst>
                          <a:outerShdw blurRad="63500" dist="38099" dir="2700000" algn="ctr" rotWithShape="0">
                            <a:srgbClr val="000000">
                              <a:alpha val="74998"/>
                            </a:srgbClr>
                          </a:outerShdw>
                        </a:effectLst>
                      </a14:hiddenEffects>
                    </a:ext>
                  </a:extLst>
                </p:spPr>
                <p:txBody>
                  <a:bodyPr wrap="none" anchor="ctr"/>
                  <a:lstStyle/>
                  <a:p>
                    <a:endParaRPr lang="en-US" sz="1797"/>
                  </a:p>
                </p:txBody>
              </p:sp>
            </p:grpSp>
            <p:sp>
              <p:nvSpPr>
                <p:cNvPr id="24" name="Rectangle 23"/>
                <p:cNvSpPr/>
                <p:nvPr/>
              </p:nvSpPr>
              <p:spPr>
                <a:xfrm>
                  <a:off x="4157993" y="4069093"/>
                  <a:ext cx="639069" cy="695710"/>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lnSpc>
                      <a:spcPct val="90000"/>
                    </a:lnSpc>
                  </a:pPr>
                  <a:endParaRPr lang="en-US" sz="1797"/>
                </a:p>
              </p:txBody>
            </p:sp>
          </p:grpSp>
        </p:grpSp>
        <p:cxnSp>
          <p:nvCxnSpPr>
            <p:cNvPr id="10" name="Straight Connector 9"/>
            <p:cNvCxnSpPr>
              <a:stCxn id="24" idx="3"/>
            </p:cNvCxnSpPr>
            <p:nvPr/>
          </p:nvCxnSpPr>
          <p:spPr>
            <a:xfrm>
              <a:off x="7950733" y="2864866"/>
              <a:ext cx="1700043" cy="4281"/>
            </a:xfrm>
            <a:prstGeom prst="line">
              <a:avLst/>
            </a:prstGeom>
            <a:ln w="28575">
              <a:solidFill>
                <a:schemeClr val="accent1"/>
              </a:solidFill>
              <a:prstDash val="solid"/>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8085857" y="2088171"/>
              <a:ext cx="1564919" cy="1161327"/>
              <a:chOff x="8321583" y="3080640"/>
              <a:chExt cx="1564919" cy="1161327"/>
            </a:xfrm>
          </p:grpSpPr>
          <p:sp>
            <p:nvSpPr>
              <p:cNvPr id="12" name="TextBox 11"/>
              <p:cNvSpPr txBox="1"/>
              <p:nvPr/>
            </p:nvSpPr>
            <p:spPr>
              <a:xfrm>
                <a:off x="8321583" y="3872869"/>
                <a:ext cx="1564919" cy="369098"/>
              </a:xfrm>
              <a:prstGeom prst="rect">
                <a:avLst/>
              </a:prstGeom>
              <a:noFill/>
            </p:spPr>
            <p:txBody>
              <a:bodyPr wrap="square" rtlCol="0" anchor="t">
                <a:spAutoFit/>
              </a:bodyPr>
              <a:lstStyle/>
              <a:p>
                <a:r>
                  <a:rPr lang="en-US" sz="1600" b="1"/>
                  <a:t>FastConnect</a:t>
                </a:r>
              </a:p>
            </p:txBody>
          </p:sp>
          <p:grpSp>
            <p:nvGrpSpPr>
              <p:cNvPr id="13" name="Group 12"/>
              <p:cNvGrpSpPr/>
              <p:nvPr/>
            </p:nvGrpSpPr>
            <p:grpSpPr>
              <a:xfrm>
                <a:off x="8844238" y="3080640"/>
                <a:ext cx="914112" cy="776606"/>
                <a:chOff x="8809444" y="2046682"/>
                <a:chExt cx="914112" cy="776606"/>
              </a:xfrm>
            </p:grpSpPr>
            <p:grpSp>
              <p:nvGrpSpPr>
                <p:cNvPr id="14" name="Group 13"/>
                <p:cNvGrpSpPr/>
                <p:nvPr/>
              </p:nvGrpSpPr>
              <p:grpSpPr>
                <a:xfrm>
                  <a:off x="8884399" y="2106486"/>
                  <a:ext cx="764202" cy="656998"/>
                  <a:chOff x="6159500" y="2681288"/>
                  <a:chExt cx="792163" cy="681037"/>
                </a:xfrm>
                <a:solidFill>
                  <a:srgbClr val="F80000"/>
                </a:solidFill>
              </p:grpSpPr>
              <p:sp>
                <p:nvSpPr>
                  <p:cNvPr id="16" name="Freeform 1"/>
                  <p:cNvSpPr>
                    <a:spLocks noChangeArrowheads="1"/>
                  </p:cNvSpPr>
                  <p:nvPr/>
                </p:nvSpPr>
                <p:spPr bwMode="auto">
                  <a:xfrm>
                    <a:off x="6161088" y="3032125"/>
                    <a:ext cx="279400" cy="92075"/>
                  </a:xfrm>
                  <a:custGeom>
                    <a:avLst/>
                    <a:gdLst>
                      <a:gd name="T0" fmla="*/ 740 w 778"/>
                      <a:gd name="T1" fmla="*/ 0 h 255"/>
                      <a:gd name="T2" fmla="*/ 37 w 778"/>
                      <a:gd name="T3" fmla="*/ 0 h 255"/>
                      <a:gd name="T4" fmla="*/ 0 w 778"/>
                      <a:gd name="T5" fmla="*/ 37 h 255"/>
                      <a:gd name="T6" fmla="*/ 0 w 778"/>
                      <a:gd name="T7" fmla="*/ 254 h 255"/>
                      <a:gd name="T8" fmla="*/ 777 w 778"/>
                      <a:gd name="T9" fmla="*/ 254 h 255"/>
                      <a:gd name="T10" fmla="*/ 777 w 778"/>
                      <a:gd name="T11" fmla="*/ 37 h 255"/>
                      <a:gd name="T12" fmla="*/ 740 w 778"/>
                      <a:gd name="T13" fmla="*/ 0 h 255"/>
                      <a:gd name="T14" fmla="*/ 669 w 778"/>
                      <a:gd name="T15" fmla="*/ 170 h 255"/>
                      <a:gd name="T16" fmla="*/ 628 w 778"/>
                      <a:gd name="T17" fmla="*/ 129 h 255"/>
                      <a:gd name="T18" fmla="*/ 669 w 778"/>
                      <a:gd name="T19" fmla="*/ 87 h 255"/>
                      <a:gd name="T20" fmla="*/ 711 w 778"/>
                      <a:gd name="T21" fmla="*/ 129 h 255"/>
                      <a:gd name="T22" fmla="*/ 669 w 778"/>
                      <a:gd name="T23" fmla="*/ 17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8" h="255">
                        <a:moveTo>
                          <a:pt x="740" y="0"/>
                        </a:moveTo>
                        <a:lnTo>
                          <a:pt x="37" y="0"/>
                        </a:lnTo>
                        <a:cubicBezTo>
                          <a:pt x="17" y="0"/>
                          <a:pt x="0" y="17"/>
                          <a:pt x="0" y="37"/>
                        </a:cubicBezTo>
                        <a:lnTo>
                          <a:pt x="0" y="254"/>
                        </a:lnTo>
                        <a:lnTo>
                          <a:pt x="777" y="254"/>
                        </a:lnTo>
                        <a:lnTo>
                          <a:pt x="777" y="37"/>
                        </a:lnTo>
                        <a:cubicBezTo>
                          <a:pt x="777" y="17"/>
                          <a:pt x="761" y="0"/>
                          <a:pt x="740" y="0"/>
                        </a:cubicBezTo>
                        <a:close/>
                        <a:moveTo>
                          <a:pt x="669" y="170"/>
                        </a:moveTo>
                        <a:cubicBezTo>
                          <a:pt x="644" y="170"/>
                          <a:pt x="628" y="150"/>
                          <a:pt x="628" y="129"/>
                        </a:cubicBezTo>
                        <a:cubicBezTo>
                          <a:pt x="628" y="104"/>
                          <a:pt x="648" y="87"/>
                          <a:pt x="669" y="87"/>
                        </a:cubicBezTo>
                        <a:cubicBezTo>
                          <a:pt x="694" y="87"/>
                          <a:pt x="711" y="108"/>
                          <a:pt x="711" y="129"/>
                        </a:cubicBezTo>
                        <a:cubicBezTo>
                          <a:pt x="711" y="154"/>
                          <a:pt x="690" y="170"/>
                          <a:pt x="669" y="170"/>
                        </a:cubicBezTo>
                        <a:close/>
                      </a:path>
                    </a:pathLst>
                  </a:custGeom>
                  <a:grpFill/>
                  <a:ln>
                    <a:noFill/>
                  </a:ln>
                  <a:effectLst/>
                  <a:extLst>
                    <a:ext uri="{91240B29-F687-4f45-9708-019B960494DF}">
                      <a14:hiddenLine xmlns:a14="http://schemas.microsoft.com/office/drawing/2010/main" xmlns="" xmlns:p15="http://schemas.microsoft.com/office/powerpoint/2012/main" xmlns:p14="http://schemas.microsoft.com/office/powerpoint/2010/main" w="9525" cap="flat">
                        <a:solidFill>
                          <a:srgbClr val="808080"/>
                        </a:solidFill>
                        <a:bevel/>
                        <a:headEnd/>
                        <a:tailEnd/>
                      </a14:hiddenLine>
                    </a:ext>
                    <a:ext uri="{AF507438-7753-43e0-B8FC-AC1667EBCBE1}">
                      <a14:hiddenEffects xmlns:a14="http://schemas.microsoft.com/office/drawing/2010/main" xmlns="" xmlns:p15="http://schemas.microsoft.com/office/powerpoint/2012/main" xmlns:p14="http://schemas.microsoft.com/office/powerpoint/2010/main">
                        <a:effectLst>
                          <a:outerShdw blurRad="63500" dist="38099" dir="2700000" algn="ctr" rotWithShape="0">
                            <a:srgbClr val="000000">
                              <a:alpha val="74998"/>
                            </a:srgbClr>
                          </a:outerShdw>
                        </a:effectLst>
                      </a14:hiddenEffects>
                    </a:ext>
                  </a:extLst>
                </p:spPr>
                <p:txBody>
                  <a:bodyPr wrap="none" anchor="ctr"/>
                  <a:lstStyle/>
                  <a:p>
                    <a:endParaRPr lang="en-US" sz="1797"/>
                  </a:p>
                </p:txBody>
              </p:sp>
              <p:sp>
                <p:nvSpPr>
                  <p:cNvPr id="17" name="Freeform 2"/>
                  <p:cNvSpPr>
                    <a:spLocks noChangeArrowheads="1"/>
                  </p:cNvSpPr>
                  <p:nvPr/>
                </p:nvSpPr>
                <p:spPr bwMode="auto">
                  <a:xfrm>
                    <a:off x="6161088" y="3149600"/>
                    <a:ext cx="279400" cy="93663"/>
                  </a:xfrm>
                  <a:custGeom>
                    <a:avLst/>
                    <a:gdLst>
                      <a:gd name="T0" fmla="*/ 0 w 778"/>
                      <a:gd name="T1" fmla="*/ 0 h 259"/>
                      <a:gd name="T2" fmla="*/ 0 w 778"/>
                      <a:gd name="T3" fmla="*/ 258 h 259"/>
                      <a:gd name="T4" fmla="*/ 777 w 778"/>
                      <a:gd name="T5" fmla="*/ 258 h 259"/>
                      <a:gd name="T6" fmla="*/ 777 w 778"/>
                      <a:gd name="T7" fmla="*/ 0 h 259"/>
                      <a:gd name="T8" fmla="*/ 0 w 778"/>
                      <a:gd name="T9" fmla="*/ 0 h 259"/>
                      <a:gd name="T10" fmla="*/ 669 w 778"/>
                      <a:gd name="T11" fmla="*/ 175 h 259"/>
                      <a:gd name="T12" fmla="*/ 628 w 778"/>
                      <a:gd name="T13" fmla="*/ 133 h 259"/>
                      <a:gd name="T14" fmla="*/ 669 w 778"/>
                      <a:gd name="T15" fmla="*/ 92 h 259"/>
                      <a:gd name="T16" fmla="*/ 711 w 778"/>
                      <a:gd name="T17" fmla="*/ 133 h 259"/>
                      <a:gd name="T18" fmla="*/ 669 w 778"/>
                      <a:gd name="T19" fmla="*/ 175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8" h="259">
                        <a:moveTo>
                          <a:pt x="0" y="0"/>
                        </a:moveTo>
                        <a:lnTo>
                          <a:pt x="0" y="258"/>
                        </a:lnTo>
                        <a:lnTo>
                          <a:pt x="777" y="258"/>
                        </a:lnTo>
                        <a:lnTo>
                          <a:pt x="777" y="0"/>
                        </a:lnTo>
                        <a:lnTo>
                          <a:pt x="0" y="0"/>
                        </a:lnTo>
                        <a:close/>
                        <a:moveTo>
                          <a:pt x="669" y="175"/>
                        </a:moveTo>
                        <a:cubicBezTo>
                          <a:pt x="644" y="175"/>
                          <a:pt x="628" y="154"/>
                          <a:pt x="628" y="133"/>
                        </a:cubicBezTo>
                        <a:cubicBezTo>
                          <a:pt x="628" y="108"/>
                          <a:pt x="648" y="92"/>
                          <a:pt x="669" y="92"/>
                        </a:cubicBezTo>
                        <a:cubicBezTo>
                          <a:pt x="694" y="92"/>
                          <a:pt x="711" y="113"/>
                          <a:pt x="711" y="133"/>
                        </a:cubicBezTo>
                        <a:cubicBezTo>
                          <a:pt x="711" y="158"/>
                          <a:pt x="690" y="175"/>
                          <a:pt x="669" y="175"/>
                        </a:cubicBezTo>
                        <a:close/>
                      </a:path>
                    </a:pathLst>
                  </a:custGeom>
                  <a:grpFill/>
                  <a:ln>
                    <a:noFill/>
                  </a:ln>
                  <a:effectLst/>
                  <a:extLst>
                    <a:ext uri="{91240B29-F687-4f45-9708-019B960494DF}">
                      <a14:hiddenLine xmlns:a14="http://schemas.microsoft.com/office/drawing/2010/main" xmlns="" xmlns:p15="http://schemas.microsoft.com/office/powerpoint/2012/main" xmlns:p14="http://schemas.microsoft.com/office/powerpoint/2010/main" w="9525" cap="flat">
                        <a:solidFill>
                          <a:srgbClr val="808080"/>
                        </a:solidFill>
                        <a:bevel/>
                        <a:headEnd/>
                        <a:tailEnd/>
                      </a14:hiddenLine>
                    </a:ext>
                    <a:ext uri="{AF507438-7753-43e0-B8FC-AC1667EBCBE1}">
                      <a14:hiddenEffects xmlns:a14="http://schemas.microsoft.com/office/drawing/2010/main" xmlns="" xmlns:p15="http://schemas.microsoft.com/office/powerpoint/2012/main" xmlns:p14="http://schemas.microsoft.com/office/powerpoint/2010/main">
                        <a:effectLst>
                          <a:outerShdw blurRad="63500" dist="38099" dir="2700000" algn="ctr" rotWithShape="0">
                            <a:srgbClr val="000000">
                              <a:alpha val="74998"/>
                            </a:srgbClr>
                          </a:outerShdw>
                        </a:effectLst>
                      </a14:hiddenEffects>
                    </a:ext>
                  </a:extLst>
                </p:spPr>
                <p:txBody>
                  <a:bodyPr wrap="none" anchor="ctr"/>
                  <a:lstStyle/>
                  <a:p>
                    <a:endParaRPr lang="en-US" sz="1797"/>
                  </a:p>
                </p:txBody>
              </p:sp>
              <p:sp>
                <p:nvSpPr>
                  <p:cNvPr id="18" name="Freeform 3"/>
                  <p:cNvSpPr>
                    <a:spLocks noChangeArrowheads="1"/>
                  </p:cNvSpPr>
                  <p:nvPr/>
                </p:nvSpPr>
                <p:spPr bwMode="auto">
                  <a:xfrm>
                    <a:off x="6159500" y="3270250"/>
                    <a:ext cx="279400" cy="92075"/>
                  </a:xfrm>
                  <a:custGeom>
                    <a:avLst/>
                    <a:gdLst>
                      <a:gd name="T0" fmla="*/ 4 w 778"/>
                      <a:gd name="T1" fmla="*/ 216 h 254"/>
                      <a:gd name="T2" fmla="*/ 41 w 778"/>
                      <a:gd name="T3" fmla="*/ 253 h 254"/>
                      <a:gd name="T4" fmla="*/ 740 w 778"/>
                      <a:gd name="T5" fmla="*/ 253 h 254"/>
                      <a:gd name="T6" fmla="*/ 777 w 778"/>
                      <a:gd name="T7" fmla="*/ 216 h 254"/>
                      <a:gd name="T8" fmla="*/ 777 w 778"/>
                      <a:gd name="T9" fmla="*/ 0 h 254"/>
                      <a:gd name="T10" fmla="*/ 0 w 778"/>
                      <a:gd name="T11" fmla="*/ 0 h 254"/>
                      <a:gd name="T12" fmla="*/ 0 w 778"/>
                      <a:gd name="T13" fmla="*/ 216 h 254"/>
                      <a:gd name="T14" fmla="*/ 4 w 778"/>
                      <a:gd name="T15" fmla="*/ 216 h 254"/>
                      <a:gd name="T16" fmla="*/ 673 w 778"/>
                      <a:gd name="T17" fmla="*/ 83 h 254"/>
                      <a:gd name="T18" fmla="*/ 715 w 778"/>
                      <a:gd name="T19" fmla="*/ 125 h 254"/>
                      <a:gd name="T20" fmla="*/ 673 w 778"/>
                      <a:gd name="T21" fmla="*/ 166 h 254"/>
                      <a:gd name="T22" fmla="*/ 632 w 778"/>
                      <a:gd name="T23" fmla="*/ 125 h 254"/>
                      <a:gd name="T24" fmla="*/ 673 w 778"/>
                      <a:gd name="T25" fmla="*/ 8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8" h="254">
                        <a:moveTo>
                          <a:pt x="4" y="216"/>
                        </a:moveTo>
                        <a:cubicBezTo>
                          <a:pt x="4" y="237"/>
                          <a:pt x="21" y="253"/>
                          <a:pt x="41" y="253"/>
                        </a:cubicBezTo>
                        <a:lnTo>
                          <a:pt x="740" y="253"/>
                        </a:lnTo>
                        <a:cubicBezTo>
                          <a:pt x="761" y="253"/>
                          <a:pt x="777" y="237"/>
                          <a:pt x="777" y="216"/>
                        </a:cubicBezTo>
                        <a:lnTo>
                          <a:pt x="777" y="0"/>
                        </a:lnTo>
                        <a:lnTo>
                          <a:pt x="0" y="0"/>
                        </a:lnTo>
                        <a:lnTo>
                          <a:pt x="0" y="216"/>
                        </a:lnTo>
                        <a:lnTo>
                          <a:pt x="4" y="216"/>
                        </a:lnTo>
                        <a:close/>
                        <a:moveTo>
                          <a:pt x="673" y="83"/>
                        </a:moveTo>
                        <a:cubicBezTo>
                          <a:pt x="698" y="83"/>
                          <a:pt x="715" y="104"/>
                          <a:pt x="715" y="125"/>
                        </a:cubicBezTo>
                        <a:cubicBezTo>
                          <a:pt x="715" y="150"/>
                          <a:pt x="694" y="166"/>
                          <a:pt x="673" y="166"/>
                        </a:cubicBezTo>
                        <a:cubicBezTo>
                          <a:pt x="648" y="166"/>
                          <a:pt x="632" y="145"/>
                          <a:pt x="632" y="125"/>
                        </a:cubicBezTo>
                        <a:cubicBezTo>
                          <a:pt x="632" y="100"/>
                          <a:pt x="648" y="83"/>
                          <a:pt x="673" y="83"/>
                        </a:cubicBezTo>
                        <a:close/>
                      </a:path>
                    </a:pathLst>
                  </a:custGeom>
                  <a:grpFill/>
                  <a:ln>
                    <a:noFill/>
                  </a:ln>
                  <a:effectLst/>
                  <a:extLst>
                    <a:ext uri="{91240B29-F687-4f45-9708-019B960494DF}">
                      <a14:hiddenLine xmlns:a14="http://schemas.microsoft.com/office/drawing/2010/main" xmlns="" xmlns:p15="http://schemas.microsoft.com/office/powerpoint/2012/main" xmlns:p14="http://schemas.microsoft.com/office/powerpoint/2010/main" w="9525" cap="flat">
                        <a:solidFill>
                          <a:srgbClr val="808080"/>
                        </a:solidFill>
                        <a:bevel/>
                        <a:headEnd/>
                        <a:tailEnd/>
                      </a14:hiddenLine>
                    </a:ext>
                    <a:ext uri="{AF507438-7753-43e0-B8FC-AC1667EBCBE1}">
                      <a14:hiddenEffects xmlns:a14="http://schemas.microsoft.com/office/drawing/2010/main" xmlns="" xmlns:p15="http://schemas.microsoft.com/office/powerpoint/2012/main" xmlns:p14="http://schemas.microsoft.com/office/powerpoint/2010/main">
                        <a:effectLst>
                          <a:outerShdw blurRad="63500" dist="38099" dir="2700000" algn="ctr" rotWithShape="0">
                            <a:srgbClr val="000000">
                              <a:alpha val="74998"/>
                            </a:srgbClr>
                          </a:outerShdw>
                        </a:effectLst>
                      </a14:hiddenEffects>
                    </a:ext>
                  </a:extLst>
                </p:spPr>
                <p:txBody>
                  <a:bodyPr wrap="none" anchor="ctr"/>
                  <a:lstStyle/>
                  <a:p>
                    <a:endParaRPr lang="en-US" sz="1797"/>
                  </a:p>
                </p:txBody>
              </p:sp>
              <p:sp>
                <p:nvSpPr>
                  <p:cNvPr id="19" name="Freeform 4"/>
                  <p:cNvSpPr>
                    <a:spLocks noChangeArrowheads="1"/>
                  </p:cNvSpPr>
                  <p:nvPr/>
                </p:nvSpPr>
                <p:spPr bwMode="auto">
                  <a:xfrm>
                    <a:off x="6537325" y="2681288"/>
                    <a:ext cx="414338" cy="231775"/>
                  </a:xfrm>
                  <a:custGeom>
                    <a:avLst/>
                    <a:gdLst>
                      <a:gd name="T0" fmla="*/ 940 w 1153"/>
                      <a:gd name="T1" fmla="*/ 233 h 646"/>
                      <a:gd name="T2" fmla="*/ 923 w 1153"/>
                      <a:gd name="T3" fmla="*/ 233 h 646"/>
                      <a:gd name="T4" fmla="*/ 728 w 1153"/>
                      <a:gd name="T5" fmla="*/ 88 h 646"/>
                      <a:gd name="T6" fmla="*/ 661 w 1153"/>
                      <a:gd name="T7" fmla="*/ 100 h 646"/>
                      <a:gd name="T8" fmla="*/ 470 w 1153"/>
                      <a:gd name="T9" fmla="*/ 0 h 646"/>
                      <a:gd name="T10" fmla="*/ 242 w 1153"/>
                      <a:gd name="T11" fmla="*/ 179 h 646"/>
                      <a:gd name="T12" fmla="*/ 233 w 1153"/>
                      <a:gd name="T13" fmla="*/ 179 h 646"/>
                      <a:gd name="T14" fmla="*/ 0 w 1153"/>
                      <a:gd name="T15" fmla="*/ 412 h 646"/>
                      <a:gd name="T16" fmla="*/ 233 w 1153"/>
                      <a:gd name="T17" fmla="*/ 645 h 646"/>
                      <a:gd name="T18" fmla="*/ 944 w 1153"/>
                      <a:gd name="T19" fmla="*/ 645 h 646"/>
                      <a:gd name="T20" fmla="*/ 1152 w 1153"/>
                      <a:gd name="T21" fmla="*/ 437 h 646"/>
                      <a:gd name="T22" fmla="*/ 940 w 1153"/>
                      <a:gd name="T23" fmla="*/ 233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3" h="646">
                        <a:moveTo>
                          <a:pt x="940" y="233"/>
                        </a:moveTo>
                        <a:cubicBezTo>
                          <a:pt x="936" y="233"/>
                          <a:pt x="927" y="233"/>
                          <a:pt x="923" y="233"/>
                        </a:cubicBezTo>
                        <a:cubicBezTo>
                          <a:pt x="898" y="150"/>
                          <a:pt x="819" y="88"/>
                          <a:pt x="728" y="88"/>
                        </a:cubicBezTo>
                        <a:cubicBezTo>
                          <a:pt x="703" y="88"/>
                          <a:pt x="682" y="92"/>
                          <a:pt x="661" y="100"/>
                        </a:cubicBezTo>
                        <a:cubicBezTo>
                          <a:pt x="620" y="38"/>
                          <a:pt x="549" y="0"/>
                          <a:pt x="470" y="0"/>
                        </a:cubicBezTo>
                        <a:cubicBezTo>
                          <a:pt x="358" y="0"/>
                          <a:pt x="266" y="75"/>
                          <a:pt x="242" y="179"/>
                        </a:cubicBezTo>
                        <a:cubicBezTo>
                          <a:pt x="237" y="179"/>
                          <a:pt x="237" y="179"/>
                          <a:pt x="233" y="179"/>
                        </a:cubicBezTo>
                        <a:cubicBezTo>
                          <a:pt x="104" y="179"/>
                          <a:pt x="0" y="283"/>
                          <a:pt x="0" y="412"/>
                        </a:cubicBezTo>
                        <a:cubicBezTo>
                          <a:pt x="0" y="541"/>
                          <a:pt x="104" y="645"/>
                          <a:pt x="233" y="645"/>
                        </a:cubicBezTo>
                        <a:lnTo>
                          <a:pt x="944" y="645"/>
                        </a:lnTo>
                        <a:cubicBezTo>
                          <a:pt x="1056" y="645"/>
                          <a:pt x="1152" y="553"/>
                          <a:pt x="1152" y="437"/>
                        </a:cubicBezTo>
                        <a:cubicBezTo>
                          <a:pt x="1152" y="320"/>
                          <a:pt x="1056" y="233"/>
                          <a:pt x="940" y="233"/>
                        </a:cubicBezTo>
                      </a:path>
                    </a:pathLst>
                  </a:custGeom>
                  <a:grpFill/>
                  <a:ln>
                    <a:noFill/>
                  </a:ln>
                  <a:effectLst/>
                  <a:extLst>
                    <a:ext uri="{91240B29-F687-4f45-9708-019B960494DF}">
                      <a14:hiddenLine xmlns:a14="http://schemas.microsoft.com/office/drawing/2010/main" xmlns="" xmlns:p15="http://schemas.microsoft.com/office/powerpoint/2012/main" xmlns:p14="http://schemas.microsoft.com/office/powerpoint/2010/main" w="9525" cap="flat">
                        <a:solidFill>
                          <a:srgbClr val="808080"/>
                        </a:solidFill>
                        <a:bevel/>
                        <a:headEnd/>
                        <a:tailEnd/>
                      </a14:hiddenLine>
                    </a:ext>
                    <a:ext uri="{AF507438-7753-43e0-B8FC-AC1667EBCBE1}">
                      <a14:hiddenEffects xmlns:a14="http://schemas.microsoft.com/office/drawing/2010/main" xmlns="" xmlns:p15="http://schemas.microsoft.com/office/powerpoint/2012/main" xmlns:p14="http://schemas.microsoft.com/office/powerpoint/2010/main">
                        <a:effectLst>
                          <a:outerShdw blurRad="63500" dist="38099" dir="2700000" algn="ctr" rotWithShape="0">
                            <a:srgbClr val="000000">
                              <a:alpha val="74998"/>
                            </a:srgbClr>
                          </a:outerShdw>
                        </a:effectLst>
                      </a14:hiddenEffects>
                    </a:ext>
                  </a:extLst>
                </p:spPr>
                <p:txBody>
                  <a:bodyPr wrap="none" anchor="ctr"/>
                  <a:lstStyle/>
                  <a:p>
                    <a:endParaRPr lang="en-US" sz="1797"/>
                  </a:p>
                </p:txBody>
              </p:sp>
              <p:sp>
                <p:nvSpPr>
                  <p:cNvPr id="20" name="Freeform 5"/>
                  <p:cNvSpPr>
                    <a:spLocks noChangeArrowheads="1"/>
                  </p:cNvSpPr>
                  <p:nvPr/>
                </p:nvSpPr>
                <p:spPr bwMode="auto">
                  <a:xfrm>
                    <a:off x="6443663" y="2911475"/>
                    <a:ext cx="147637" cy="130175"/>
                  </a:xfrm>
                  <a:custGeom>
                    <a:avLst/>
                    <a:gdLst>
                      <a:gd name="T0" fmla="*/ 54 w 412"/>
                      <a:gd name="T1" fmla="*/ 362 h 363"/>
                      <a:gd name="T2" fmla="*/ 0 w 412"/>
                      <a:gd name="T3" fmla="*/ 300 h 363"/>
                      <a:gd name="T4" fmla="*/ 50 w 412"/>
                      <a:gd name="T5" fmla="*/ 258 h 363"/>
                      <a:gd name="T6" fmla="*/ 104 w 412"/>
                      <a:gd name="T7" fmla="*/ 320 h 363"/>
                      <a:gd name="T8" fmla="*/ 54 w 412"/>
                      <a:gd name="T9" fmla="*/ 362 h 363"/>
                      <a:gd name="T10" fmla="*/ 158 w 412"/>
                      <a:gd name="T11" fmla="*/ 275 h 363"/>
                      <a:gd name="T12" fmla="*/ 104 w 412"/>
                      <a:gd name="T13" fmla="*/ 212 h 363"/>
                      <a:gd name="T14" fmla="*/ 153 w 412"/>
                      <a:gd name="T15" fmla="*/ 171 h 363"/>
                      <a:gd name="T16" fmla="*/ 208 w 412"/>
                      <a:gd name="T17" fmla="*/ 233 h 363"/>
                      <a:gd name="T18" fmla="*/ 158 w 412"/>
                      <a:gd name="T19" fmla="*/ 275 h 363"/>
                      <a:gd name="T20" fmla="*/ 257 w 412"/>
                      <a:gd name="T21" fmla="*/ 187 h 363"/>
                      <a:gd name="T22" fmla="*/ 203 w 412"/>
                      <a:gd name="T23" fmla="*/ 125 h 363"/>
                      <a:gd name="T24" fmla="*/ 253 w 412"/>
                      <a:gd name="T25" fmla="*/ 83 h 363"/>
                      <a:gd name="T26" fmla="*/ 307 w 412"/>
                      <a:gd name="T27" fmla="*/ 146 h 363"/>
                      <a:gd name="T28" fmla="*/ 257 w 412"/>
                      <a:gd name="T29" fmla="*/ 187 h 363"/>
                      <a:gd name="T30" fmla="*/ 361 w 412"/>
                      <a:gd name="T31" fmla="*/ 104 h 363"/>
                      <a:gd name="T32" fmla="*/ 307 w 412"/>
                      <a:gd name="T33" fmla="*/ 42 h 363"/>
                      <a:gd name="T34" fmla="*/ 357 w 412"/>
                      <a:gd name="T35" fmla="*/ 0 h 363"/>
                      <a:gd name="T36" fmla="*/ 411 w 412"/>
                      <a:gd name="T37" fmla="*/ 63 h 363"/>
                      <a:gd name="T38" fmla="*/ 361 w 412"/>
                      <a:gd name="T39" fmla="*/ 104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2" h="363">
                        <a:moveTo>
                          <a:pt x="54" y="362"/>
                        </a:moveTo>
                        <a:lnTo>
                          <a:pt x="0" y="300"/>
                        </a:lnTo>
                        <a:lnTo>
                          <a:pt x="50" y="258"/>
                        </a:lnTo>
                        <a:lnTo>
                          <a:pt x="104" y="320"/>
                        </a:lnTo>
                        <a:lnTo>
                          <a:pt x="54" y="362"/>
                        </a:lnTo>
                        <a:close/>
                        <a:moveTo>
                          <a:pt x="158" y="275"/>
                        </a:moveTo>
                        <a:lnTo>
                          <a:pt x="104" y="212"/>
                        </a:lnTo>
                        <a:lnTo>
                          <a:pt x="153" y="171"/>
                        </a:lnTo>
                        <a:lnTo>
                          <a:pt x="208" y="233"/>
                        </a:lnTo>
                        <a:lnTo>
                          <a:pt x="158" y="275"/>
                        </a:lnTo>
                        <a:close/>
                        <a:moveTo>
                          <a:pt x="257" y="187"/>
                        </a:moveTo>
                        <a:lnTo>
                          <a:pt x="203" y="125"/>
                        </a:lnTo>
                        <a:lnTo>
                          <a:pt x="253" y="83"/>
                        </a:lnTo>
                        <a:lnTo>
                          <a:pt x="307" y="146"/>
                        </a:lnTo>
                        <a:lnTo>
                          <a:pt x="257" y="187"/>
                        </a:lnTo>
                        <a:close/>
                        <a:moveTo>
                          <a:pt x="361" y="104"/>
                        </a:moveTo>
                        <a:lnTo>
                          <a:pt x="307" y="42"/>
                        </a:lnTo>
                        <a:lnTo>
                          <a:pt x="357" y="0"/>
                        </a:lnTo>
                        <a:lnTo>
                          <a:pt x="411" y="63"/>
                        </a:lnTo>
                        <a:lnTo>
                          <a:pt x="361" y="104"/>
                        </a:lnTo>
                        <a:close/>
                      </a:path>
                    </a:pathLst>
                  </a:custGeom>
                  <a:grpFill/>
                  <a:ln>
                    <a:noFill/>
                  </a:ln>
                  <a:effectLst/>
                  <a:extLst>
                    <a:ext uri="{91240B29-F687-4f45-9708-019B960494DF}">
                      <a14:hiddenLine xmlns:a14="http://schemas.microsoft.com/office/drawing/2010/main" xmlns="" xmlns:p15="http://schemas.microsoft.com/office/powerpoint/2012/main" xmlns:p14="http://schemas.microsoft.com/office/powerpoint/2010/main" w="9525" cap="flat">
                        <a:solidFill>
                          <a:srgbClr val="808080"/>
                        </a:solidFill>
                        <a:bevel/>
                        <a:headEnd/>
                        <a:tailEnd/>
                      </a14:hiddenLine>
                    </a:ext>
                    <a:ext uri="{AF507438-7753-43e0-B8FC-AC1667EBCBE1}">
                      <a14:hiddenEffects xmlns:a14="http://schemas.microsoft.com/office/drawing/2010/main" xmlns="" xmlns:p15="http://schemas.microsoft.com/office/powerpoint/2012/main" xmlns:p14="http://schemas.microsoft.com/office/powerpoint/2010/main">
                        <a:effectLst>
                          <a:outerShdw blurRad="63500" dist="38099" dir="2700000" algn="ctr" rotWithShape="0">
                            <a:srgbClr val="000000">
                              <a:alpha val="74998"/>
                            </a:srgbClr>
                          </a:outerShdw>
                        </a:effectLst>
                      </a14:hiddenEffects>
                    </a:ext>
                  </a:extLst>
                </p:spPr>
                <p:txBody>
                  <a:bodyPr wrap="none" anchor="ctr"/>
                  <a:lstStyle/>
                  <a:p>
                    <a:endParaRPr lang="en-US" sz="1797"/>
                  </a:p>
                </p:txBody>
              </p:sp>
            </p:grpSp>
            <p:sp>
              <p:nvSpPr>
                <p:cNvPr id="15" name="Rectangle 14"/>
                <p:cNvSpPr/>
                <p:nvPr/>
              </p:nvSpPr>
              <p:spPr>
                <a:xfrm>
                  <a:off x="8809444" y="2046682"/>
                  <a:ext cx="914112" cy="776606"/>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lnSpc>
                      <a:spcPct val="90000"/>
                    </a:lnSpc>
                  </a:pPr>
                  <a:endParaRPr lang="en-US" sz="1797"/>
                </a:p>
              </p:txBody>
            </p:sp>
          </p:grpSp>
        </p:grpSp>
      </p:grpSp>
      <p:graphicFrame>
        <p:nvGraphicFramePr>
          <p:cNvPr id="39" name="Table 38"/>
          <p:cNvGraphicFramePr>
            <a:graphicFrameLocks noGrp="1"/>
          </p:cNvGraphicFramePr>
          <p:nvPr>
            <p:extLst>
              <p:ext uri="{D42A27DB-BD31-4B8C-83A1-F6EECF244321}">
                <p14:modId xmlns:p14="http://schemas.microsoft.com/office/powerpoint/2010/main" val="3208626663"/>
              </p:ext>
            </p:extLst>
          </p:nvPr>
        </p:nvGraphicFramePr>
        <p:xfrm>
          <a:off x="780056" y="2664478"/>
          <a:ext cx="3676940" cy="3914075"/>
        </p:xfrm>
        <a:graphic>
          <a:graphicData uri="http://schemas.openxmlformats.org/drawingml/2006/table">
            <a:tbl>
              <a:tblPr firstRow="1" bandRow="1">
                <a:tableStyleId>{7E9639D4-E3E2-4D34-9284-5A2195B3D0D7}</a:tableStyleId>
              </a:tblPr>
              <a:tblGrid>
                <a:gridCol w="3676940">
                  <a:extLst>
                    <a:ext uri="{9D8B030D-6E8A-4147-A177-3AD203B41FA5}">
                      <a16:colId xmlns:a16="http://schemas.microsoft.com/office/drawing/2014/main" val="813113568"/>
                    </a:ext>
                  </a:extLst>
                </a:gridCol>
              </a:tblGrid>
              <a:tr h="386379">
                <a:tc>
                  <a:txBody>
                    <a:bodyPr/>
                    <a:lstStyle/>
                    <a:p>
                      <a:pPr algn="ctr"/>
                      <a:r>
                        <a:rPr lang="en-US" sz="1800">
                          <a:latin typeface="Calibri"/>
                          <a:ea typeface="Calibri" charset="0"/>
                          <a:cs typeface="Calibri" charset="0"/>
                        </a:rPr>
                        <a:t>Features</a:t>
                      </a:r>
                      <a:endParaRPr lang="en-US" sz="2800">
                        <a:latin typeface="Calibri"/>
                        <a:ea typeface="Calibri"/>
                        <a:cs typeface="Calibri" charset="0"/>
                      </a:endParaRPr>
                    </a:p>
                  </a:txBody>
                  <a:tcPr marL="91368" marR="91368" marT="45684" marB="45684">
                    <a:solidFill>
                      <a:schemeClr val="tx2"/>
                    </a:solidFill>
                  </a:tcPr>
                </a:tc>
                <a:extLst>
                  <a:ext uri="{0D108BD9-81ED-4DB2-BD59-A6C34878D82A}">
                    <a16:rowId xmlns:a16="http://schemas.microsoft.com/office/drawing/2014/main" val="326886541"/>
                  </a:ext>
                </a:extLst>
              </a:tr>
              <a:tr h="611797">
                <a:tc>
                  <a:txBody>
                    <a:bodyPr/>
                    <a:lstStyle/>
                    <a:p>
                      <a:r>
                        <a:rPr lang="en-US" sz="1600">
                          <a:latin typeface="Calibri"/>
                          <a:ea typeface="Calibri" charset="0"/>
                          <a:cs typeface="Calibri" charset="0"/>
                        </a:rPr>
                        <a:t>Multiple bandwidth options with </a:t>
                      </a:r>
                      <a:br>
                        <a:rPr lang="en-US" sz="1600">
                          <a:latin typeface="Calibri"/>
                          <a:ea typeface="Calibri" charset="0"/>
                          <a:cs typeface="Calibri" charset="0"/>
                        </a:rPr>
                      </a:br>
                      <a:r>
                        <a:rPr lang="en-US" sz="1600">
                          <a:latin typeface="Calibri"/>
                          <a:ea typeface="Calibri" charset="0"/>
                          <a:cs typeface="Calibri" charset="0"/>
                        </a:rPr>
                        <a:t>FastConnect:</a:t>
                      </a:r>
                      <a:r>
                        <a:rPr lang="en-US" sz="1600" baseline="0">
                          <a:latin typeface="Calibri"/>
                          <a:ea typeface="Calibri" charset="0"/>
                          <a:cs typeface="Calibri" charset="0"/>
                        </a:rPr>
                        <a:t> through a Partner</a:t>
                      </a:r>
                      <a:endParaRPr lang="en-US" sz="1600">
                        <a:latin typeface="Calibri"/>
                        <a:ea typeface="Calibri"/>
                        <a:cs typeface="Calibri" charset="0"/>
                      </a:endParaRPr>
                    </a:p>
                  </a:txBody>
                  <a:tcPr marL="91368" marR="91368" marT="45684" marB="45684"/>
                </a:tc>
                <a:extLst>
                  <a:ext uri="{0D108BD9-81ED-4DB2-BD59-A6C34878D82A}">
                    <a16:rowId xmlns:a16="http://schemas.microsoft.com/office/drawing/2014/main" val="2483608510"/>
                  </a:ext>
                </a:extLst>
              </a:tr>
              <a:tr h="611797">
                <a:tc>
                  <a:txBody>
                    <a:bodyPr/>
                    <a:lstStyle/>
                    <a:p>
                      <a:r>
                        <a:rPr lang="en-US" sz="1600" dirty="0">
                          <a:latin typeface="Calibri"/>
                          <a:ea typeface="Calibri" charset="0"/>
                          <a:cs typeface="Calibri" charset="0"/>
                        </a:rPr>
                        <a:t>1G or 10G, 100G port</a:t>
                      </a:r>
                      <a:r>
                        <a:rPr lang="en-US" sz="1600" baseline="0" dirty="0">
                          <a:latin typeface="Calibri"/>
                          <a:ea typeface="Calibri" charset="0"/>
                          <a:cs typeface="Calibri" charset="0"/>
                        </a:rPr>
                        <a:t> bandwidth options with </a:t>
                      </a:r>
                      <a:br>
                        <a:rPr lang="en-US" sz="1600" baseline="0" dirty="0">
                          <a:latin typeface="Calibri"/>
                          <a:ea typeface="Calibri" charset="0"/>
                          <a:cs typeface="Calibri" charset="0"/>
                        </a:rPr>
                      </a:br>
                      <a:r>
                        <a:rPr lang="en-US" sz="1600" baseline="0" dirty="0" err="1">
                          <a:latin typeface="Calibri"/>
                          <a:ea typeface="Calibri" charset="0"/>
                          <a:cs typeface="Calibri" charset="0"/>
                        </a:rPr>
                        <a:t>FastConnect</a:t>
                      </a:r>
                      <a:r>
                        <a:rPr lang="en-US" sz="1600" baseline="0" dirty="0">
                          <a:latin typeface="Calibri"/>
                          <a:ea typeface="Calibri" charset="0"/>
                          <a:cs typeface="Calibri" charset="0"/>
                        </a:rPr>
                        <a:t> </a:t>
                      </a:r>
                      <a:endParaRPr lang="en-US" sz="1600" dirty="0">
                        <a:latin typeface="Calibri"/>
                        <a:ea typeface="Calibri"/>
                        <a:cs typeface="Calibri" charset="0"/>
                      </a:endParaRPr>
                    </a:p>
                  </a:txBody>
                  <a:tcPr marL="91368" marR="91368" marT="45684" marB="45684"/>
                </a:tc>
                <a:extLst>
                  <a:ext uri="{0D108BD9-81ED-4DB2-BD59-A6C34878D82A}">
                    <a16:rowId xmlns:a16="http://schemas.microsoft.com/office/drawing/2014/main" val="2426552598"/>
                  </a:ext>
                </a:extLst>
              </a:tr>
              <a:tr h="869417">
                <a:tc>
                  <a:txBody>
                    <a:bodyPr/>
                    <a:lstStyle/>
                    <a:p>
                      <a:r>
                        <a:rPr lang="en-US" sz="1600">
                          <a:latin typeface="Calibri"/>
                          <a:ea typeface="Calibri" charset="0"/>
                          <a:cs typeface="Calibri" charset="0"/>
                        </a:rPr>
                        <a:t>Cost effective - No egress data transfer charges and lower port charges on hourly basis.</a:t>
                      </a:r>
                      <a:r>
                        <a:rPr lang="en-US" sz="1600" baseline="0">
                          <a:latin typeface="Calibri"/>
                          <a:ea typeface="Calibri" charset="0"/>
                          <a:cs typeface="Calibri" charset="0"/>
                        </a:rPr>
                        <a:t> </a:t>
                      </a:r>
                      <a:endParaRPr lang="en-US" sz="1600">
                        <a:latin typeface="Calibri"/>
                        <a:ea typeface="Calibri"/>
                        <a:cs typeface="Calibri" charset="0"/>
                      </a:endParaRPr>
                    </a:p>
                  </a:txBody>
                  <a:tcPr marL="91368" marR="91368" marT="45684" marB="45684"/>
                </a:tc>
                <a:extLst>
                  <a:ext uri="{0D108BD9-81ED-4DB2-BD59-A6C34878D82A}">
                    <a16:rowId xmlns:a16="http://schemas.microsoft.com/office/drawing/2014/main" val="1010690555"/>
                  </a:ext>
                </a:extLst>
              </a:tr>
              <a:tr h="611797">
                <a:tc>
                  <a:txBody>
                    <a:bodyPr/>
                    <a:lstStyle/>
                    <a:p>
                      <a:r>
                        <a:rPr lang="en-US" sz="1600">
                          <a:latin typeface="Calibri"/>
                          <a:ea typeface="Calibri" charset="0"/>
                          <a:cs typeface="Calibri" charset="0"/>
                        </a:rPr>
                        <a:t>Private Peering –</a:t>
                      </a:r>
                      <a:r>
                        <a:rPr lang="en-US" sz="1600" baseline="0">
                          <a:latin typeface="Calibri"/>
                          <a:ea typeface="Calibri" charset="0"/>
                          <a:cs typeface="Calibri" charset="0"/>
                        </a:rPr>
                        <a:t> extends </a:t>
                      </a:r>
                      <a:r>
                        <a:rPr lang="en-US" sz="1600">
                          <a:latin typeface="Calibri"/>
                          <a:ea typeface="Calibri" charset="0"/>
                          <a:cs typeface="Calibri" charset="0"/>
                        </a:rPr>
                        <a:t>corporate</a:t>
                      </a:r>
                      <a:r>
                        <a:rPr lang="en-US" sz="1600" baseline="0">
                          <a:latin typeface="Calibri"/>
                          <a:ea typeface="Calibri" charset="0"/>
                          <a:cs typeface="Calibri" charset="0"/>
                        </a:rPr>
                        <a:t> network to Oracle Cloud</a:t>
                      </a:r>
                      <a:endParaRPr lang="en-US" sz="1600">
                        <a:latin typeface="Calibri"/>
                        <a:ea typeface="Calibri"/>
                        <a:cs typeface="Calibri" charset="0"/>
                      </a:endParaRPr>
                    </a:p>
                  </a:txBody>
                  <a:tcPr marL="91368" marR="91368" marT="45684" marB="45684"/>
                </a:tc>
                <a:extLst>
                  <a:ext uri="{0D108BD9-81ED-4DB2-BD59-A6C34878D82A}">
                    <a16:rowId xmlns:a16="http://schemas.microsoft.com/office/drawing/2014/main" val="1472068222"/>
                  </a:ext>
                </a:extLst>
              </a:tr>
              <a:tr h="611797">
                <a:tc>
                  <a:txBody>
                    <a:bodyPr/>
                    <a:lstStyle/>
                    <a:p>
                      <a:r>
                        <a:rPr lang="en-US" sz="1600" dirty="0">
                          <a:latin typeface="Calibri"/>
                          <a:ea typeface="Calibri" charset="0"/>
                          <a:cs typeface="Calibri" charset="0"/>
                        </a:rPr>
                        <a:t>Public Peering – Internet alternative</a:t>
                      </a:r>
                      <a:r>
                        <a:rPr lang="en-US" sz="1600" baseline="0" dirty="0">
                          <a:latin typeface="Calibri"/>
                          <a:ea typeface="Calibri" charset="0"/>
                          <a:cs typeface="Calibri" charset="0"/>
                        </a:rPr>
                        <a:t> to connect to public Oracle Cloud resources</a:t>
                      </a:r>
                      <a:endParaRPr lang="en-US" sz="1600" dirty="0">
                        <a:latin typeface="Calibri"/>
                        <a:ea typeface="Calibri"/>
                        <a:cs typeface="Calibri" charset="0"/>
                      </a:endParaRPr>
                    </a:p>
                  </a:txBody>
                  <a:tcPr marL="91368" marR="91368" marT="45684" marB="45684"/>
                </a:tc>
                <a:extLst>
                  <a:ext uri="{0D108BD9-81ED-4DB2-BD59-A6C34878D82A}">
                    <a16:rowId xmlns:a16="http://schemas.microsoft.com/office/drawing/2014/main" val="1089821461"/>
                  </a:ext>
                </a:extLst>
              </a:tr>
            </a:tbl>
          </a:graphicData>
        </a:graphic>
      </p:graphicFrame>
    </p:spTree>
    <p:extLst>
      <p:ext uri="{BB962C8B-B14F-4D97-AF65-F5344CB8AC3E}">
        <p14:creationId xmlns:p14="http://schemas.microsoft.com/office/powerpoint/2010/main" val="137769202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ontent Placeholder 4"/>
          <p:cNvSpPr txBox="1"/>
          <p:nvPr/>
        </p:nvSpPr>
        <p:spPr>
          <a:xfrm>
            <a:off x="533402" y="1901686"/>
            <a:ext cx="3474720" cy="4194314"/>
          </a:xfrm>
          <a:prstGeom prst="rect">
            <a:avLst/>
          </a:prstGeom>
          <a:solidFill>
            <a:schemeClr val="bg1">
              <a:lumMod val="95000"/>
            </a:schemeClr>
          </a:solidFill>
        </p:spPr>
        <p:txBody>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lumMod val="50000"/>
                  </a:schemeClr>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lumMod val="50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lumMod val="50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lumMod val="50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lumMod val="50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349250" indent="-349250">
              <a:buNone/>
            </a:pPr>
            <a:r>
              <a:rPr lang="en-US" sz="2000" b="1"/>
              <a:t>1. 	Oracle FastConnect Partner Network</a:t>
            </a:r>
          </a:p>
          <a:p>
            <a:r>
              <a:rPr lang="en-US" sz="1800"/>
              <a:t>Direct connection between the customer and Oracle through a pre-established FastConnect partner</a:t>
            </a:r>
          </a:p>
          <a:p>
            <a:r>
              <a:rPr lang="en-US" sz="1800"/>
              <a:t>The most flexible and typically least expensive to set up</a:t>
            </a:r>
          </a:p>
          <a:p>
            <a:endParaRPr lang="en-US" sz="1800"/>
          </a:p>
          <a:p>
            <a:endParaRPr lang="en-US" sz="1800"/>
          </a:p>
        </p:txBody>
      </p:sp>
      <p:sp>
        <p:nvSpPr>
          <p:cNvPr id="30" name="Content Placeholder 3"/>
          <p:cNvSpPr txBox="1"/>
          <p:nvPr/>
        </p:nvSpPr>
        <p:spPr>
          <a:xfrm>
            <a:off x="4358640" y="1901686"/>
            <a:ext cx="3474720" cy="4194314"/>
          </a:xfrm>
          <a:prstGeom prst="rect">
            <a:avLst/>
          </a:prstGeom>
          <a:solidFill>
            <a:schemeClr val="bg1">
              <a:lumMod val="85000"/>
            </a:schemeClr>
          </a:solidFill>
        </p:spPr>
        <p:txBody>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lumMod val="50000"/>
                  </a:schemeClr>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lumMod val="50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lumMod val="50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lumMod val="50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lumMod val="50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349250" indent="-349250">
              <a:buNone/>
            </a:pPr>
            <a:r>
              <a:rPr lang="en-US" sz="2000" b="1"/>
              <a:t>2. 	Direct Cross-connect - Colocation</a:t>
            </a:r>
          </a:p>
          <a:p>
            <a:r>
              <a:rPr lang="en-US" sz="1800"/>
              <a:t>Direct connection between the customer and Oracle when both are in the same FastConnect facility</a:t>
            </a:r>
          </a:p>
          <a:p>
            <a:r>
              <a:rPr lang="en-US" sz="1800"/>
              <a:t>Good model if the customer and Oracle are already colocated</a:t>
            </a:r>
          </a:p>
        </p:txBody>
      </p:sp>
      <p:sp>
        <p:nvSpPr>
          <p:cNvPr id="31" name="Content Placeholder 2"/>
          <p:cNvSpPr txBox="1"/>
          <p:nvPr/>
        </p:nvSpPr>
        <p:spPr>
          <a:xfrm>
            <a:off x="8183880" y="1901686"/>
            <a:ext cx="3474720" cy="4194314"/>
          </a:xfrm>
          <a:prstGeom prst="rect">
            <a:avLst/>
          </a:prstGeom>
          <a:solidFill>
            <a:schemeClr val="bg1">
              <a:lumMod val="75000"/>
            </a:schemeClr>
          </a:solidFill>
        </p:spPr>
        <p:txBody>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lumMod val="50000"/>
                  </a:schemeClr>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lumMod val="50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lumMod val="50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lumMod val="50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lumMod val="50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349250" indent="-349250">
              <a:buNone/>
            </a:pPr>
            <a:r>
              <a:rPr lang="en-US" sz="2000" b="1"/>
              <a:t>3. 	Direct Cross-connect -Dedicated Circuits</a:t>
            </a:r>
          </a:p>
          <a:p>
            <a:r>
              <a:rPr lang="en-US" sz="1800"/>
              <a:t>Connection between the customer’s network provider and Oracle using a dedicated circuit</a:t>
            </a:r>
          </a:p>
          <a:p>
            <a:r>
              <a:rPr lang="en-US" sz="1800"/>
              <a:t>Least flexible and typically most expensive to set up</a:t>
            </a:r>
          </a:p>
        </p:txBody>
      </p:sp>
      <p:sp>
        <p:nvSpPr>
          <p:cNvPr id="2" name="Title 1"/>
          <p:cNvSpPr>
            <a:spLocks noGrp="1"/>
          </p:cNvSpPr>
          <p:nvPr>
            <p:ph type="title"/>
          </p:nvPr>
        </p:nvSpPr>
        <p:spPr>
          <a:xfrm>
            <a:off x="663923" y="339952"/>
            <a:ext cx="9887834" cy="844095"/>
          </a:xfrm>
        </p:spPr>
        <p:txBody>
          <a:bodyPr/>
          <a:lstStyle/>
          <a:p>
            <a:r>
              <a:rPr lang="en-US" dirty="0" err="1"/>
              <a:t>FastConnect</a:t>
            </a:r>
            <a:r>
              <a:rPr lang="en-US" dirty="0"/>
              <a:t> Models</a:t>
            </a:r>
          </a:p>
        </p:txBody>
      </p:sp>
    </p:spTree>
    <p:extLst>
      <p:ext uri="{BB962C8B-B14F-4D97-AF65-F5344CB8AC3E}">
        <p14:creationId xmlns:p14="http://schemas.microsoft.com/office/powerpoint/2010/main" val="36603641"/>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0341" y="551703"/>
            <a:ext cx="9887835" cy="3360372"/>
          </a:xfrm>
        </p:spPr>
        <p:txBody>
          <a:bodyPr/>
          <a:lstStyle/>
          <a:p>
            <a:r>
              <a:rPr lang="en-US" sz="2400" b="1" dirty="0" err="1"/>
              <a:t>FastConnect</a:t>
            </a:r>
            <a:r>
              <a:rPr lang="en-US" sz="2400" b="1" dirty="0"/>
              <a:t>: Through a Partner</a:t>
            </a:r>
          </a:p>
        </p:txBody>
      </p:sp>
      <p:sp>
        <p:nvSpPr>
          <p:cNvPr id="76" name="Footer Placeholder 75"/>
          <p:cNvSpPr>
            <a:spLocks noGrp="1"/>
          </p:cNvSpPr>
          <p:nvPr>
            <p:ph type="ftr" sz="quarter" idx="10"/>
          </p:nvPr>
        </p:nvSpPr>
        <p:spPr/>
        <p:txBody>
          <a:bodyPr/>
          <a:lstStyle/>
          <a:p>
            <a:r>
              <a:rPr lang="en-US"/>
              <a:t>Confidential – © 2019 Oracle Restricted</a:t>
            </a:r>
          </a:p>
        </p:txBody>
      </p:sp>
      <p:sp>
        <p:nvSpPr>
          <p:cNvPr id="5" name="Cloud 4"/>
          <p:cNvSpPr/>
          <p:nvPr/>
        </p:nvSpPr>
        <p:spPr bwMode="gray">
          <a:xfrm>
            <a:off x="6395805" y="2261670"/>
            <a:ext cx="4708021" cy="3165677"/>
          </a:xfrm>
          <a:prstGeom prst="cloud">
            <a:avLst/>
          </a:prstGeom>
          <a:solidFill>
            <a:schemeClr val="bg1"/>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a:lnSpc>
                <a:spcPct val="90000"/>
              </a:lnSpc>
            </a:pPr>
            <a:endParaRPr lang="en-US" sz="1797">
              <a:solidFill>
                <a:schemeClr val="bg1"/>
              </a:solidFill>
            </a:endParaRPr>
          </a:p>
        </p:txBody>
      </p:sp>
      <p:sp>
        <p:nvSpPr>
          <p:cNvPr id="6" name="Rectangle 5"/>
          <p:cNvSpPr/>
          <p:nvPr/>
        </p:nvSpPr>
        <p:spPr>
          <a:xfrm>
            <a:off x="3313703" y="2261673"/>
            <a:ext cx="1223005" cy="2585603"/>
          </a:xfrm>
          <a:prstGeom prst="rect">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1000">
                <a:solidFill>
                  <a:schemeClr val="tx1"/>
                </a:solidFill>
                <a:ea typeface="Calibri" charset="0"/>
                <a:cs typeface="Calibri" charset="0"/>
              </a:rPr>
              <a:t>Partner Demarc</a:t>
            </a:r>
            <a:endParaRPr lang="en-US" sz="1000">
              <a:solidFill>
                <a:schemeClr val="tx1"/>
              </a:solidFill>
              <a:ea typeface="Calibri"/>
              <a:cs typeface="Calibri" charset="0"/>
            </a:endParaRPr>
          </a:p>
        </p:txBody>
      </p:sp>
      <p:sp>
        <p:nvSpPr>
          <p:cNvPr id="7" name="Rectangle 6"/>
          <p:cNvSpPr/>
          <p:nvPr/>
        </p:nvSpPr>
        <p:spPr>
          <a:xfrm>
            <a:off x="2986935" y="2142701"/>
            <a:ext cx="3592879" cy="3120173"/>
          </a:xfrm>
          <a:prstGeom prst="rect">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1200" b="1">
                <a:solidFill>
                  <a:schemeClr val="tx1"/>
                </a:solidFill>
                <a:ea typeface="Calibri" charset="0"/>
                <a:cs typeface="Calibri" charset="0"/>
              </a:rPr>
              <a:t>FASTCONNECT LOCATION</a:t>
            </a:r>
          </a:p>
        </p:txBody>
      </p:sp>
      <p:cxnSp>
        <p:nvCxnSpPr>
          <p:cNvPr id="8" name="Straight Arrow Connector 107"/>
          <p:cNvCxnSpPr>
            <a:cxnSpLocks noChangeShapeType="1"/>
          </p:cNvCxnSpPr>
          <p:nvPr/>
        </p:nvCxnSpPr>
        <p:spPr bwMode="auto">
          <a:xfrm>
            <a:off x="4379666" y="3738475"/>
            <a:ext cx="989826" cy="0"/>
          </a:xfrm>
          <a:prstGeom prst="straightConnector1">
            <a:avLst/>
          </a:prstGeom>
          <a:noFill/>
          <a:ln w="12700">
            <a:solidFill>
              <a:srgbClr val="5F5F5F"/>
            </a:solidFill>
            <a:prstDash val="sysDash"/>
            <a:round/>
            <a:headEnd type="oval" w="sm" len="sm"/>
            <a:tailEnd type="oval" w="sm" len="sm"/>
          </a:ln>
        </p:spPr>
      </p:cxnSp>
      <p:sp>
        <p:nvSpPr>
          <p:cNvPr id="9" name="TextBox 28"/>
          <p:cNvSpPr txBox="1">
            <a:spLocks noChangeArrowheads="1"/>
          </p:cNvSpPr>
          <p:nvPr/>
        </p:nvSpPr>
        <p:spPr bwMode="auto">
          <a:xfrm>
            <a:off x="4498638" y="3616333"/>
            <a:ext cx="702714" cy="338290"/>
          </a:xfrm>
          <a:prstGeom prst="rect">
            <a:avLst/>
          </a:prstGeom>
          <a:solidFill>
            <a:schemeClr val="bg2">
              <a:lumMod val="90000"/>
            </a:schemeClr>
          </a:solidFill>
          <a:ln>
            <a:noFill/>
          </a:ln>
        </p:spPr>
        <p:txBody>
          <a:bodyPr wrap="square">
            <a:spAutoFit/>
          </a:bodyPr>
          <a:lstStyle>
            <a:lvl1pPr>
              <a:defRPr>
                <a:solidFill>
                  <a:schemeClr val="tx1"/>
                </a:solidFill>
                <a:latin typeface="Arial"/>
                <a:ea typeface="Arial"/>
                <a:cs typeface="Arial"/>
              </a:defRPr>
            </a:lvl1pPr>
            <a:lvl2pPr marL="742950" indent="-285750">
              <a:defRPr>
                <a:solidFill>
                  <a:schemeClr val="tx1"/>
                </a:solidFill>
                <a:latin typeface="Arial"/>
                <a:ea typeface="Arial"/>
                <a:cs typeface="Arial"/>
              </a:defRPr>
            </a:lvl2pPr>
            <a:lvl3pPr marL="1143000" indent="-228600">
              <a:defRPr>
                <a:solidFill>
                  <a:schemeClr val="tx1"/>
                </a:solidFill>
                <a:latin typeface="Arial"/>
                <a:ea typeface="Arial"/>
                <a:cs typeface="Arial"/>
              </a:defRPr>
            </a:lvl3pPr>
            <a:lvl4pPr marL="1600200" indent="-228600">
              <a:defRPr>
                <a:solidFill>
                  <a:schemeClr val="tx1"/>
                </a:solidFill>
                <a:latin typeface="Arial"/>
                <a:ea typeface="Arial"/>
                <a:cs typeface="Arial"/>
              </a:defRPr>
            </a:lvl4pPr>
            <a:lvl5pPr marL="2057400" indent="-228600">
              <a:defRPr>
                <a:solidFill>
                  <a:schemeClr val="tx1"/>
                </a:solidFill>
                <a:latin typeface="Arial"/>
                <a:ea typeface="Arial"/>
                <a:cs typeface="Arial"/>
              </a:defRPr>
            </a:lvl5pPr>
            <a:lvl6pPr marL="2514600" indent="-228600" eaLnBrk="0" fontAlgn="base" hangingPunct="0">
              <a:spcBef>
                <a:spcPct val="0"/>
              </a:spcBef>
              <a:spcAft>
                <a:spcPct val="0"/>
              </a:spcAft>
              <a:defRPr>
                <a:solidFill>
                  <a:schemeClr val="tx1"/>
                </a:solidFill>
                <a:latin typeface="Arial"/>
                <a:ea typeface="Arial"/>
                <a:cs typeface="Arial"/>
              </a:defRPr>
            </a:lvl6pPr>
            <a:lvl7pPr marL="2971800" indent="-228600" eaLnBrk="0" fontAlgn="base" hangingPunct="0">
              <a:spcBef>
                <a:spcPct val="0"/>
              </a:spcBef>
              <a:spcAft>
                <a:spcPct val="0"/>
              </a:spcAft>
              <a:defRPr>
                <a:solidFill>
                  <a:schemeClr val="tx1"/>
                </a:solidFill>
                <a:latin typeface="Arial"/>
                <a:ea typeface="Arial"/>
                <a:cs typeface="Arial"/>
              </a:defRPr>
            </a:lvl7pPr>
            <a:lvl8pPr marL="3429000" indent="-228600" eaLnBrk="0" fontAlgn="base" hangingPunct="0">
              <a:spcBef>
                <a:spcPct val="0"/>
              </a:spcBef>
              <a:spcAft>
                <a:spcPct val="0"/>
              </a:spcAft>
              <a:defRPr>
                <a:solidFill>
                  <a:schemeClr val="tx1"/>
                </a:solidFill>
                <a:latin typeface="Arial"/>
                <a:ea typeface="Arial"/>
                <a:cs typeface="Arial"/>
              </a:defRPr>
            </a:lvl8pPr>
            <a:lvl9pPr marL="3886200" indent="-228600" eaLnBrk="0" fontAlgn="base" hangingPunct="0">
              <a:spcBef>
                <a:spcPct val="0"/>
              </a:spcBef>
              <a:spcAft>
                <a:spcPct val="0"/>
              </a:spcAft>
              <a:defRPr>
                <a:solidFill>
                  <a:schemeClr val="tx1"/>
                </a:solidFill>
                <a:latin typeface="Arial"/>
                <a:ea typeface="Arial"/>
                <a:cs typeface="Arial"/>
              </a:defRPr>
            </a:lvl9pPr>
          </a:lstStyle>
          <a:p>
            <a:r>
              <a:rPr lang="en-US" altLang="x-none" sz="800"/>
              <a:t>Redundant 10Gbps</a:t>
            </a:r>
          </a:p>
        </p:txBody>
      </p:sp>
      <p:sp>
        <p:nvSpPr>
          <p:cNvPr id="10" name="Rectangle 9"/>
          <p:cNvSpPr/>
          <p:nvPr/>
        </p:nvSpPr>
        <p:spPr>
          <a:xfrm>
            <a:off x="5104589" y="2261673"/>
            <a:ext cx="1223006" cy="2585603"/>
          </a:xfrm>
          <a:prstGeom prst="rect">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1000">
                <a:solidFill>
                  <a:schemeClr val="tx1"/>
                </a:solidFill>
                <a:ea typeface="Calibri" charset="0"/>
                <a:cs typeface="Calibri" charset="0"/>
              </a:rPr>
              <a:t>Oracle CAGE</a:t>
            </a:r>
          </a:p>
        </p:txBody>
      </p:sp>
      <p:sp>
        <p:nvSpPr>
          <p:cNvPr id="11" name="Oval 10"/>
          <p:cNvSpPr/>
          <p:nvPr/>
        </p:nvSpPr>
        <p:spPr bwMode="auto">
          <a:xfrm>
            <a:off x="5482121" y="3487846"/>
            <a:ext cx="467947" cy="469534"/>
          </a:xfrm>
          <a:prstGeom prst="ellipse">
            <a:avLst/>
          </a:prstGeom>
          <a:solidFill>
            <a:srgbClr val="FFFFFF"/>
          </a:solidFill>
          <a:ln w="38100" cmpd="sng">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a:ea typeface="Arial"/>
                <a:cs typeface="Arial"/>
              </a:defRPr>
            </a:lvl1pPr>
            <a:lvl2pPr marL="742950" indent="-285750">
              <a:defRPr>
                <a:solidFill>
                  <a:schemeClr val="tx1"/>
                </a:solidFill>
                <a:latin typeface="Arial"/>
                <a:ea typeface="Arial"/>
                <a:cs typeface="Arial"/>
              </a:defRPr>
            </a:lvl2pPr>
            <a:lvl3pPr marL="1143000" indent="-228600">
              <a:defRPr>
                <a:solidFill>
                  <a:schemeClr val="tx1"/>
                </a:solidFill>
                <a:latin typeface="Arial"/>
                <a:ea typeface="Arial"/>
                <a:cs typeface="Arial"/>
              </a:defRPr>
            </a:lvl3pPr>
            <a:lvl4pPr marL="1600200" indent="-228600">
              <a:defRPr>
                <a:solidFill>
                  <a:schemeClr val="tx1"/>
                </a:solidFill>
                <a:latin typeface="Arial"/>
                <a:ea typeface="Arial"/>
                <a:cs typeface="Arial"/>
              </a:defRPr>
            </a:lvl4pPr>
            <a:lvl5pPr marL="2057400" indent="-228600">
              <a:defRPr>
                <a:solidFill>
                  <a:schemeClr val="tx1"/>
                </a:solidFill>
                <a:latin typeface="Arial"/>
                <a:ea typeface="Arial"/>
                <a:cs typeface="Arial"/>
              </a:defRPr>
            </a:lvl5pPr>
            <a:lvl6pPr marL="2514600" indent="-228600" eaLnBrk="0" fontAlgn="base" hangingPunct="0">
              <a:spcBef>
                <a:spcPct val="0"/>
              </a:spcBef>
              <a:spcAft>
                <a:spcPct val="0"/>
              </a:spcAft>
              <a:defRPr>
                <a:solidFill>
                  <a:schemeClr val="tx1"/>
                </a:solidFill>
                <a:latin typeface="Arial"/>
                <a:ea typeface="Arial"/>
                <a:cs typeface="Arial"/>
              </a:defRPr>
            </a:lvl6pPr>
            <a:lvl7pPr marL="2971800" indent="-228600" eaLnBrk="0" fontAlgn="base" hangingPunct="0">
              <a:spcBef>
                <a:spcPct val="0"/>
              </a:spcBef>
              <a:spcAft>
                <a:spcPct val="0"/>
              </a:spcAft>
              <a:defRPr>
                <a:solidFill>
                  <a:schemeClr val="tx1"/>
                </a:solidFill>
                <a:latin typeface="Arial"/>
                <a:ea typeface="Arial"/>
                <a:cs typeface="Arial"/>
              </a:defRPr>
            </a:lvl7pPr>
            <a:lvl8pPr marL="3429000" indent="-228600" eaLnBrk="0" fontAlgn="base" hangingPunct="0">
              <a:spcBef>
                <a:spcPct val="0"/>
              </a:spcBef>
              <a:spcAft>
                <a:spcPct val="0"/>
              </a:spcAft>
              <a:defRPr>
                <a:solidFill>
                  <a:schemeClr val="tx1"/>
                </a:solidFill>
                <a:latin typeface="Arial"/>
                <a:ea typeface="Arial"/>
                <a:cs typeface="Arial"/>
              </a:defRPr>
            </a:lvl8pPr>
            <a:lvl9pPr marL="3886200" indent="-228600" eaLnBrk="0" fontAlgn="base" hangingPunct="0">
              <a:spcBef>
                <a:spcPct val="0"/>
              </a:spcBef>
              <a:spcAft>
                <a:spcPct val="0"/>
              </a:spcAft>
              <a:defRPr>
                <a:solidFill>
                  <a:schemeClr val="tx1"/>
                </a:solidFill>
                <a:latin typeface="Arial"/>
                <a:ea typeface="Arial"/>
                <a:cs typeface="Arial"/>
              </a:defRPr>
            </a:lvl9pPr>
          </a:lstStyle>
          <a:p>
            <a:pPr algn="ctr">
              <a:lnSpc>
                <a:spcPct val="90000"/>
              </a:lnSpc>
            </a:pPr>
            <a:endParaRPr lang="x-none" altLang="x-none" sz="1797">
              <a:solidFill>
                <a:srgbClr val="FFFFFF"/>
              </a:solidFill>
              <a:latin typeface="Calibri"/>
            </a:endParaRPr>
          </a:p>
        </p:txBody>
      </p:sp>
      <p:sp>
        <p:nvSpPr>
          <p:cNvPr id="12" name="Rectangle 11"/>
          <p:cNvSpPr/>
          <p:nvPr/>
        </p:nvSpPr>
        <p:spPr>
          <a:xfrm>
            <a:off x="7593431" y="2584533"/>
            <a:ext cx="2954027" cy="2571234"/>
          </a:xfrm>
          <a:prstGeom prst="rect">
            <a:avLst/>
          </a:prstGeom>
          <a:noFill/>
          <a:ln w="19050">
            <a:solidFill>
              <a:schemeClr val="accent3"/>
            </a:solidFill>
            <a:prstDash val="sysDash"/>
          </a:ln>
          <a:effectLst/>
        </p:spPr>
        <p:style>
          <a:lnRef idx="1">
            <a:schemeClr val="accent1"/>
          </a:lnRef>
          <a:fillRef idx="3">
            <a:schemeClr val="accent1"/>
          </a:fillRef>
          <a:effectRef idx="2">
            <a:schemeClr val="accent1"/>
          </a:effectRef>
          <a:fontRef idx="minor">
            <a:schemeClr val="lt1"/>
          </a:fontRef>
        </p:style>
        <p:txBody>
          <a:bodyPr anchor="b"/>
          <a:lstStyle/>
          <a:p>
            <a:pPr>
              <a:defRPr/>
            </a:pPr>
            <a:endParaRPr lang="en-US" sz="1200" b="1">
              <a:solidFill>
                <a:schemeClr val="accent3"/>
              </a:solidFill>
              <a:ea typeface="Calibri"/>
              <a:cs typeface="Calibri" charset="0"/>
            </a:endParaRPr>
          </a:p>
        </p:txBody>
      </p:sp>
      <p:grpSp>
        <p:nvGrpSpPr>
          <p:cNvPr id="13" name="Group 12"/>
          <p:cNvGrpSpPr/>
          <p:nvPr/>
        </p:nvGrpSpPr>
        <p:grpSpPr>
          <a:xfrm>
            <a:off x="9136337" y="2888357"/>
            <a:ext cx="380703" cy="415479"/>
            <a:chOff x="2230438" y="2657475"/>
            <a:chExt cx="330200" cy="360363"/>
          </a:xfrm>
          <a:solidFill>
            <a:srgbClr val="5F5F5F"/>
          </a:solidFill>
        </p:grpSpPr>
        <p:sp>
          <p:nvSpPr>
            <p:cNvPr id="14" name="Freeform 40"/>
            <p:cNvSpPr>
              <a:spLocks noChangeArrowheads="1"/>
            </p:cNvSpPr>
            <p:nvPr/>
          </p:nvSpPr>
          <p:spPr bwMode="auto">
            <a:xfrm>
              <a:off x="2470150" y="2744788"/>
              <a:ext cx="22225" cy="22225"/>
            </a:xfrm>
            <a:custGeom>
              <a:avLst/>
              <a:gdLst>
                <a:gd name="T0" fmla="*/ 62 w 63"/>
                <a:gd name="T1" fmla="*/ 31 h 63"/>
                <a:gd name="T2" fmla="*/ 58 w 63"/>
                <a:gd name="T3" fmla="*/ 47 h 63"/>
                <a:gd name="T4" fmla="*/ 47 w 63"/>
                <a:gd name="T5" fmla="*/ 58 h 63"/>
                <a:gd name="T6" fmla="*/ 31 w 63"/>
                <a:gd name="T7" fmla="*/ 62 h 63"/>
                <a:gd name="T8" fmla="*/ 16 w 63"/>
                <a:gd name="T9" fmla="*/ 58 h 63"/>
                <a:gd name="T10" fmla="*/ 4 w 63"/>
                <a:gd name="T11" fmla="*/ 47 h 63"/>
                <a:gd name="T12" fmla="*/ 0 w 63"/>
                <a:gd name="T13" fmla="*/ 31 h 63"/>
                <a:gd name="T14" fmla="*/ 4 w 63"/>
                <a:gd name="T15" fmla="*/ 16 h 63"/>
                <a:gd name="T16" fmla="*/ 16 w 63"/>
                <a:gd name="T17" fmla="*/ 4 h 63"/>
                <a:gd name="T18" fmla="*/ 31 w 63"/>
                <a:gd name="T19" fmla="*/ 0 h 63"/>
                <a:gd name="T20" fmla="*/ 47 w 63"/>
                <a:gd name="T21" fmla="*/ 4 h 63"/>
                <a:gd name="T22" fmla="*/ 58 w 63"/>
                <a:gd name="T23" fmla="*/ 16 h 63"/>
                <a:gd name="T24" fmla="*/ 62 w 63"/>
                <a:gd name="T25"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62">
                  <a:moveTo>
                    <a:pt x="62" y="31"/>
                  </a:moveTo>
                  <a:cubicBezTo>
                    <a:pt x="62" y="37"/>
                    <a:pt x="61" y="42"/>
                    <a:pt x="58" y="47"/>
                  </a:cubicBezTo>
                  <a:cubicBezTo>
                    <a:pt x="55" y="52"/>
                    <a:pt x="52" y="55"/>
                    <a:pt x="47" y="58"/>
                  </a:cubicBezTo>
                  <a:cubicBezTo>
                    <a:pt x="42" y="61"/>
                    <a:pt x="36" y="62"/>
                    <a:pt x="31" y="62"/>
                  </a:cubicBezTo>
                  <a:cubicBezTo>
                    <a:pt x="25" y="62"/>
                    <a:pt x="21" y="61"/>
                    <a:pt x="16" y="58"/>
                  </a:cubicBezTo>
                  <a:cubicBezTo>
                    <a:pt x="11" y="55"/>
                    <a:pt x="7" y="52"/>
                    <a:pt x="4" y="47"/>
                  </a:cubicBezTo>
                  <a:cubicBezTo>
                    <a:pt x="1" y="42"/>
                    <a:pt x="0" y="36"/>
                    <a:pt x="0" y="31"/>
                  </a:cubicBezTo>
                  <a:cubicBezTo>
                    <a:pt x="0" y="25"/>
                    <a:pt x="1" y="21"/>
                    <a:pt x="4" y="16"/>
                  </a:cubicBezTo>
                  <a:cubicBezTo>
                    <a:pt x="7" y="11"/>
                    <a:pt x="11" y="6"/>
                    <a:pt x="16" y="4"/>
                  </a:cubicBezTo>
                  <a:cubicBezTo>
                    <a:pt x="21" y="1"/>
                    <a:pt x="26" y="0"/>
                    <a:pt x="31" y="0"/>
                  </a:cubicBezTo>
                  <a:cubicBezTo>
                    <a:pt x="37" y="0"/>
                    <a:pt x="42" y="1"/>
                    <a:pt x="47" y="4"/>
                  </a:cubicBezTo>
                  <a:cubicBezTo>
                    <a:pt x="52" y="6"/>
                    <a:pt x="55" y="11"/>
                    <a:pt x="58" y="16"/>
                  </a:cubicBezTo>
                  <a:cubicBezTo>
                    <a:pt x="61" y="21"/>
                    <a:pt x="62" y="26"/>
                    <a:pt x="62" y="31"/>
                  </a:cubicBezTo>
                </a:path>
              </a:pathLst>
            </a:custGeom>
            <a:grpFill/>
            <a:ln>
              <a:noFill/>
            </a:ln>
            <a:effectLst/>
            <a:extLst>
              <a:ext uri="{91240B29-F687-4f45-9708-019B960494DF}"/>
              <a:ext uri="{AF507438-7753-43e0-B8FC-AC1667EBCBE1}"/>
            </a:extLst>
          </p:spPr>
          <p:txBody>
            <a:bodyPr wrap="none" anchor="ctr"/>
            <a:lstStyle/>
            <a:p>
              <a:pPr>
                <a:defRPr/>
              </a:pPr>
              <a:endParaRPr lang="en-US" sz="1797"/>
            </a:p>
          </p:txBody>
        </p:sp>
        <p:sp>
          <p:nvSpPr>
            <p:cNvPr id="15" name="Freeform 41"/>
            <p:cNvSpPr>
              <a:spLocks noChangeArrowheads="1"/>
            </p:cNvSpPr>
            <p:nvPr/>
          </p:nvSpPr>
          <p:spPr bwMode="auto">
            <a:xfrm>
              <a:off x="2470150" y="2827338"/>
              <a:ext cx="22225" cy="22225"/>
            </a:xfrm>
            <a:custGeom>
              <a:avLst/>
              <a:gdLst>
                <a:gd name="T0" fmla="*/ 62 w 63"/>
                <a:gd name="T1" fmla="*/ 31 h 63"/>
                <a:gd name="T2" fmla="*/ 58 w 63"/>
                <a:gd name="T3" fmla="*/ 46 h 63"/>
                <a:gd name="T4" fmla="*/ 47 w 63"/>
                <a:gd name="T5" fmla="*/ 58 h 63"/>
                <a:gd name="T6" fmla="*/ 31 w 63"/>
                <a:gd name="T7" fmla="*/ 62 h 63"/>
                <a:gd name="T8" fmla="*/ 16 w 63"/>
                <a:gd name="T9" fmla="*/ 58 h 63"/>
                <a:gd name="T10" fmla="*/ 4 w 63"/>
                <a:gd name="T11" fmla="*/ 46 h 63"/>
                <a:gd name="T12" fmla="*/ 0 w 63"/>
                <a:gd name="T13" fmla="*/ 31 h 63"/>
                <a:gd name="T14" fmla="*/ 4 w 63"/>
                <a:gd name="T15" fmla="*/ 15 h 63"/>
                <a:gd name="T16" fmla="*/ 16 w 63"/>
                <a:gd name="T17" fmla="*/ 4 h 63"/>
                <a:gd name="T18" fmla="*/ 31 w 63"/>
                <a:gd name="T19" fmla="*/ 0 h 63"/>
                <a:gd name="T20" fmla="*/ 47 w 63"/>
                <a:gd name="T21" fmla="*/ 4 h 63"/>
                <a:gd name="T22" fmla="*/ 58 w 63"/>
                <a:gd name="T23" fmla="*/ 15 h 63"/>
                <a:gd name="T24" fmla="*/ 62 w 63"/>
                <a:gd name="T25"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62">
                  <a:moveTo>
                    <a:pt x="62" y="31"/>
                  </a:moveTo>
                  <a:cubicBezTo>
                    <a:pt x="62" y="37"/>
                    <a:pt x="61" y="41"/>
                    <a:pt x="58" y="46"/>
                  </a:cubicBezTo>
                  <a:cubicBezTo>
                    <a:pt x="55" y="50"/>
                    <a:pt x="52" y="55"/>
                    <a:pt x="47" y="58"/>
                  </a:cubicBezTo>
                  <a:cubicBezTo>
                    <a:pt x="42" y="61"/>
                    <a:pt x="36" y="62"/>
                    <a:pt x="31" y="62"/>
                  </a:cubicBezTo>
                  <a:cubicBezTo>
                    <a:pt x="25" y="62"/>
                    <a:pt x="21" y="61"/>
                    <a:pt x="16" y="58"/>
                  </a:cubicBezTo>
                  <a:cubicBezTo>
                    <a:pt x="11" y="55"/>
                    <a:pt x="7" y="50"/>
                    <a:pt x="4" y="46"/>
                  </a:cubicBezTo>
                  <a:cubicBezTo>
                    <a:pt x="1" y="41"/>
                    <a:pt x="0" y="37"/>
                    <a:pt x="0" y="31"/>
                  </a:cubicBezTo>
                  <a:cubicBezTo>
                    <a:pt x="0" y="25"/>
                    <a:pt x="1" y="20"/>
                    <a:pt x="4" y="15"/>
                  </a:cubicBezTo>
                  <a:cubicBezTo>
                    <a:pt x="7" y="10"/>
                    <a:pt x="11" y="7"/>
                    <a:pt x="16" y="4"/>
                  </a:cubicBezTo>
                  <a:cubicBezTo>
                    <a:pt x="21" y="1"/>
                    <a:pt x="26" y="0"/>
                    <a:pt x="31" y="0"/>
                  </a:cubicBezTo>
                  <a:cubicBezTo>
                    <a:pt x="37" y="0"/>
                    <a:pt x="42" y="1"/>
                    <a:pt x="47" y="4"/>
                  </a:cubicBezTo>
                  <a:cubicBezTo>
                    <a:pt x="52" y="7"/>
                    <a:pt x="55" y="10"/>
                    <a:pt x="58" y="15"/>
                  </a:cubicBezTo>
                  <a:cubicBezTo>
                    <a:pt x="61" y="20"/>
                    <a:pt x="62" y="25"/>
                    <a:pt x="62" y="31"/>
                  </a:cubicBezTo>
                </a:path>
              </a:pathLst>
            </a:custGeom>
            <a:grpFill/>
            <a:ln>
              <a:noFill/>
            </a:ln>
            <a:effectLst/>
            <a:extLst>
              <a:ext uri="{91240B29-F687-4f45-9708-019B960494DF}"/>
              <a:ext uri="{AF507438-7753-43e0-B8FC-AC1667EBCBE1}"/>
            </a:extLst>
          </p:spPr>
          <p:txBody>
            <a:bodyPr wrap="none" anchor="ctr"/>
            <a:lstStyle/>
            <a:p>
              <a:pPr>
                <a:defRPr/>
              </a:pPr>
              <a:endParaRPr lang="en-US" sz="1797"/>
            </a:p>
          </p:txBody>
        </p:sp>
        <p:sp>
          <p:nvSpPr>
            <p:cNvPr id="16" name="Freeform 42"/>
            <p:cNvSpPr>
              <a:spLocks noChangeArrowheads="1"/>
            </p:cNvSpPr>
            <p:nvPr/>
          </p:nvSpPr>
          <p:spPr bwMode="auto">
            <a:xfrm>
              <a:off x="2230438" y="2657475"/>
              <a:ext cx="330200" cy="360363"/>
            </a:xfrm>
            <a:custGeom>
              <a:avLst/>
              <a:gdLst>
                <a:gd name="T0" fmla="*/ 867 w 918"/>
                <a:gd name="T1" fmla="*/ 0 h 1003"/>
                <a:gd name="T2" fmla="*/ 917 w 918"/>
                <a:gd name="T3" fmla="*/ 51 h 1003"/>
                <a:gd name="T4" fmla="*/ 917 w 918"/>
                <a:gd name="T5" fmla="*/ 951 h 1003"/>
                <a:gd name="T6" fmla="*/ 867 w 918"/>
                <a:gd name="T7" fmla="*/ 1002 h 1003"/>
                <a:gd name="T8" fmla="*/ 51 w 918"/>
                <a:gd name="T9" fmla="*/ 1002 h 1003"/>
                <a:gd name="T10" fmla="*/ 0 w 918"/>
                <a:gd name="T11" fmla="*/ 951 h 1003"/>
                <a:gd name="T12" fmla="*/ 0 w 918"/>
                <a:gd name="T13" fmla="*/ 51 h 1003"/>
                <a:gd name="T14" fmla="*/ 51 w 918"/>
                <a:gd name="T15" fmla="*/ 0 h 1003"/>
                <a:gd name="T16" fmla="*/ 867 w 918"/>
                <a:gd name="T17" fmla="*/ 0 h 1003"/>
                <a:gd name="T18" fmla="*/ 776 w 918"/>
                <a:gd name="T19" fmla="*/ 798 h 1003"/>
                <a:gd name="T20" fmla="*/ 779 w 918"/>
                <a:gd name="T21" fmla="*/ 798 h 1003"/>
                <a:gd name="T22" fmla="*/ 779 w 918"/>
                <a:gd name="T23" fmla="*/ 632 h 1003"/>
                <a:gd name="T24" fmla="*/ 153 w 918"/>
                <a:gd name="T25" fmla="*/ 632 h 1003"/>
                <a:gd name="T26" fmla="*/ 153 w 918"/>
                <a:gd name="T27" fmla="*/ 798 h 1003"/>
                <a:gd name="T28" fmla="*/ 172 w 918"/>
                <a:gd name="T29" fmla="*/ 818 h 1003"/>
                <a:gd name="T30" fmla="*/ 756 w 918"/>
                <a:gd name="T31" fmla="*/ 818 h 1003"/>
                <a:gd name="T32" fmla="*/ 776 w 918"/>
                <a:gd name="T33" fmla="*/ 798 h 1003"/>
                <a:gd name="T34" fmla="*/ 776 w 918"/>
                <a:gd name="T35" fmla="*/ 595 h 1003"/>
                <a:gd name="T36" fmla="*/ 776 w 918"/>
                <a:gd name="T37" fmla="*/ 409 h 1003"/>
                <a:gd name="T38" fmla="*/ 150 w 918"/>
                <a:gd name="T39" fmla="*/ 409 h 1003"/>
                <a:gd name="T40" fmla="*/ 150 w 918"/>
                <a:gd name="T41" fmla="*/ 595 h 1003"/>
                <a:gd name="T42" fmla="*/ 776 w 918"/>
                <a:gd name="T43" fmla="*/ 595 h 1003"/>
                <a:gd name="T44" fmla="*/ 150 w 918"/>
                <a:gd name="T45" fmla="*/ 367 h 1003"/>
                <a:gd name="T46" fmla="*/ 773 w 918"/>
                <a:gd name="T47" fmla="*/ 367 h 1003"/>
                <a:gd name="T48" fmla="*/ 773 w 918"/>
                <a:gd name="T49" fmla="*/ 200 h 1003"/>
                <a:gd name="T50" fmla="*/ 754 w 918"/>
                <a:gd name="T51" fmla="*/ 180 h 1003"/>
                <a:gd name="T52" fmla="*/ 169 w 918"/>
                <a:gd name="T53" fmla="*/ 180 h 1003"/>
                <a:gd name="T54" fmla="*/ 150 w 918"/>
                <a:gd name="T55" fmla="*/ 200 h 1003"/>
                <a:gd name="T56" fmla="*/ 150 w 918"/>
                <a:gd name="T57" fmla="*/ 36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18" h="1003">
                  <a:moveTo>
                    <a:pt x="867" y="0"/>
                  </a:moveTo>
                  <a:cubicBezTo>
                    <a:pt x="895" y="0"/>
                    <a:pt x="917" y="22"/>
                    <a:pt x="917" y="51"/>
                  </a:cubicBezTo>
                  <a:lnTo>
                    <a:pt x="917" y="951"/>
                  </a:lnTo>
                  <a:cubicBezTo>
                    <a:pt x="917" y="979"/>
                    <a:pt x="895" y="1002"/>
                    <a:pt x="867" y="1002"/>
                  </a:cubicBezTo>
                  <a:lnTo>
                    <a:pt x="51" y="1002"/>
                  </a:lnTo>
                  <a:cubicBezTo>
                    <a:pt x="23" y="1002"/>
                    <a:pt x="0" y="979"/>
                    <a:pt x="0" y="951"/>
                  </a:cubicBezTo>
                  <a:lnTo>
                    <a:pt x="0" y="51"/>
                  </a:lnTo>
                  <a:cubicBezTo>
                    <a:pt x="0" y="22"/>
                    <a:pt x="23" y="0"/>
                    <a:pt x="51" y="0"/>
                  </a:cubicBezTo>
                  <a:lnTo>
                    <a:pt x="867" y="0"/>
                  </a:lnTo>
                  <a:close/>
                  <a:moveTo>
                    <a:pt x="776" y="798"/>
                  </a:moveTo>
                  <a:lnTo>
                    <a:pt x="779" y="798"/>
                  </a:lnTo>
                  <a:lnTo>
                    <a:pt x="779" y="632"/>
                  </a:lnTo>
                  <a:lnTo>
                    <a:pt x="153" y="632"/>
                  </a:lnTo>
                  <a:lnTo>
                    <a:pt x="153" y="798"/>
                  </a:lnTo>
                  <a:cubicBezTo>
                    <a:pt x="153" y="810"/>
                    <a:pt x="161" y="818"/>
                    <a:pt x="172" y="818"/>
                  </a:cubicBezTo>
                  <a:lnTo>
                    <a:pt x="756" y="818"/>
                  </a:lnTo>
                  <a:cubicBezTo>
                    <a:pt x="768" y="818"/>
                    <a:pt x="776" y="810"/>
                    <a:pt x="776" y="798"/>
                  </a:cubicBezTo>
                  <a:close/>
                  <a:moveTo>
                    <a:pt x="776" y="595"/>
                  </a:moveTo>
                  <a:lnTo>
                    <a:pt x="776" y="409"/>
                  </a:lnTo>
                  <a:lnTo>
                    <a:pt x="150" y="409"/>
                  </a:lnTo>
                  <a:lnTo>
                    <a:pt x="150" y="595"/>
                  </a:lnTo>
                  <a:lnTo>
                    <a:pt x="776" y="595"/>
                  </a:lnTo>
                  <a:close/>
                  <a:moveTo>
                    <a:pt x="150" y="367"/>
                  </a:moveTo>
                  <a:lnTo>
                    <a:pt x="773" y="367"/>
                  </a:lnTo>
                  <a:lnTo>
                    <a:pt x="773" y="200"/>
                  </a:lnTo>
                  <a:cubicBezTo>
                    <a:pt x="773" y="189"/>
                    <a:pt x="765" y="180"/>
                    <a:pt x="754" y="180"/>
                  </a:cubicBezTo>
                  <a:lnTo>
                    <a:pt x="169" y="180"/>
                  </a:lnTo>
                  <a:cubicBezTo>
                    <a:pt x="158" y="180"/>
                    <a:pt x="150" y="189"/>
                    <a:pt x="150" y="200"/>
                  </a:cubicBezTo>
                  <a:lnTo>
                    <a:pt x="150" y="367"/>
                  </a:lnTo>
                  <a:close/>
                </a:path>
              </a:pathLst>
            </a:custGeom>
            <a:grpFill/>
            <a:ln>
              <a:noFill/>
            </a:ln>
            <a:effectLst/>
            <a:extLst>
              <a:ext uri="{91240B29-F687-4f45-9708-019B960494DF}"/>
              <a:ext uri="{AF507438-7753-43e0-B8FC-AC1667EBCBE1}"/>
            </a:extLst>
          </p:spPr>
          <p:txBody>
            <a:bodyPr wrap="none" anchor="ctr"/>
            <a:lstStyle/>
            <a:p>
              <a:pPr>
                <a:defRPr/>
              </a:pPr>
              <a:endParaRPr lang="en-US" sz="1797"/>
            </a:p>
          </p:txBody>
        </p:sp>
        <p:sp>
          <p:nvSpPr>
            <p:cNvPr id="17" name="Freeform 43"/>
            <p:cNvSpPr>
              <a:spLocks noChangeArrowheads="1"/>
            </p:cNvSpPr>
            <p:nvPr/>
          </p:nvSpPr>
          <p:spPr bwMode="auto">
            <a:xfrm>
              <a:off x="2470150" y="2906713"/>
              <a:ext cx="22225" cy="22225"/>
            </a:xfrm>
            <a:custGeom>
              <a:avLst/>
              <a:gdLst>
                <a:gd name="T0" fmla="*/ 62 w 63"/>
                <a:gd name="T1" fmla="*/ 31 h 63"/>
                <a:gd name="T2" fmla="*/ 58 w 63"/>
                <a:gd name="T3" fmla="*/ 47 h 63"/>
                <a:gd name="T4" fmla="*/ 47 w 63"/>
                <a:gd name="T5" fmla="*/ 58 h 63"/>
                <a:gd name="T6" fmla="*/ 31 w 63"/>
                <a:gd name="T7" fmla="*/ 62 h 63"/>
                <a:gd name="T8" fmla="*/ 16 w 63"/>
                <a:gd name="T9" fmla="*/ 58 h 63"/>
                <a:gd name="T10" fmla="*/ 4 w 63"/>
                <a:gd name="T11" fmla="*/ 47 h 63"/>
                <a:gd name="T12" fmla="*/ 0 w 63"/>
                <a:gd name="T13" fmla="*/ 31 h 63"/>
                <a:gd name="T14" fmla="*/ 4 w 63"/>
                <a:gd name="T15" fmla="*/ 16 h 63"/>
                <a:gd name="T16" fmla="*/ 16 w 63"/>
                <a:gd name="T17" fmla="*/ 4 h 63"/>
                <a:gd name="T18" fmla="*/ 31 w 63"/>
                <a:gd name="T19" fmla="*/ 0 h 63"/>
                <a:gd name="T20" fmla="*/ 47 w 63"/>
                <a:gd name="T21" fmla="*/ 4 h 63"/>
                <a:gd name="T22" fmla="*/ 58 w 63"/>
                <a:gd name="T23" fmla="*/ 16 h 63"/>
                <a:gd name="T24" fmla="*/ 62 w 63"/>
                <a:gd name="T25"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62">
                  <a:moveTo>
                    <a:pt x="62" y="31"/>
                  </a:moveTo>
                  <a:cubicBezTo>
                    <a:pt x="62" y="37"/>
                    <a:pt x="61" y="42"/>
                    <a:pt x="58" y="47"/>
                  </a:cubicBezTo>
                  <a:cubicBezTo>
                    <a:pt x="55" y="52"/>
                    <a:pt x="52" y="55"/>
                    <a:pt x="47" y="58"/>
                  </a:cubicBezTo>
                  <a:cubicBezTo>
                    <a:pt x="42" y="61"/>
                    <a:pt x="36" y="62"/>
                    <a:pt x="31" y="62"/>
                  </a:cubicBezTo>
                  <a:cubicBezTo>
                    <a:pt x="25" y="62"/>
                    <a:pt x="21" y="61"/>
                    <a:pt x="16" y="58"/>
                  </a:cubicBezTo>
                  <a:cubicBezTo>
                    <a:pt x="11" y="55"/>
                    <a:pt x="7" y="52"/>
                    <a:pt x="4" y="47"/>
                  </a:cubicBezTo>
                  <a:cubicBezTo>
                    <a:pt x="1" y="42"/>
                    <a:pt x="0" y="37"/>
                    <a:pt x="0" y="31"/>
                  </a:cubicBezTo>
                  <a:cubicBezTo>
                    <a:pt x="0" y="25"/>
                    <a:pt x="1" y="20"/>
                    <a:pt x="4" y="16"/>
                  </a:cubicBezTo>
                  <a:cubicBezTo>
                    <a:pt x="7" y="11"/>
                    <a:pt x="11" y="7"/>
                    <a:pt x="16" y="4"/>
                  </a:cubicBezTo>
                  <a:cubicBezTo>
                    <a:pt x="21" y="1"/>
                    <a:pt x="26" y="0"/>
                    <a:pt x="31" y="0"/>
                  </a:cubicBezTo>
                  <a:cubicBezTo>
                    <a:pt x="37" y="0"/>
                    <a:pt x="42" y="1"/>
                    <a:pt x="47" y="4"/>
                  </a:cubicBezTo>
                  <a:cubicBezTo>
                    <a:pt x="52" y="7"/>
                    <a:pt x="55" y="11"/>
                    <a:pt x="58" y="16"/>
                  </a:cubicBezTo>
                  <a:cubicBezTo>
                    <a:pt x="61" y="20"/>
                    <a:pt x="62" y="25"/>
                    <a:pt x="62" y="31"/>
                  </a:cubicBezTo>
                </a:path>
              </a:pathLst>
            </a:custGeom>
            <a:grpFill/>
            <a:ln>
              <a:noFill/>
            </a:ln>
            <a:effectLst/>
            <a:extLst>
              <a:ext uri="{91240B29-F687-4f45-9708-019B960494DF}"/>
              <a:ext uri="{AF507438-7753-43e0-B8FC-AC1667EBCBE1}"/>
            </a:extLst>
          </p:spPr>
          <p:txBody>
            <a:bodyPr wrap="none" anchor="ctr"/>
            <a:lstStyle/>
            <a:p>
              <a:pPr>
                <a:defRPr/>
              </a:pPr>
              <a:endParaRPr lang="en-US" sz="1797"/>
            </a:p>
          </p:txBody>
        </p:sp>
      </p:grpSp>
      <p:sp>
        <p:nvSpPr>
          <p:cNvPr id="18" name="Freeform 28"/>
          <p:cNvSpPr>
            <a:spLocks noChangeArrowheads="1"/>
          </p:cNvSpPr>
          <p:nvPr/>
        </p:nvSpPr>
        <p:spPr bwMode="auto">
          <a:xfrm>
            <a:off x="9699950" y="2888338"/>
            <a:ext cx="387047" cy="425117"/>
          </a:xfrm>
          <a:custGeom>
            <a:avLst/>
            <a:gdLst>
              <a:gd name="T0" fmla="*/ 299170 w 853"/>
              <a:gd name="T1" fmla="*/ 6399 h 929"/>
              <a:gd name="T2" fmla="*/ 387965 w 853"/>
              <a:gd name="T3" fmla="*/ 36111 h 929"/>
              <a:gd name="T4" fmla="*/ 387965 w 853"/>
              <a:gd name="T5" fmla="*/ 388077 h 929"/>
              <a:gd name="T6" fmla="*/ 299170 w 853"/>
              <a:gd name="T7" fmla="*/ 417789 h 929"/>
              <a:gd name="T8" fmla="*/ 193527 w 853"/>
              <a:gd name="T9" fmla="*/ 424188 h 929"/>
              <a:gd name="T10" fmla="*/ 88795 w 853"/>
              <a:gd name="T11" fmla="*/ 417789 h 929"/>
              <a:gd name="T12" fmla="*/ 0 w 853"/>
              <a:gd name="T13" fmla="*/ 388077 h 929"/>
              <a:gd name="T14" fmla="*/ 0 w 853"/>
              <a:gd name="T15" fmla="*/ 36111 h 929"/>
              <a:gd name="T16" fmla="*/ 88795 w 853"/>
              <a:gd name="T17" fmla="*/ 6399 h 929"/>
              <a:gd name="T18" fmla="*/ 193527 w 853"/>
              <a:gd name="T19" fmla="*/ 0 h 929"/>
              <a:gd name="T20" fmla="*/ 299170 w 853"/>
              <a:gd name="T21" fmla="*/ 6399 h 929"/>
              <a:gd name="T22" fmla="*/ 169848 w 853"/>
              <a:gd name="T23" fmla="*/ 345567 h 929"/>
              <a:gd name="T24" fmla="*/ 169848 w 853"/>
              <a:gd name="T25" fmla="*/ 276088 h 929"/>
              <a:gd name="T26" fmla="*/ 100179 w 853"/>
              <a:gd name="T27" fmla="*/ 276088 h 929"/>
              <a:gd name="T28" fmla="*/ 100179 w 853"/>
              <a:gd name="T29" fmla="*/ 345567 h 929"/>
              <a:gd name="T30" fmla="*/ 169848 w 853"/>
              <a:gd name="T31" fmla="*/ 345567 h 929"/>
              <a:gd name="T32" fmla="*/ 169848 w 853"/>
              <a:gd name="T33" fmla="*/ 220322 h 929"/>
              <a:gd name="T34" fmla="*/ 169848 w 853"/>
              <a:gd name="T35" fmla="*/ 150843 h 929"/>
              <a:gd name="T36" fmla="*/ 100179 w 853"/>
              <a:gd name="T37" fmla="*/ 150843 h 929"/>
              <a:gd name="T38" fmla="*/ 100179 w 853"/>
              <a:gd name="T39" fmla="*/ 220322 h 929"/>
              <a:gd name="T40" fmla="*/ 169848 w 853"/>
              <a:gd name="T41" fmla="*/ 220322 h 929"/>
              <a:gd name="T42" fmla="*/ 282322 w 853"/>
              <a:gd name="T43" fmla="*/ 345567 h 929"/>
              <a:gd name="T44" fmla="*/ 282322 w 853"/>
              <a:gd name="T45" fmla="*/ 276088 h 929"/>
              <a:gd name="T46" fmla="*/ 213107 w 853"/>
              <a:gd name="T47" fmla="*/ 276088 h 929"/>
              <a:gd name="T48" fmla="*/ 213107 w 853"/>
              <a:gd name="T49" fmla="*/ 345567 h 929"/>
              <a:gd name="T50" fmla="*/ 282322 w 853"/>
              <a:gd name="T51" fmla="*/ 345567 h 929"/>
              <a:gd name="T52" fmla="*/ 282322 w 853"/>
              <a:gd name="T53" fmla="*/ 220322 h 929"/>
              <a:gd name="T54" fmla="*/ 282322 w 853"/>
              <a:gd name="T55" fmla="*/ 150843 h 929"/>
              <a:gd name="T56" fmla="*/ 213107 w 853"/>
              <a:gd name="T57" fmla="*/ 150843 h 929"/>
              <a:gd name="T58" fmla="*/ 213107 w 853"/>
              <a:gd name="T59" fmla="*/ 220322 h 929"/>
              <a:gd name="T60" fmla="*/ 282322 w 853"/>
              <a:gd name="T61" fmla="*/ 220322 h 929"/>
              <a:gd name="T62" fmla="*/ 373849 w 853"/>
              <a:gd name="T63" fmla="*/ 63080 h 929"/>
              <a:gd name="T64" fmla="*/ 196259 w 853"/>
              <a:gd name="T65" fmla="*/ 34740 h 929"/>
              <a:gd name="T66" fmla="*/ 19580 w 853"/>
              <a:gd name="T67" fmla="*/ 63080 h 929"/>
              <a:gd name="T68" fmla="*/ 19580 w 853"/>
              <a:gd name="T69" fmla="*/ 63080 h 929"/>
              <a:gd name="T70" fmla="*/ 196259 w 853"/>
              <a:gd name="T71" fmla="*/ 91420 h 929"/>
              <a:gd name="T72" fmla="*/ 373849 w 853"/>
              <a:gd name="T73" fmla="*/ 63080 h 92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853" h="929">
                <a:moveTo>
                  <a:pt x="657" y="14"/>
                </a:moveTo>
                <a:cubicBezTo>
                  <a:pt x="852" y="36"/>
                  <a:pt x="852" y="76"/>
                  <a:pt x="852" y="79"/>
                </a:cubicBezTo>
                <a:lnTo>
                  <a:pt x="852" y="849"/>
                </a:lnTo>
                <a:cubicBezTo>
                  <a:pt x="852" y="852"/>
                  <a:pt x="849" y="891"/>
                  <a:pt x="657" y="914"/>
                </a:cubicBezTo>
                <a:cubicBezTo>
                  <a:pt x="544" y="928"/>
                  <a:pt x="431" y="928"/>
                  <a:pt x="425" y="928"/>
                </a:cubicBezTo>
                <a:cubicBezTo>
                  <a:pt x="420" y="928"/>
                  <a:pt x="305" y="928"/>
                  <a:pt x="195" y="914"/>
                </a:cubicBezTo>
                <a:cubicBezTo>
                  <a:pt x="3" y="889"/>
                  <a:pt x="0" y="849"/>
                  <a:pt x="0" y="849"/>
                </a:cubicBezTo>
                <a:lnTo>
                  <a:pt x="0" y="79"/>
                </a:lnTo>
                <a:cubicBezTo>
                  <a:pt x="0" y="76"/>
                  <a:pt x="3" y="36"/>
                  <a:pt x="195" y="14"/>
                </a:cubicBezTo>
                <a:cubicBezTo>
                  <a:pt x="308" y="0"/>
                  <a:pt x="420" y="0"/>
                  <a:pt x="425" y="0"/>
                </a:cubicBezTo>
                <a:cubicBezTo>
                  <a:pt x="431" y="0"/>
                  <a:pt x="547" y="0"/>
                  <a:pt x="657" y="14"/>
                </a:cubicBezTo>
                <a:close/>
                <a:moveTo>
                  <a:pt x="373" y="756"/>
                </a:moveTo>
                <a:lnTo>
                  <a:pt x="373" y="604"/>
                </a:lnTo>
                <a:lnTo>
                  <a:pt x="220" y="604"/>
                </a:lnTo>
                <a:lnTo>
                  <a:pt x="220" y="756"/>
                </a:lnTo>
                <a:lnTo>
                  <a:pt x="373" y="756"/>
                </a:lnTo>
                <a:close/>
                <a:moveTo>
                  <a:pt x="373" y="482"/>
                </a:moveTo>
                <a:lnTo>
                  <a:pt x="373" y="330"/>
                </a:lnTo>
                <a:lnTo>
                  <a:pt x="220" y="330"/>
                </a:lnTo>
                <a:lnTo>
                  <a:pt x="220" y="482"/>
                </a:lnTo>
                <a:lnTo>
                  <a:pt x="373" y="482"/>
                </a:lnTo>
                <a:close/>
                <a:moveTo>
                  <a:pt x="620" y="756"/>
                </a:moveTo>
                <a:lnTo>
                  <a:pt x="620" y="604"/>
                </a:lnTo>
                <a:lnTo>
                  <a:pt x="468" y="604"/>
                </a:lnTo>
                <a:lnTo>
                  <a:pt x="468" y="756"/>
                </a:lnTo>
                <a:lnTo>
                  <a:pt x="620" y="756"/>
                </a:lnTo>
                <a:close/>
                <a:moveTo>
                  <a:pt x="620" y="482"/>
                </a:moveTo>
                <a:lnTo>
                  <a:pt x="620" y="330"/>
                </a:lnTo>
                <a:lnTo>
                  <a:pt x="468" y="330"/>
                </a:lnTo>
                <a:lnTo>
                  <a:pt x="468" y="482"/>
                </a:lnTo>
                <a:lnTo>
                  <a:pt x="620" y="482"/>
                </a:lnTo>
                <a:close/>
                <a:moveTo>
                  <a:pt x="821" y="138"/>
                </a:moveTo>
                <a:cubicBezTo>
                  <a:pt x="806" y="115"/>
                  <a:pt x="668" y="79"/>
                  <a:pt x="431" y="76"/>
                </a:cubicBezTo>
                <a:cubicBezTo>
                  <a:pt x="195" y="76"/>
                  <a:pt x="57" y="115"/>
                  <a:pt x="43" y="138"/>
                </a:cubicBezTo>
                <a:cubicBezTo>
                  <a:pt x="57" y="160"/>
                  <a:pt x="195" y="200"/>
                  <a:pt x="431" y="200"/>
                </a:cubicBezTo>
                <a:cubicBezTo>
                  <a:pt x="668" y="200"/>
                  <a:pt x="806" y="160"/>
                  <a:pt x="821" y="138"/>
                </a:cubicBez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797"/>
          </a:p>
        </p:txBody>
      </p:sp>
      <p:grpSp>
        <p:nvGrpSpPr>
          <p:cNvPr id="19" name="Group 79"/>
          <p:cNvGrpSpPr/>
          <p:nvPr/>
        </p:nvGrpSpPr>
        <p:grpSpPr>
          <a:xfrm>
            <a:off x="10370591" y="2387871"/>
            <a:ext cx="372771" cy="372771"/>
            <a:chOff x="10489255" y="2324746"/>
            <a:chExt cx="669094" cy="669094"/>
          </a:xfrm>
        </p:grpSpPr>
        <p:sp>
          <p:nvSpPr>
            <p:cNvPr id="20" name="Oval 19"/>
            <p:cNvSpPr/>
            <p:nvPr/>
          </p:nvSpPr>
          <p:spPr>
            <a:xfrm>
              <a:off x="10489255" y="2324746"/>
              <a:ext cx="669094" cy="669094"/>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a:ea typeface="Arial"/>
                  <a:cs typeface="Arial"/>
                </a:defRPr>
              </a:lvl1pPr>
              <a:lvl2pPr marL="742950" indent="-285750">
                <a:defRPr>
                  <a:solidFill>
                    <a:schemeClr val="tx1"/>
                  </a:solidFill>
                  <a:latin typeface="Arial"/>
                  <a:ea typeface="Arial"/>
                  <a:cs typeface="Arial"/>
                </a:defRPr>
              </a:lvl2pPr>
              <a:lvl3pPr marL="1143000" indent="-228600">
                <a:defRPr>
                  <a:solidFill>
                    <a:schemeClr val="tx1"/>
                  </a:solidFill>
                  <a:latin typeface="Arial"/>
                  <a:ea typeface="Arial"/>
                  <a:cs typeface="Arial"/>
                </a:defRPr>
              </a:lvl3pPr>
              <a:lvl4pPr marL="1600200" indent="-228600">
                <a:defRPr>
                  <a:solidFill>
                    <a:schemeClr val="tx1"/>
                  </a:solidFill>
                  <a:latin typeface="Arial"/>
                  <a:ea typeface="Arial"/>
                  <a:cs typeface="Arial"/>
                </a:defRPr>
              </a:lvl4pPr>
              <a:lvl5pPr marL="2057400" indent="-228600">
                <a:defRPr>
                  <a:solidFill>
                    <a:schemeClr val="tx1"/>
                  </a:solidFill>
                  <a:latin typeface="Arial"/>
                  <a:ea typeface="Arial"/>
                  <a:cs typeface="Arial"/>
                </a:defRPr>
              </a:lvl5pPr>
              <a:lvl6pPr marL="2514600" indent="-228600" eaLnBrk="0" fontAlgn="base" hangingPunct="0">
                <a:spcBef>
                  <a:spcPct val="0"/>
                </a:spcBef>
                <a:spcAft>
                  <a:spcPct val="0"/>
                </a:spcAft>
                <a:defRPr>
                  <a:solidFill>
                    <a:schemeClr val="tx1"/>
                  </a:solidFill>
                  <a:latin typeface="Arial"/>
                  <a:ea typeface="Arial"/>
                  <a:cs typeface="Arial"/>
                </a:defRPr>
              </a:lvl6pPr>
              <a:lvl7pPr marL="2971800" indent="-228600" eaLnBrk="0" fontAlgn="base" hangingPunct="0">
                <a:spcBef>
                  <a:spcPct val="0"/>
                </a:spcBef>
                <a:spcAft>
                  <a:spcPct val="0"/>
                </a:spcAft>
                <a:defRPr>
                  <a:solidFill>
                    <a:schemeClr val="tx1"/>
                  </a:solidFill>
                  <a:latin typeface="Arial"/>
                  <a:ea typeface="Arial"/>
                  <a:cs typeface="Arial"/>
                </a:defRPr>
              </a:lvl7pPr>
              <a:lvl8pPr marL="3429000" indent="-228600" eaLnBrk="0" fontAlgn="base" hangingPunct="0">
                <a:spcBef>
                  <a:spcPct val="0"/>
                </a:spcBef>
                <a:spcAft>
                  <a:spcPct val="0"/>
                </a:spcAft>
                <a:defRPr>
                  <a:solidFill>
                    <a:schemeClr val="tx1"/>
                  </a:solidFill>
                  <a:latin typeface="Arial"/>
                  <a:ea typeface="Arial"/>
                  <a:cs typeface="Arial"/>
                </a:defRPr>
              </a:lvl8pPr>
              <a:lvl9pPr marL="3886200" indent="-228600" eaLnBrk="0" fontAlgn="base" hangingPunct="0">
                <a:spcBef>
                  <a:spcPct val="0"/>
                </a:spcBef>
                <a:spcAft>
                  <a:spcPct val="0"/>
                </a:spcAft>
                <a:defRPr>
                  <a:solidFill>
                    <a:schemeClr val="tx1"/>
                  </a:solidFill>
                  <a:latin typeface="Arial"/>
                  <a:ea typeface="Arial"/>
                  <a:cs typeface="Arial"/>
                </a:defRPr>
              </a:lvl9pPr>
            </a:lstStyle>
            <a:p>
              <a:pPr algn="ctr">
                <a:lnSpc>
                  <a:spcPct val="90000"/>
                </a:lnSpc>
              </a:pPr>
              <a:endParaRPr lang="x-none" altLang="x-none" sz="1797">
                <a:solidFill>
                  <a:srgbClr val="FFFFFF"/>
                </a:solidFill>
                <a:latin typeface="Calibri"/>
              </a:endParaRPr>
            </a:p>
          </p:txBody>
        </p:sp>
        <p:grpSp>
          <p:nvGrpSpPr>
            <p:cNvPr id="21" name="Group 20"/>
            <p:cNvGrpSpPr/>
            <p:nvPr/>
          </p:nvGrpSpPr>
          <p:grpSpPr>
            <a:xfrm>
              <a:off x="10530128" y="2367936"/>
              <a:ext cx="585564" cy="585564"/>
              <a:chOff x="7046913" y="4090988"/>
              <a:chExt cx="327025" cy="327025"/>
            </a:xfrm>
            <a:solidFill>
              <a:schemeClr val="tx1"/>
            </a:solidFill>
          </p:grpSpPr>
          <p:sp>
            <p:nvSpPr>
              <p:cNvPr id="22" name="Freeform 32"/>
              <p:cNvSpPr>
                <a:spLocks noChangeArrowheads="1"/>
              </p:cNvSpPr>
              <p:nvPr/>
            </p:nvSpPr>
            <p:spPr bwMode="auto">
              <a:xfrm>
                <a:off x="7204075" y="4281488"/>
                <a:ext cx="68263" cy="53975"/>
              </a:xfrm>
              <a:custGeom>
                <a:avLst/>
                <a:gdLst>
                  <a:gd name="T0" fmla="*/ 11 w 190"/>
                  <a:gd name="T1" fmla="*/ 0 h 148"/>
                  <a:gd name="T2" fmla="*/ 186 w 190"/>
                  <a:gd name="T3" fmla="*/ 20 h 148"/>
                  <a:gd name="T4" fmla="*/ 189 w 190"/>
                  <a:gd name="T5" fmla="*/ 31 h 148"/>
                  <a:gd name="T6" fmla="*/ 70 w 190"/>
                  <a:gd name="T7" fmla="*/ 147 h 148"/>
                  <a:gd name="T8" fmla="*/ 50 w 190"/>
                  <a:gd name="T9" fmla="*/ 141 h 148"/>
                  <a:gd name="T10" fmla="*/ 48 w 190"/>
                  <a:gd name="T11" fmla="*/ 141 h 148"/>
                  <a:gd name="T12" fmla="*/ 0 w 190"/>
                  <a:gd name="T13" fmla="*/ 17 h 148"/>
                  <a:gd name="T14" fmla="*/ 11 w 190"/>
                  <a:gd name="T15" fmla="*/ 0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48">
                    <a:moveTo>
                      <a:pt x="11" y="0"/>
                    </a:moveTo>
                    <a:lnTo>
                      <a:pt x="186" y="20"/>
                    </a:lnTo>
                    <a:cubicBezTo>
                      <a:pt x="186" y="25"/>
                      <a:pt x="186" y="28"/>
                      <a:pt x="189" y="31"/>
                    </a:cubicBezTo>
                    <a:lnTo>
                      <a:pt x="70" y="147"/>
                    </a:lnTo>
                    <a:cubicBezTo>
                      <a:pt x="65" y="144"/>
                      <a:pt x="59" y="141"/>
                      <a:pt x="50" y="141"/>
                    </a:cubicBezTo>
                    <a:lnTo>
                      <a:pt x="48" y="141"/>
                    </a:lnTo>
                    <a:lnTo>
                      <a:pt x="0" y="17"/>
                    </a:lnTo>
                    <a:cubicBezTo>
                      <a:pt x="2" y="11"/>
                      <a:pt x="8" y="6"/>
                      <a:pt x="11" y="0"/>
                    </a:cubicBezTo>
                  </a:path>
                </a:pathLst>
              </a:custGeom>
              <a:grpFill/>
              <a:ln>
                <a:noFill/>
              </a:ln>
              <a:effectLst/>
              <a:extLst>
                <a:ext uri="{91240B29-F687-4f45-9708-019B960494DF}"/>
                <a:ext uri="{AF507438-7753-43e0-B8FC-AC1667EBCBE1}"/>
              </a:extLst>
            </p:spPr>
            <p:txBody>
              <a:bodyPr wrap="none" anchor="ctr"/>
              <a:lstStyle/>
              <a:p>
                <a:pPr>
                  <a:defRPr/>
                </a:pPr>
                <a:endParaRPr lang="en-US" sz="1797"/>
              </a:p>
            </p:txBody>
          </p:sp>
          <p:sp>
            <p:nvSpPr>
              <p:cNvPr id="23" name="Freeform 33"/>
              <p:cNvSpPr>
                <a:spLocks noChangeArrowheads="1"/>
              </p:cNvSpPr>
              <p:nvPr/>
            </p:nvSpPr>
            <p:spPr bwMode="auto">
              <a:xfrm>
                <a:off x="7148513" y="4283075"/>
                <a:ext cx="63500" cy="52388"/>
              </a:xfrm>
              <a:custGeom>
                <a:avLst/>
                <a:gdLst>
                  <a:gd name="T0" fmla="*/ 125 w 176"/>
                  <a:gd name="T1" fmla="*/ 25 h 145"/>
                  <a:gd name="T2" fmla="*/ 175 w 176"/>
                  <a:gd name="T3" fmla="*/ 144 h 145"/>
                  <a:gd name="T4" fmla="*/ 0 w 176"/>
                  <a:gd name="T5" fmla="*/ 20 h 145"/>
                  <a:gd name="T6" fmla="*/ 3 w 176"/>
                  <a:gd name="T7" fmla="*/ 14 h 145"/>
                  <a:gd name="T8" fmla="*/ 85 w 176"/>
                  <a:gd name="T9" fmla="*/ 0 h 145"/>
                  <a:gd name="T10" fmla="*/ 125 w 176"/>
                  <a:gd name="T11" fmla="*/ 25 h 145"/>
                </a:gdLst>
                <a:ahLst/>
                <a:cxnLst>
                  <a:cxn ang="0">
                    <a:pos x="T0" y="T1"/>
                  </a:cxn>
                  <a:cxn ang="0">
                    <a:pos x="T2" y="T3"/>
                  </a:cxn>
                  <a:cxn ang="0">
                    <a:pos x="T4" y="T5"/>
                  </a:cxn>
                  <a:cxn ang="0">
                    <a:pos x="T6" y="T7"/>
                  </a:cxn>
                  <a:cxn ang="0">
                    <a:pos x="T8" y="T9"/>
                  </a:cxn>
                  <a:cxn ang="0">
                    <a:pos x="T10" y="T11"/>
                  </a:cxn>
                </a:cxnLst>
                <a:rect l="0" t="0" r="r" b="b"/>
                <a:pathLst>
                  <a:path w="176" h="145">
                    <a:moveTo>
                      <a:pt x="125" y="25"/>
                    </a:moveTo>
                    <a:cubicBezTo>
                      <a:pt x="127" y="25"/>
                      <a:pt x="175" y="144"/>
                      <a:pt x="175" y="144"/>
                    </a:cubicBezTo>
                    <a:lnTo>
                      <a:pt x="0" y="20"/>
                    </a:lnTo>
                    <a:cubicBezTo>
                      <a:pt x="3" y="20"/>
                      <a:pt x="3" y="17"/>
                      <a:pt x="3" y="14"/>
                    </a:cubicBezTo>
                    <a:lnTo>
                      <a:pt x="85" y="0"/>
                    </a:lnTo>
                    <a:cubicBezTo>
                      <a:pt x="91" y="14"/>
                      <a:pt x="108" y="25"/>
                      <a:pt x="125" y="25"/>
                    </a:cubicBezTo>
                  </a:path>
                </a:pathLst>
              </a:custGeom>
              <a:grpFill/>
              <a:ln>
                <a:noFill/>
              </a:ln>
              <a:effectLst/>
              <a:extLst>
                <a:ext uri="{91240B29-F687-4f45-9708-019B960494DF}"/>
                <a:ext uri="{AF507438-7753-43e0-B8FC-AC1667EBCBE1}"/>
              </a:extLst>
            </p:spPr>
            <p:txBody>
              <a:bodyPr wrap="none" anchor="ctr"/>
              <a:lstStyle/>
              <a:p>
                <a:pPr>
                  <a:defRPr/>
                </a:pPr>
                <a:endParaRPr lang="en-US" sz="1797"/>
              </a:p>
            </p:txBody>
          </p:sp>
          <p:sp>
            <p:nvSpPr>
              <p:cNvPr id="24" name="Freeform 34"/>
              <p:cNvSpPr>
                <a:spLocks noChangeArrowheads="1"/>
              </p:cNvSpPr>
              <p:nvPr/>
            </p:nvSpPr>
            <p:spPr bwMode="auto">
              <a:xfrm>
                <a:off x="7140575" y="4210050"/>
                <a:ext cx="42863" cy="68263"/>
              </a:xfrm>
              <a:custGeom>
                <a:avLst/>
                <a:gdLst>
                  <a:gd name="T0" fmla="*/ 116 w 117"/>
                  <a:gd name="T1" fmla="*/ 149 h 190"/>
                  <a:gd name="T2" fmla="*/ 99 w 117"/>
                  <a:gd name="T3" fmla="*/ 175 h 190"/>
                  <a:gd name="T4" fmla="*/ 17 w 117"/>
                  <a:gd name="T5" fmla="*/ 189 h 190"/>
                  <a:gd name="T6" fmla="*/ 0 w 117"/>
                  <a:gd name="T7" fmla="*/ 172 h 190"/>
                  <a:gd name="T8" fmla="*/ 42 w 117"/>
                  <a:gd name="T9" fmla="*/ 0 h 190"/>
                  <a:gd name="T10" fmla="*/ 45 w 117"/>
                  <a:gd name="T11" fmla="*/ 0 h 190"/>
                  <a:gd name="T12" fmla="*/ 116 w 117"/>
                  <a:gd name="T13" fmla="*/ 149 h 190"/>
                </a:gdLst>
                <a:ahLst/>
                <a:cxnLst>
                  <a:cxn ang="0">
                    <a:pos x="T0" y="T1"/>
                  </a:cxn>
                  <a:cxn ang="0">
                    <a:pos x="T2" y="T3"/>
                  </a:cxn>
                  <a:cxn ang="0">
                    <a:pos x="T4" y="T5"/>
                  </a:cxn>
                  <a:cxn ang="0">
                    <a:pos x="T6" y="T7"/>
                  </a:cxn>
                  <a:cxn ang="0">
                    <a:pos x="T8" y="T9"/>
                  </a:cxn>
                  <a:cxn ang="0">
                    <a:pos x="T10" y="T11"/>
                  </a:cxn>
                  <a:cxn ang="0">
                    <a:pos x="T12" y="T13"/>
                  </a:cxn>
                </a:cxnLst>
                <a:rect l="0" t="0" r="r" b="b"/>
                <a:pathLst>
                  <a:path w="117" h="190">
                    <a:moveTo>
                      <a:pt x="116" y="149"/>
                    </a:moveTo>
                    <a:cubicBezTo>
                      <a:pt x="110" y="155"/>
                      <a:pt x="104" y="166"/>
                      <a:pt x="99" y="175"/>
                    </a:cubicBezTo>
                    <a:lnTo>
                      <a:pt x="17" y="189"/>
                    </a:lnTo>
                    <a:cubicBezTo>
                      <a:pt x="11" y="183"/>
                      <a:pt x="5" y="177"/>
                      <a:pt x="0" y="172"/>
                    </a:cubicBezTo>
                    <a:lnTo>
                      <a:pt x="42" y="0"/>
                    </a:lnTo>
                    <a:cubicBezTo>
                      <a:pt x="45" y="0"/>
                      <a:pt x="45" y="0"/>
                      <a:pt x="45" y="0"/>
                    </a:cubicBezTo>
                    <a:lnTo>
                      <a:pt x="116" y="149"/>
                    </a:lnTo>
                  </a:path>
                </a:pathLst>
              </a:custGeom>
              <a:grpFill/>
              <a:ln>
                <a:noFill/>
              </a:ln>
              <a:effectLst/>
              <a:extLst>
                <a:ext uri="{91240B29-F687-4f45-9708-019B960494DF}"/>
                <a:ext uri="{AF507438-7753-43e0-B8FC-AC1667EBCBE1}"/>
              </a:extLst>
            </p:spPr>
            <p:txBody>
              <a:bodyPr wrap="none" anchor="ctr"/>
              <a:lstStyle/>
              <a:p>
                <a:pPr>
                  <a:defRPr/>
                </a:pPr>
                <a:endParaRPr lang="en-US" sz="1797"/>
              </a:p>
            </p:txBody>
          </p:sp>
          <p:sp>
            <p:nvSpPr>
              <p:cNvPr id="25" name="Freeform 35"/>
              <p:cNvSpPr>
                <a:spLocks noChangeArrowheads="1"/>
              </p:cNvSpPr>
              <p:nvPr/>
            </p:nvSpPr>
            <p:spPr bwMode="auto">
              <a:xfrm>
                <a:off x="7165975" y="4198938"/>
                <a:ext cx="92075" cy="63500"/>
              </a:xfrm>
              <a:custGeom>
                <a:avLst/>
                <a:gdLst>
                  <a:gd name="T0" fmla="*/ 74 w 255"/>
                  <a:gd name="T1" fmla="*/ 169 h 176"/>
                  <a:gd name="T2" fmla="*/ 71 w 255"/>
                  <a:gd name="T3" fmla="*/ 166 h 176"/>
                  <a:gd name="T4" fmla="*/ 0 w 255"/>
                  <a:gd name="T5" fmla="*/ 17 h 176"/>
                  <a:gd name="T6" fmla="*/ 11 w 255"/>
                  <a:gd name="T7" fmla="*/ 0 h 176"/>
                  <a:gd name="T8" fmla="*/ 251 w 255"/>
                  <a:gd name="T9" fmla="*/ 5 h 176"/>
                  <a:gd name="T10" fmla="*/ 254 w 255"/>
                  <a:gd name="T11" fmla="*/ 14 h 176"/>
                  <a:gd name="T12" fmla="*/ 93 w 255"/>
                  <a:gd name="T13" fmla="*/ 175 h 176"/>
                  <a:gd name="T14" fmla="*/ 74 w 255"/>
                  <a:gd name="T15" fmla="*/ 169 h 1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176">
                    <a:moveTo>
                      <a:pt x="74" y="169"/>
                    </a:moveTo>
                    <a:cubicBezTo>
                      <a:pt x="74" y="169"/>
                      <a:pt x="71" y="169"/>
                      <a:pt x="71" y="166"/>
                    </a:cubicBezTo>
                    <a:lnTo>
                      <a:pt x="0" y="17"/>
                    </a:lnTo>
                    <a:cubicBezTo>
                      <a:pt x="6" y="14"/>
                      <a:pt x="9" y="5"/>
                      <a:pt x="11" y="0"/>
                    </a:cubicBezTo>
                    <a:lnTo>
                      <a:pt x="251" y="5"/>
                    </a:lnTo>
                    <a:cubicBezTo>
                      <a:pt x="251" y="8"/>
                      <a:pt x="254" y="11"/>
                      <a:pt x="254" y="14"/>
                    </a:cubicBezTo>
                    <a:lnTo>
                      <a:pt x="93" y="175"/>
                    </a:lnTo>
                    <a:cubicBezTo>
                      <a:pt x="88" y="172"/>
                      <a:pt x="82" y="169"/>
                      <a:pt x="74" y="169"/>
                    </a:cubicBezTo>
                  </a:path>
                </a:pathLst>
              </a:custGeom>
              <a:grpFill/>
              <a:ln>
                <a:noFill/>
              </a:ln>
              <a:effectLst/>
              <a:extLst>
                <a:ext uri="{91240B29-F687-4f45-9708-019B960494DF}"/>
                <a:ext uri="{AF507438-7753-43e0-B8FC-AC1667EBCBE1}"/>
              </a:extLst>
            </p:spPr>
            <p:txBody>
              <a:bodyPr wrap="none" anchor="ctr"/>
              <a:lstStyle/>
              <a:p>
                <a:pPr>
                  <a:defRPr/>
                </a:pPr>
                <a:endParaRPr lang="en-US" sz="1797"/>
              </a:p>
            </p:txBody>
          </p:sp>
          <p:sp>
            <p:nvSpPr>
              <p:cNvPr id="26" name="Freeform 36"/>
              <p:cNvSpPr>
                <a:spLocks noChangeArrowheads="1"/>
              </p:cNvSpPr>
              <p:nvPr/>
            </p:nvSpPr>
            <p:spPr bwMode="auto">
              <a:xfrm>
                <a:off x="7207250" y="4210050"/>
                <a:ext cx="71438" cy="69850"/>
              </a:xfrm>
              <a:custGeom>
                <a:avLst/>
                <a:gdLst>
                  <a:gd name="T0" fmla="*/ 161 w 198"/>
                  <a:gd name="T1" fmla="*/ 0 h 193"/>
                  <a:gd name="T2" fmla="*/ 172 w 198"/>
                  <a:gd name="T3" fmla="*/ 5 h 193"/>
                  <a:gd name="T4" fmla="*/ 197 w 198"/>
                  <a:gd name="T5" fmla="*/ 169 h 193"/>
                  <a:gd name="T6" fmla="*/ 178 w 198"/>
                  <a:gd name="T7" fmla="*/ 192 h 193"/>
                  <a:gd name="T8" fmla="*/ 3 w 198"/>
                  <a:gd name="T9" fmla="*/ 172 h 193"/>
                  <a:gd name="T10" fmla="*/ 0 w 198"/>
                  <a:gd name="T11" fmla="*/ 161 h 193"/>
                  <a:gd name="T12" fmla="*/ 161 w 198"/>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198" h="193">
                    <a:moveTo>
                      <a:pt x="161" y="0"/>
                    </a:moveTo>
                    <a:cubicBezTo>
                      <a:pt x="164" y="3"/>
                      <a:pt x="169" y="5"/>
                      <a:pt x="172" y="5"/>
                    </a:cubicBezTo>
                    <a:lnTo>
                      <a:pt x="197" y="169"/>
                    </a:lnTo>
                    <a:cubicBezTo>
                      <a:pt x="189" y="175"/>
                      <a:pt x="183" y="183"/>
                      <a:pt x="178" y="192"/>
                    </a:cubicBezTo>
                    <a:lnTo>
                      <a:pt x="3" y="172"/>
                    </a:lnTo>
                    <a:cubicBezTo>
                      <a:pt x="3" y="169"/>
                      <a:pt x="3" y="163"/>
                      <a:pt x="0" y="161"/>
                    </a:cubicBezTo>
                    <a:lnTo>
                      <a:pt x="161" y="0"/>
                    </a:lnTo>
                  </a:path>
                </a:pathLst>
              </a:custGeom>
              <a:grpFill/>
              <a:ln>
                <a:noFill/>
              </a:ln>
              <a:effectLst/>
              <a:extLst>
                <a:ext uri="{91240B29-F687-4f45-9708-019B960494DF}"/>
                <a:ext uri="{AF507438-7753-43e0-B8FC-AC1667EBCBE1}"/>
              </a:extLst>
            </p:spPr>
            <p:txBody>
              <a:bodyPr wrap="none" anchor="ctr"/>
              <a:lstStyle/>
              <a:p>
                <a:pPr>
                  <a:defRPr/>
                </a:pPr>
                <a:endParaRPr lang="en-US" sz="1797"/>
              </a:p>
            </p:txBody>
          </p:sp>
          <p:sp>
            <p:nvSpPr>
              <p:cNvPr id="27" name="Freeform 37"/>
              <p:cNvSpPr>
                <a:spLocks noChangeArrowheads="1"/>
              </p:cNvSpPr>
              <p:nvPr/>
            </p:nvSpPr>
            <p:spPr bwMode="auto">
              <a:xfrm>
                <a:off x="7046913" y="4090988"/>
                <a:ext cx="327025" cy="327025"/>
              </a:xfrm>
              <a:custGeom>
                <a:avLst/>
                <a:gdLst>
                  <a:gd name="T0" fmla="*/ 455 w 910"/>
                  <a:gd name="T1" fmla="*/ 0 h 909"/>
                  <a:gd name="T2" fmla="*/ 909 w 910"/>
                  <a:gd name="T3" fmla="*/ 454 h 909"/>
                  <a:gd name="T4" fmla="*/ 455 w 910"/>
                  <a:gd name="T5" fmla="*/ 908 h 909"/>
                  <a:gd name="T6" fmla="*/ 0 w 910"/>
                  <a:gd name="T7" fmla="*/ 454 h 909"/>
                  <a:gd name="T8" fmla="*/ 455 w 910"/>
                  <a:gd name="T9" fmla="*/ 0 h 909"/>
                  <a:gd name="T10" fmla="*/ 669 w 910"/>
                  <a:gd name="T11" fmla="*/ 589 h 909"/>
                  <a:gd name="T12" fmla="*/ 717 w 910"/>
                  <a:gd name="T13" fmla="*/ 542 h 909"/>
                  <a:gd name="T14" fmla="*/ 677 w 910"/>
                  <a:gd name="T15" fmla="*/ 496 h 909"/>
                  <a:gd name="T16" fmla="*/ 652 w 910"/>
                  <a:gd name="T17" fmla="*/ 333 h 909"/>
                  <a:gd name="T18" fmla="*/ 677 w 910"/>
                  <a:gd name="T19" fmla="*/ 293 h 909"/>
                  <a:gd name="T20" fmla="*/ 632 w 910"/>
                  <a:gd name="T21" fmla="*/ 248 h 909"/>
                  <a:gd name="T22" fmla="*/ 590 w 910"/>
                  <a:gd name="T23" fmla="*/ 279 h 909"/>
                  <a:gd name="T24" fmla="*/ 347 w 910"/>
                  <a:gd name="T25" fmla="*/ 273 h 909"/>
                  <a:gd name="T26" fmla="*/ 305 w 910"/>
                  <a:gd name="T27" fmla="*/ 242 h 909"/>
                  <a:gd name="T28" fmla="*/ 260 w 910"/>
                  <a:gd name="T29" fmla="*/ 288 h 909"/>
                  <a:gd name="T30" fmla="*/ 282 w 910"/>
                  <a:gd name="T31" fmla="*/ 327 h 909"/>
                  <a:gd name="T32" fmla="*/ 240 w 910"/>
                  <a:gd name="T33" fmla="*/ 499 h 909"/>
                  <a:gd name="T34" fmla="*/ 198 w 910"/>
                  <a:gd name="T35" fmla="*/ 544 h 909"/>
                  <a:gd name="T36" fmla="*/ 243 w 910"/>
                  <a:gd name="T37" fmla="*/ 589 h 909"/>
                  <a:gd name="T38" fmla="*/ 271 w 910"/>
                  <a:gd name="T39" fmla="*/ 581 h 909"/>
                  <a:gd name="T40" fmla="*/ 449 w 910"/>
                  <a:gd name="T41" fmla="*/ 705 h 909"/>
                  <a:gd name="T42" fmla="*/ 446 w 910"/>
                  <a:gd name="T43" fmla="*/ 719 h 909"/>
                  <a:gd name="T44" fmla="*/ 491 w 910"/>
                  <a:gd name="T45" fmla="*/ 764 h 909"/>
                  <a:gd name="T46" fmla="*/ 536 w 910"/>
                  <a:gd name="T47" fmla="*/ 719 h 909"/>
                  <a:gd name="T48" fmla="*/ 531 w 910"/>
                  <a:gd name="T49" fmla="*/ 700 h 909"/>
                  <a:gd name="T50" fmla="*/ 649 w 910"/>
                  <a:gd name="T51" fmla="*/ 584 h 909"/>
                  <a:gd name="T52" fmla="*/ 669 w 910"/>
                  <a:gd name="T53" fmla="*/ 589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10" h="909">
                    <a:moveTo>
                      <a:pt x="455" y="0"/>
                    </a:moveTo>
                    <a:cubicBezTo>
                      <a:pt x="706" y="0"/>
                      <a:pt x="909" y="203"/>
                      <a:pt x="909" y="454"/>
                    </a:cubicBezTo>
                    <a:cubicBezTo>
                      <a:pt x="909" y="705"/>
                      <a:pt x="707" y="908"/>
                      <a:pt x="455" y="908"/>
                    </a:cubicBezTo>
                    <a:cubicBezTo>
                      <a:pt x="204" y="908"/>
                      <a:pt x="0" y="705"/>
                      <a:pt x="0" y="454"/>
                    </a:cubicBezTo>
                    <a:cubicBezTo>
                      <a:pt x="0" y="203"/>
                      <a:pt x="203" y="0"/>
                      <a:pt x="455" y="0"/>
                    </a:cubicBezTo>
                    <a:close/>
                    <a:moveTo>
                      <a:pt x="669" y="589"/>
                    </a:moveTo>
                    <a:cubicBezTo>
                      <a:pt x="694" y="589"/>
                      <a:pt x="714" y="570"/>
                      <a:pt x="717" y="542"/>
                    </a:cubicBezTo>
                    <a:cubicBezTo>
                      <a:pt x="717" y="519"/>
                      <a:pt x="700" y="499"/>
                      <a:pt x="677" y="496"/>
                    </a:cubicBezTo>
                    <a:lnTo>
                      <a:pt x="652" y="333"/>
                    </a:lnTo>
                    <a:cubicBezTo>
                      <a:pt x="666" y="327"/>
                      <a:pt x="677" y="310"/>
                      <a:pt x="677" y="293"/>
                    </a:cubicBezTo>
                    <a:cubicBezTo>
                      <a:pt x="677" y="268"/>
                      <a:pt x="658" y="248"/>
                      <a:pt x="632" y="248"/>
                    </a:cubicBezTo>
                    <a:cubicBezTo>
                      <a:pt x="613" y="248"/>
                      <a:pt x="596" y="262"/>
                      <a:pt x="590" y="279"/>
                    </a:cubicBezTo>
                    <a:lnTo>
                      <a:pt x="347" y="273"/>
                    </a:lnTo>
                    <a:cubicBezTo>
                      <a:pt x="342" y="256"/>
                      <a:pt x="325" y="242"/>
                      <a:pt x="305" y="242"/>
                    </a:cubicBezTo>
                    <a:cubicBezTo>
                      <a:pt x="280" y="242"/>
                      <a:pt x="260" y="262"/>
                      <a:pt x="260" y="288"/>
                    </a:cubicBezTo>
                    <a:cubicBezTo>
                      <a:pt x="260" y="304"/>
                      <a:pt x="268" y="319"/>
                      <a:pt x="282" y="327"/>
                    </a:cubicBezTo>
                    <a:lnTo>
                      <a:pt x="240" y="499"/>
                    </a:lnTo>
                    <a:cubicBezTo>
                      <a:pt x="217" y="502"/>
                      <a:pt x="198" y="522"/>
                      <a:pt x="198" y="544"/>
                    </a:cubicBezTo>
                    <a:cubicBezTo>
                      <a:pt x="198" y="570"/>
                      <a:pt x="217" y="589"/>
                      <a:pt x="243" y="589"/>
                    </a:cubicBezTo>
                    <a:cubicBezTo>
                      <a:pt x="254" y="589"/>
                      <a:pt x="263" y="587"/>
                      <a:pt x="271" y="581"/>
                    </a:cubicBezTo>
                    <a:lnTo>
                      <a:pt x="449" y="705"/>
                    </a:lnTo>
                    <a:cubicBezTo>
                      <a:pt x="446" y="711"/>
                      <a:pt x="446" y="714"/>
                      <a:pt x="446" y="719"/>
                    </a:cubicBezTo>
                    <a:cubicBezTo>
                      <a:pt x="446" y="745"/>
                      <a:pt x="466" y="764"/>
                      <a:pt x="491" y="764"/>
                    </a:cubicBezTo>
                    <a:cubicBezTo>
                      <a:pt x="517" y="764"/>
                      <a:pt x="536" y="745"/>
                      <a:pt x="536" y="719"/>
                    </a:cubicBezTo>
                    <a:cubicBezTo>
                      <a:pt x="536" y="714"/>
                      <a:pt x="534" y="705"/>
                      <a:pt x="531" y="700"/>
                    </a:cubicBezTo>
                    <a:lnTo>
                      <a:pt x="649" y="584"/>
                    </a:lnTo>
                    <a:cubicBezTo>
                      <a:pt x="655" y="587"/>
                      <a:pt x="661" y="589"/>
                      <a:pt x="669" y="589"/>
                    </a:cubicBezTo>
                    <a:close/>
                  </a:path>
                </a:pathLst>
              </a:custGeom>
              <a:grpFill/>
              <a:ln>
                <a:noFill/>
              </a:ln>
              <a:effectLst/>
              <a:extLst>
                <a:ext uri="{91240B29-F687-4f45-9708-019B960494DF}"/>
                <a:ext uri="{AF507438-7753-43e0-B8FC-AC1667EBCBE1}"/>
              </a:extLst>
            </p:spPr>
            <p:txBody>
              <a:bodyPr wrap="none" anchor="ctr"/>
              <a:lstStyle/>
              <a:p>
                <a:pPr>
                  <a:defRPr/>
                </a:pPr>
                <a:endParaRPr lang="en-US" sz="1797"/>
              </a:p>
            </p:txBody>
          </p:sp>
        </p:grpSp>
      </p:grpSp>
      <p:sp>
        <p:nvSpPr>
          <p:cNvPr id="28" name="Rectangle 27"/>
          <p:cNvSpPr/>
          <p:nvPr/>
        </p:nvSpPr>
        <p:spPr>
          <a:xfrm>
            <a:off x="7758403" y="2759469"/>
            <a:ext cx="2461876" cy="672575"/>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90000"/>
              </a:lnSpc>
              <a:defRPr/>
            </a:pPr>
            <a:r>
              <a:rPr lang="en-US" sz="1100">
                <a:solidFill>
                  <a:srgbClr val="5F5F5F"/>
                </a:solidFill>
              </a:rPr>
              <a:t>Subnet 1</a:t>
            </a:r>
          </a:p>
        </p:txBody>
      </p:sp>
      <p:sp>
        <p:nvSpPr>
          <p:cNvPr id="29" name="Rectangle 28"/>
          <p:cNvSpPr/>
          <p:nvPr/>
        </p:nvSpPr>
        <p:spPr>
          <a:xfrm>
            <a:off x="7758403" y="3552886"/>
            <a:ext cx="2461876" cy="672575"/>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90000"/>
              </a:lnSpc>
              <a:defRPr/>
            </a:pPr>
            <a:r>
              <a:rPr lang="en-US" sz="1100">
                <a:solidFill>
                  <a:srgbClr val="5F5F5F"/>
                </a:solidFill>
              </a:rPr>
              <a:t>Subnet 2</a:t>
            </a:r>
          </a:p>
        </p:txBody>
      </p:sp>
      <p:sp>
        <p:nvSpPr>
          <p:cNvPr id="30" name="Rectangle 29"/>
          <p:cNvSpPr/>
          <p:nvPr/>
        </p:nvSpPr>
        <p:spPr>
          <a:xfrm>
            <a:off x="7758403" y="4347888"/>
            <a:ext cx="2461876" cy="672575"/>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90000"/>
              </a:lnSpc>
              <a:defRPr/>
            </a:pPr>
            <a:r>
              <a:rPr lang="en-US" sz="1100">
                <a:solidFill>
                  <a:srgbClr val="5F5F5F"/>
                </a:solidFill>
              </a:rPr>
              <a:t>Subnet 3</a:t>
            </a:r>
          </a:p>
        </p:txBody>
      </p:sp>
      <p:grpSp>
        <p:nvGrpSpPr>
          <p:cNvPr id="31" name="Group 74"/>
          <p:cNvGrpSpPr/>
          <p:nvPr/>
        </p:nvGrpSpPr>
        <p:grpSpPr>
          <a:xfrm>
            <a:off x="6330769" y="3002451"/>
            <a:ext cx="1177004" cy="1827372"/>
            <a:chOff x="9029870" y="5546725"/>
            <a:chExt cx="463380" cy="558800"/>
          </a:xfrm>
        </p:grpSpPr>
        <p:cxnSp>
          <p:nvCxnSpPr>
            <p:cNvPr id="32" name="Elbow Connector 104"/>
            <p:cNvCxnSpPr/>
            <p:nvPr/>
          </p:nvCxnSpPr>
          <p:spPr>
            <a:xfrm>
              <a:off x="9032368" y="5825640"/>
              <a:ext cx="460882" cy="279885"/>
            </a:xfrm>
            <a:prstGeom prst="bentConnector3">
              <a:avLst>
                <a:gd name="adj1" fmla="val 50000"/>
              </a:avLst>
            </a:prstGeom>
            <a:ln w="12700">
              <a:solidFill>
                <a:schemeClr val="tx1"/>
              </a:solidFill>
              <a:miter lim="800000"/>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3" name="Elbow Connector 107"/>
            <p:cNvCxnSpPr/>
            <p:nvPr/>
          </p:nvCxnSpPr>
          <p:spPr>
            <a:xfrm flipV="1">
              <a:off x="9029870" y="5546725"/>
              <a:ext cx="463380" cy="279885"/>
            </a:xfrm>
            <a:prstGeom prst="bentConnector3">
              <a:avLst/>
            </a:prstGeom>
            <a:ln w="12700">
              <a:solidFill>
                <a:schemeClr val="tx1"/>
              </a:solidFill>
              <a:miter lim="800000"/>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4" name="Straight Arrow Connector 77"/>
            <p:cNvCxnSpPr>
              <a:cxnSpLocks noChangeShapeType="1"/>
            </p:cNvCxnSpPr>
            <p:nvPr/>
          </p:nvCxnSpPr>
          <p:spPr bwMode="auto">
            <a:xfrm flipV="1">
              <a:off x="9258378" y="5826125"/>
              <a:ext cx="234872" cy="117"/>
            </a:xfrm>
            <a:prstGeom prst="straightConnector1">
              <a:avLst/>
            </a:prstGeom>
            <a:noFill/>
            <a:ln w="12700">
              <a:solidFill>
                <a:srgbClr val="5F5F5F"/>
              </a:solidFill>
              <a:round/>
              <a:headEnd type="none" w="sm" len="sm"/>
              <a:tailEnd type="oval" w="sm" len="sm"/>
            </a:ln>
          </p:spPr>
        </p:cxnSp>
      </p:grpSp>
      <p:grpSp>
        <p:nvGrpSpPr>
          <p:cNvPr id="35" name="Group 34"/>
          <p:cNvGrpSpPr/>
          <p:nvPr/>
        </p:nvGrpSpPr>
        <p:grpSpPr>
          <a:xfrm>
            <a:off x="9136337" y="4476652"/>
            <a:ext cx="380703" cy="415479"/>
            <a:chOff x="2230438" y="2657475"/>
            <a:chExt cx="330200" cy="360363"/>
          </a:xfrm>
          <a:solidFill>
            <a:srgbClr val="5F5F5F"/>
          </a:solidFill>
        </p:grpSpPr>
        <p:sp>
          <p:nvSpPr>
            <p:cNvPr id="36" name="Freeform 40"/>
            <p:cNvSpPr>
              <a:spLocks noChangeArrowheads="1"/>
            </p:cNvSpPr>
            <p:nvPr/>
          </p:nvSpPr>
          <p:spPr bwMode="auto">
            <a:xfrm>
              <a:off x="2470150" y="2744788"/>
              <a:ext cx="22225" cy="22225"/>
            </a:xfrm>
            <a:custGeom>
              <a:avLst/>
              <a:gdLst>
                <a:gd name="T0" fmla="*/ 62 w 63"/>
                <a:gd name="T1" fmla="*/ 31 h 63"/>
                <a:gd name="T2" fmla="*/ 58 w 63"/>
                <a:gd name="T3" fmla="*/ 47 h 63"/>
                <a:gd name="T4" fmla="*/ 47 w 63"/>
                <a:gd name="T5" fmla="*/ 58 h 63"/>
                <a:gd name="T6" fmla="*/ 31 w 63"/>
                <a:gd name="T7" fmla="*/ 62 h 63"/>
                <a:gd name="T8" fmla="*/ 16 w 63"/>
                <a:gd name="T9" fmla="*/ 58 h 63"/>
                <a:gd name="T10" fmla="*/ 4 w 63"/>
                <a:gd name="T11" fmla="*/ 47 h 63"/>
                <a:gd name="T12" fmla="*/ 0 w 63"/>
                <a:gd name="T13" fmla="*/ 31 h 63"/>
                <a:gd name="T14" fmla="*/ 4 w 63"/>
                <a:gd name="T15" fmla="*/ 16 h 63"/>
                <a:gd name="T16" fmla="*/ 16 w 63"/>
                <a:gd name="T17" fmla="*/ 4 h 63"/>
                <a:gd name="T18" fmla="*/ 31 w 63"/>
                <a:gd name="T19" fmla="*/ 0 h 63"/>
                <a:gd name="T20" fmla="*/ 47 w 63"/>
                <a:gd name="T21" fmla="*/ 4 h 63"/>
                <a:gd name="T22" fmla="*/ 58 w 63"/>
                <a:gd name="T23" fmla="*/ 16 h 63"/>
                <a:gd name="T24" fmla="*/ 62 w 63"/>
                <a:gd name="T25"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62">
                  <a:moveTo>
                    <a:pt x="62" y="31"/>
                  </a:moveTo>
                  <a:cubicBezTo>
                    <a:pt x="62" y="37"/>
                    <a:pt x="61" y="42"/>
                    <a:pt x="58" y="47"/>
                  </a:cubicBezTo>
                  <a:cubicBezTo>
                    <a:pt x="55" y="52"/>
                    <a:pt x="52" y="55"/>
                    <a:pt x="47" y="58"/>
                  </a:cubicBezTo>
                  <a:cubicBezTo>
                    <a:pt x="42" y="61"/>
                    <a:pt x="36" y="62"/>
                    <a:pt x="31" y="62"/>
                  </a:cubicBezTo>
                  <a:cubicBezTo>
                    <a:pt x="25" y="62"/>
                    <a:pt x="21" y="61"/>
                    <a:pt x="16" y="58"/>
                  </a:cubicBezTo>
                  <a:cubicBezTo>
                    <a:pt x="11" y="55"/>
                    <a:pt x="7" y="52"/>
                    <a:pt x="4" y="47"/>
                  </a:cubicBezTo>
                  <a:cubicBezTo>
                    <a:pt x="1" y="42"/>
                    <a:pt x="0" y="36"/>
                    <a:pt x="0" y="31"/>
                  </a:cubicBezTo>
                  <a:cubicBezTo>
                    <a:pt x="0" y="25"/>
                    <a:pt x="1" y="21"/>
                    <a:pt x="4" y="16"/>
                  </a:cubicBezTo>
                  <a:cubicBezTo>
                    <a:pt x="7" y="11"/>
                    <a:pt x="11" y="6"/>
                    <a:pt x="16" y="4"/>
                  </a:cubicBezTo>
                  <a:cubicBezTo>
                    <a:pt x="21" y="1"/>
                    <a:pt x="26" y="0"/>
                    <a:pt x="31" y="0"/>
                  </a:cubicBezTo>
                  <a:cubicBezTo>
                    <a:pt x="37" y="0"/>
                    <a:pt x="42" y="1"/>
                    <a:pt x="47" y="4"/>
                  </a:cubicBezTo>
                  <a:cubicBezTo>
                    <a:pt x="52" y="6"/>
                    <a:pt x="55" y="11"/>
                    <a:pt x="58" y="16"/>
                  </a:cubicBezTo>
                  <a:cubicBezTo>
                    <a:pt x="61" y="21"/>
                    <a:pt x="62" y="26"/>
                    <a:pt x="62" y="31"/>
                  </a:cubicBezTo>
                </a:path>
              </a:pathLst>
            </a:custGeom>
            <a:grpFill/>
            <a:ln>
              <a:noFill/>
            </a:ln>
            <a:effectLst/>
            <a:extLst>
              <a:ext uri="{91240B29-F687-4f45-9708-019B960494DF}"/>
              <a:ext uri="{AF507438-7753-43e0-B8FC-AC1667EBCBE1}"/>
            </a:extLst>
          </p:spPr>
          <p:txBody>
            <a:bodyPr wrap="none" anchor="ctr"/>
            <a:lstStyle/>
            <a:p>
              <a:pPr>
                <a:defRPr/>
              </a:pPr>
              <a:endParaRPr lang="en-US" sz="1797"/>
            </a:p>
          </p:txBody>
        </p:sp>
        <p:sp>
          <p:nvSpPr>
            <p:cNvPr id="37" name="Freeform 41"/>
            <p:cNvSpPr>
              <a:spLocks noChangeArrowheads="1"/>
            </p:cNvSpPr>
            <p:nvPr/>
          </p:nvSpPr>
          <p:spPr bwMode="auto">
            <a:xfrm>
              <a:off x="2470150" y="2827338"/>
              <a:ext cx="22225" cy="22225"/>
            </a:xfrm>
            <a:custGeom>
              <a:avLst/>
              <a:gdLst>
                <a:gd name="T0" fmla="*/ 62 w 63"/>
                <a:gd name="T1" fmla="*/ 31 h 63"/>
                <a:gd name="T2" fmla="*/ 58 w 63"/>
                <a:gd name="T3" fmla="*/ 46 h 63"/>
                <a:gd name="T4" fmla="*/ 47 w 63"/>
                <a:gd name="T5" fmla="*/ 58 h 63"/>
                <a:gd name="T6" fmla="*/ 31 w 63"/>
                <a:gd name="T7" fmla="*/ 62 h 63"/>
                <a:gd name="T8" fmla="*/ 16 w 63"/>
                <a:gd name="T9" fmla="*/ 58 h 63"/>
                <a:gd name="T10" fmla="*/ 4 w 63"/>
                <a:gd name="T11" fmla="*/ 46 h 63"/>
                <a:gd name="T12" fmla="*/ 0 w 63"/>
                <a:gd name="T13" fmla="*/ 31 h 63"/>
                <a:gd name="T14" fmla="*/ 4 w 63"/>
                <a:gd name="T15" fmla="*/ 15 h 63"/>
                <a:gd name="T16" fmla="*/ 16 w 63"/>
                <a:gd name="T17" fmla="*/ 4 h 63"/>
                <a:gd name="T18" fmla="*/ 31 w 63"/>
                <a:gd name="T19" fmla="*/ 0 h 63"/>
                <a:gd name="T20" fmla="*/ 47 w 63"/>
                <a:gd name="T21" fmla="*/ 4 h 63"/>
                <a:gd name="T22" fmla="*/ 58 w 63"/>
                <a:gd name="T23" fmla="*/ 15 h 63"/>
                <a:gd name="T24" fmla="*/ 62 w 63"/>
                <a:gd name="T25"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62">
                  <a:moveTo>
                    <a:pt x="62" y="31"/>
                  </a:moveTo>
                  <a:cubicBezTo>
                    <a:pt x="62" y="37"/>
                    <a:pt x="61" y="41"/>
                    <a:pt x="58" y="46"/>
                  </a:cubicBezTo>
                  <a:cubicBezTo>
                    <a:pt x="55" y="50"/>
                    <a:pt x="52" y="55"/>
                    <a:pt x="47" y="58"/>
                  </a:cubicBezTo>
                  <a:cubicBezTo>
                    <a:pt x="42" y="61"/>
                    <a:pt x="36" y="62"/>
                    <a:pt x="31" y="62"/>
                  </a:cubicBezTo>
                  <a:cubicBezTo>
                    <a:pt x="25" y="62"/>
                    <a:pt x="21" y="61"/>
                    <a:pt x="16" y="58"/>
                  </a:cubicBezTo>
                  <a:cubicBezTo>
                    <a:pt x="11" y="55"/>
                    <a:pt x="7" y="50"/>
                    <a:pt x="4" y="46"/>
                  </a:cubicBezTo>
                  <a:cubicBezTo>
                    <a:pt x="1" y="41"/>
                    <a:pt x="0" y="37"/>
                    <a:pt x="0" y="31"/>
                  </a:cubicBezTo>
                  <a:cubicBezTo>
                    <a:pt x="0" y="25"/>
                    <a:pt x="1" y="20"/>
                    <a:pt x="4" y="15"/>
                  </a:cubicBezTo>
                  <a:cubicBezTo>
                    <a:pt x="7" y="10"/>
                    <a:pt x="11" y="7"/>
                    <a:pt x="16" y="4"/>
                  </a:cubicBezTo>
                  <a:cubicBezTo>
                    <a:pt x="21" y="1"/>
                    <a:pt x="26" y="0"/>
                    <a:pt x="31" y="0"/>
                  </a:cubicBezTo>
                  <a:cubicBezTo>
                    <a:pt x="37" y="0"/>
                    <a:pt x="42" y="1"/>
                    <a:pt x="47" y="4"/>
                  </a:cubicBezTo>
                  <a:cubicBezTo>
                    <a:pt x="52" y="7"/>
                    <a:pt x="55" y="10"/>
                    <a:pt x="58" y="15"/>
                  </a:cubicBezTo>
                  <a:cubicBezTo>
                    <a:pt x="61" y="20"/>
                    <a:pt x="62" y="25"/>
                    <a:pt x="62" y="31"/>
                  </a:cubicBezTo>
                </a:path>
              </a:pathLst>
            </a:custGeom>
            <a:grpFill/>
            <a:ln>
              <a:noFill/>
            </a:ln>
            <a:effectLst/>
            <a:extLst>
              <a:ext uri="{91240B29-F687-4f45-9708-019B960494DF}"/>
              <a:ext uri="{AF507438-7753-43e0-B8FC-AC1667EBCBE1}"/>
            </a:extLst>
          </p:spPr>
          <p:txBody>
            <a:bodyPr wrap="none" anchor="ctr"/>
            <a:lstStyle/>
            <a:p>
              <a:pPr>
                <a:defRPr/>
              </a:pPr>
              <a:endParaRPr lang="en-US" sz="1797"/>
            </a:p>
          </p:txBody>
        </p:sp>
        <p:sp>
          <p:nvSpPr>
            <p:cNvPr id="38" name="Freeform 42"/>
            <p:cNvSpPr>
              <a:spLocks noChangeArrowheads="1"/>
            </p:cNvSpPr>
            <p:nvPr/>
          </p:nvSpPr>
          <p:spPr bwMode="auto">
            <a:xfrm>
              <a:off x="2230438" y="2657475"/>
              <a:ext cx="330200" cy="360363"/>
            </a:xfrm>
            <a:custGeom>
              <a:avLst/>
              <a:gdLst>
                <a:gd name="T0" fmla="*/ 867 w 918"/>
                <a:gd name="T1" fmla="*/ 0 h 1003"/>
                <a:gd name="T2" fmla="*/ 917 w 918"/>
                <a:gd name="T3" fmla="*/ 51 h 1003"/>
                <a:gd name="T4" fmla="*/ 917 w 918"/>
                <a:gd name="T5" fmla="*/ 951 h 1003"/>
                <a:gd name="T6" fmla="*/ 867 w 918"/>
                <a:gd name="T7" fmla="*/ 1002 h 1003"/>
                <a:gd name="T8" fmla="*/ 51 w 918"/>
                <a:gd name="T9" fmla="*/ 1002 h 1003"/>
                <a:gd name="T10" fmla="*/ 0 w 918"/>
                <a:gd name="T11" fmla="*/ 951 h 1003"/>
                <a:gd name="T12" fmla="*/ 0 w 918"/>
                <a:gd name="T13" fmla="*/ 51 h 1003"/>
                <a:gd name="T14" fmla="*/ 51 w 918"/>
                <a:gd name="T15" fmla="*/ 0 h 1003"/>
                <a:gd name="T16" fmla="*/ 867 w 918"/>
                <a:gd name="T17" fmla="*/ 0 h 1003"/>
                <a:gd name="T18" fmla="*/ 776 w 918"/>
                <a:gd name="T19" fmla="*/ 798 h 1003"/>
                <a:gd name="T20" fmla="*/ 779 w 918"/>
                <a:gd name="T21" fmla="*/ 798 h 1003"/>
                <a:gd name="T22" fmla="*/ 779 w 918"/>
                <a:gd name="T23" fmla="*/ 632 h 1003"/>
                <a:gd name="T24" fmla="*/ 153 w 918"/>
                <a:gd name="T25" fmla="*/ 632 h 1003"/>
                <a:gd name="T26" fmla="*/ 153 w 918"/>
                <a:gd name="T27" fmla="*/ 798 h 1003"/>
                <a:gd name="T28" fmla="*/ 172 w 918"/>
                <a:gd name="T29" fmla="*/ 818 h 1003"/>
                <a:gd name="T30" fmla="*/ 756 w 918"/>
                <a:gd name="T31" fmla="*/ 818 h 1003"/>
                <a:gd name="T32" fmla="*/ 776 w 918"/>
                <a:gd name="T33" fmla="*/ 798 h 1003"/>
                <a:gd name="T34" fmla="*/ 776 w 918"/>
                <a:gd name="T35" fmla="*/ 595 h 1003"/>
                <a:gd name="T36" fmla="*/ 776 w 918"/>
                <a:gd name="T37" fmla="*/ 409 h 1003"/>
                <a:gd name="T38" fmla="*/ 150 w 918"/>
                <a:gd name="T39" fmla="*/ 409 h 1003"/>
                <a:gd name="T40" fmla="*/ 150 w 918"/>
                <a:gd name="T41" fmla="*/ 595 h 1003"/>
                <a:gd name="T42" fmla="*/ 776 w 918"/>
                <a:gd name="T43" fmla="*/ 595 h 1003"/>
                <a:gd name="T44" fmla="*/ 150 w 918"/>
                <a:gd name="T45" fmla="*/ 367 h 1003"/>
                <a:gd name="T46" fmla="*/ 773 w 918"/>
                <a:gd name="T47" fmla="*/ 367 h 1003"/>
                <a:gd name="T48" fmla="*/ 773 w 918"/>
                <a:gd name="T49" fmla="*/ 200 h 1003"/>
                <a:gd name="T50" fmla="*/ 754 w 918"/>
                <a:gd name="T51" fmla="*/ 180 h 1003"/>
                <a:gd name="T52" fmla="*/ 169 w 918"/>
                <a:gd name="T53" fmla="*/ 180 h 1003"/>
                <a:gd name="T54" fmla="*/ 150 w 918"/>
                <a:gd name="T55" fmla="*/ 200 h 1003"/>
                <a:gd name="T56" fmla="*/ 150 w 918"/>
                <a:gd name="T57" fmla="*/ 36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18" h="1003">
                  <a:moveTo>
                    <a:pt x="867" y="0"/>
                  </a:moveTo>
                  <a:cubicBezTo>
                    <a:pt x="895" y="0"/>
                    <a:pt x="917" y="22"/>
                    <a:pt x="917" y="51"/>
                  </a:cubicBezTo>
                  <a:lnTo>
                    <a:pt x="917" y="951"/>
                  </a:lnTo>
                  <a:cubicBezTo>
                    <a:pt x="917" y="979"/>
                    <a:pt x="895" y="1002"/>
                    <a:pt x="867" y="1002"/>
                  </a:cubicBezTo>
                  <a:lnTo>
                    <a:pt x="51" y="1002"/>
                  </a:lnTo>
                  <a:cubicBezTo>
                    <a:pt x="23" y="1002"/>
                    <a:pt x="0" y="979"/>
                    <a:pt x="0" y="951"/>
                  </a:cubicBezTo>
                  <a:lnTo>
                    <a:pt x="0" y="51"/>
                  </a:lnTo>
                  <a:cubicBezTo>
                    <a:pt x="0" y="22"/>
                    <a:pt x="23" y="0"/>
                    <a:pt x="51" y="0"/>
                  </a:cubicBezTo>
                  <a:lnTo>
                    <a:pt x="867" y="0"/>
                  </a:lnTo>
                  <a:close/>
                  <a:moveTo>
                    <a:pt x="776" y="798"/>
                  </a:moveTo>
                  <a:lnTo>
                    <a:pt x="779" y="798"/>
                  </a:lnTo>
                  <a:lnTo>
                    <a:pt x="779" y="632"/>
                  </a:lnTo>
                  <a:lnTo>
                    <a:pt x="153" y="632"/>
                  </a:lnTo>
                  <a:lnTo>
                    <a:pt x="153" y="798"/>
                  </a:lnTo>
                  <a:cubicBezTo>
                    <a:pt x="153" y="810"/>
                    <a:pt x="161" y="818"/>
                    <a:pt x="172" y="818"/>
                  </a:cubicBezTo>
                  <a:lnTo>
                    <a:pt x="756" y="818"/>
                  </a:lnTo>
                  <a:cubicBezTo>
                    <a:pt x="768" y="818"/>
                    <a:pt x="776" y="810"/>
                    <a:pt x="776" y="798"/>
                  </a:cubicBezTo>
                  <a:close/>
                  <a:moveTo>
                    <a:pt x="776" y="595"/>
                  </a:moveTo>
                  <a:lnTo>
                    <a:pt x="776" y="409"/>
                  </a:lnTo>
                  <a:lnTo>
                    <a:pt x="150" y="409"/>
                  </a:lnTo>
                  <a:lnTo>
                    <a:pt x="150" y="595"/>
                  </a:lnTo>
                  <a:lnTo>
                    <a:pt x="776" y="595"/>
                  </a:lnTo>
                  <a:close/>
                  <a:moveTo>
                    <a:pt x="150" y="367"/>
                  </a:moveTo>
                  <a:lnTo>
                    <a:pt x="773" y="367"/>
                  </a:lnTo>
                  <a:lnTo>
                    <a:pt x="773" y="200"/>
                  </a:lnTo>
                  <a:cubicBezTo>
                    <a:pt x="773" y="189"/>
                    <a:pt x="765" y="180"/>
                    <a:pt x="754" y="180"/>
                  </a:cubicBezTo>
                  <a:lnTo>
                    <a:pt x="169" y="180"/>
                  </a:lnTo>
                  <a:cubicBezTo>
                    <a:pt x="158" y="180"/>
                    <a:pt x="150" y="189"/>
                    <a:pt x="150" y="200"/>
                  </a:cubicBezTo>
                  <a:lnTo>
                    <a:pt x="150" y="367"/>
                  </a:lnTo>
                  <a:close/>
                </a:path>
              </a:pathLst>
            </a:custGeom>
            <a:grpFill/>
            <a:ln>
              <a:noFill/>
            </a:ln>
            <a:effectLst/>
            <a:extLst>
              <a:ext uri="{91240B29-F687-4f45-9708-019B960494DF}"/>
              <a:ext uri="{AF507438-7753-43e0-B8FC-AC1667EBCBE1}"/>
            </a:extLst>
          </p:spPr>
          <p:txBody>
            <a:bodyPr wrap="none" anchor="ctr"/>
            <a:lstStyle/>
            <a:p>
              <a:pPr>
                <a:defRPr/>
              </a:pPr>
              <a:endParaRPr lang="en-US" sz="1797"/>
            </a:p>
          </p:txBody>
        </p:sp>
        <p:sp>
          <p:nvSpPr>
            <p:cNvPr id="39" name="Freeform 43"/>
            <p:cNvSpPr>
              <a:spLocks noChangeArrowheads="1"/>
            </p:cNvSpPr>
            <p:nvPr/>
          </p:nvSpPr>
          <p:spPr bwMode="auto">
            <a:xfrm>
              <a:off x="2470150" y="2906713"/>
              <a:ext cx="22225" cy="22225"/>
            </a:xfrm>
            <a:custGeom>
              <a:avLst/>
              <a:gdLst>
                <a:gd name="T0" fmla="*/ 62 w 63"/>
                <a:gd name="T1" fmla="*/ 31 h 63"/>
                <a:gd name="T2" fmla="*/ 58 w 63"/>
                <a:gd name="T3" fmla="*/ 47 h 63"/>
                <a:gd name="T4" fmla="*/ 47 w 63"/>
                <a:gd name="T5" fmla="*/ 58 h 63"/>
                <a:gd name="T6" fmla="*/ 31 w 63"/>
                <a:gd name="T7" fmla="*/ 62 h 63"/>
                <a:gd name="T8" fmla="*/ 16 w 63"/>
                <a:gd name="T9" fmla="*/ 58 h 63"/>
                <a:gd name="T10" fmla="*/ 4 w 63"/>
                <a:gd name="T11" fmla="*/ 47 h 63"/>
                <a:gd name="T12" fmla="*/ 0 w 63"/>
                <a:gd name="T13" fmla="*/ 31 h 63"/>
                <a:gd name="T14" fmla="*/ 4 w 63"/>
                <a:gd name="T15" fmla="*/ 16 h 63"/>
                <a:gd name="T16" fmla="*/ 16 w 63"/>
                <a:gd name="T17" fmla="*/ 4 h 63"/>
                <a:gd name="T18" fmla="*/ 31 w 63"/>
                <a:gd name="T19" fmla="*/ 0 h 63"/>
                <a:gd name="T20" fmla="*/ 47 w 63"/>
                <a:gd name="T21" fmla="*/ 4 h 63"/>
                <a:gd name="T22" fmla="*/ 58 w 63"/>
                <a:gd name="T23" fmla="*/ 16 h 63"/>
                <a:gd name="T24" fmla="*/ 62 w 63"/>
                <a:gd name="T25"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62">
                  <a:moveTo>
                    <a:pt x="62" y="31"/>
                  </a:moveTo>
                  <a:cubicBezTo>
                    <a:pt x="62" y="37"/>
                    <a:pt x="61" y="42"/>
                    <a:pt x="58" y="47"/>
                  </a:cubicBezTo>
                  <a:cubicBezTo>
                    <a:pt x="55" y="52"/>
                    <a:pt x="52" y="55"/>
                    <a:pt x="47" y="58"/>
                  </a:cubicBezTo>
                  <a:cubicBezTo>
                    <a:pt x="42" y="61"/>
                    <a:pt x="36" y="62"/>
                    <a:pt x="31" y="62"/>
                  </a:cubicBezTo>
                  <a:cubicBezTo>
                    <a:pt x="25" y="62"/>
                    <a:pt x="21" y="61"/>
                    <a:pt x="16" y="58"/>
                  </a:cubicBezTo>
                  <a:cubicBezTo>
                    <a:pt x="11" y="55"/>
                    <a:pt x="7" y="52"/>
                    <a:pt x="4" y="47"/>
                  </a:cubicBezTo>
                  <a:cubicBezTo>
                    <a:pt x="1" y="42"/>
                    <a:pt x="0" y="37"/>
                    <a:pt x="0" y="31"/>
                  </a:cubicBezTo>
                  <a:cubicBezTo>
                    <a:pt x="0" y="25"/>
                    <a:pt x="1" y="20"/>
                    <a:pt x="4" y="16"/>
                  </a:cubicBezTo>
                  <a:cubicBezTo>
                    <a:pt x="7" y="11"/>
                    <a:pt x="11" y="7"/>
                    <a:pt x="16" y="4"/>
                  </a:cubicBezTo>
                  <a:cubicBezTo>
                    <a:pt x="21" y="1"/>
                    <a:pt x="26" y="0"/>
                    <a:pt x="31" y="0"/>
                  </a:cubicBezTo>
                  <a:cubicBezTo>
                    <a:pt x="37" y="0"/>
                    <a:pt x="42" y="1"/>
                    <a:pt x="47" y="4"/>
                  </a:cubicBezTo>
                  <a:cubicBezTo>
                    <a:pt x="52" y="7"/>
                    <a:pt x="55" y="11"/>
                    <a:pt x="58" y="16"/>
                  </a:cubicBezTo>
                  <a:cubicBezTo>
                    <a:pt x="61" y="20"/>
                    <a:pt x="62" y="25"/>
                    <a:pt x="62" y="31"/>
                  </a:cubicBezTo>
                </a:path>
              </a:pathLst>
            </a:custGeom>
            <a:grpFill/>
            <a:ln>
              <a:noFill/>
            </a:ln>
            <a:effectLst/>
            <a:extLst>
              <a:ext uri="{91240B29-F687-4f45-9708-019B960494DF}"/>
              <a:ext uri="{AF507438-7753-43e0-B8FC-AC1667EBCBE1}"/>
            </a:extLst>
          </p:spPr>
          <p:txBody>
            <a:bodyPr wrap="none" anchor="ctr"/>
            <a:lstStyle/>
            <a:p>
              <a:pPr>
                <a:defRPr/>
              </a:pPr>
              <a:endParaRPr lang="en-US" sz="1797"/>
            </a:p>
          </p:txBody>
        </p:sp>
      </p:grpSp>
      <p:sp>
        <p:nvSpPr>
          <p:cNvPr id="40" name="Freeform 28"/>
          <p:cNvSpPr>
            <a:spLocks noChangeArrowheads="1"/>
          </p:cNvSpPr>
          <p:nvPr/>
        </p:nvSpPr>
        <p:spPr bwMode="auto">
          <a:xfrm>
            <a:off x="9699950" y="4476280"/>
            <a:ext cx="387047" cy="425117"/>
          </a:xfrm>
          <a:custGeom>
            <a:avLst/>
            <a:gdLst>
              <a:gd name="T0" fmla="*/ 299170 w 853"/>
              <a:gd name="T1" fmla="*/ 6399 h 929"/>
              <a:gd name="T2" fmla="*/ 387965 w 853"/>
              <a:gd name="T3" fmla="*/ 36111 h 929"/>
              <a:gd name="T4" fmla="*/ 387965 w 853"/>
              <a:gd name="T5" fmla="*/ 388077 h 929"/>
              <a:gd name="T6" fmla="*/ 299170 w 853"/>
              <a:gd name="T7" fmla="*/ 417789 h 929"/>
              <a:gd name="T8" fmla="*/ 193527 w 853"/>
              <a:gd name="T9" fmla="*/ 424188 h 929"/>
              <a:gd name="T10" fmla="*/ 88795 w 853"/>
              <a:gd name="T11" fmla="*/ 417789 h 929"/>
              <a:gd name="T12" fmla="*/ 0 w 853"/>
              <a:gd name="T13" fmla="*/ 388077 h 929"/>
              <a:gd name="T14" fmla="*/ 0 w 853"/>
              <a:gd name="T15" fmla="*/ 36111 h 929"/>
              <a:gd name="T16" fmla="*/ 88795 w 853"/>
              <a:gd name="T17" fmla="*/ 6399 h 929"/>
              <a:gd name="T18" fmla="*/ 193527 w 853"/>
              <a:gd name="T19" fmla="*/ 0 h 929"/>
              <a:gd name="T20" fmla="*/ 299170 w 853"/>
              <a:gd name="T21" fmla="*/ 6399 h 929"/>
              <a:gd name="T22" fmla="*/ 169848 w 853"/>
              <a:gd name="T23" fmla="*/ 345567 h 929"/>
              <a:gd name="T24" fmla="*/ 169848 w 853"/>
              <a:gd name="T25" fmla="*/ 276088 h 929"/>
              <a:gd name="T26" fmla="*/ 100179 w 853"/>
              <a:gd name="T27" fmla="*/ 276088 h 929"/>
              <a:gd name="T28" fmla="*/ 100179 w 853"/>
              <a:gd name="T29" fmla="*/ 345567 h 929"/>
              <a:gd name="T30" fmla="*/ 169848 w 853"/>
              <a:gd name="T31" fmla="*/ 345567 h 929"/>
              <a:gd name="T32" fmla="*/ 169848 w 853"/>
              <a:gd name="T33" fmla="*/ 220322 h 929"/>
              <a:gd name="T34" fmla="*/ 169848 w 853"/>
              <a:gd name="T35" fmla="*/ 150843 h 929"/>
              <a:gd name="T36" fmla="*/ 100179 w 853"/>
              <a:gd name="T37" fmla="*/ 150843 h 929"/>
              <a:gd name="T38" fmla="*/ 100179 w 853"/>
              <a:gd name="T39" fmla="*/ 220322 h 929"/>
              <a:gd name="T40" fmla="*/ 169848 w 853"/>
              <a:gd name="T41" fmla="*/ 220322 h 929"/>
              <a:gd name="T42" fmla="*/ 282322 w 853"/>
              <a:gd name="T43" fmla="*/ 345567 h 929"/>
              <a:gd name="T44" fmla="*/ 282322 w 853"/>
              <a:gd name="T45" fmla="*/ 276088 h 929"/>
              <a:gd name="T46" fmla="*/ 213107 w 853"/>
              <a:gd name="T47" fmla="*/ 276088 h 929"/>
              <a:gd name="T48" fmla="*/ 213107 w 853"/>
              <a:gd name="T49" fmla="*/ 345567 h 929"/>
              <a:gd name="T50" fmla="*/ 282322 w 853"/>
              <a:gd name="T51" fmla="*/ 345567 h 929"/>
              <a:gd name="T52" fmla="*/ 282322 w 853"/>
              <a:gd name="T53" fmla="*/ 220322 h 929"/>
              <a:gd name="T54" fmla="*/ 282322 w 853"/>
              <a:gd name="T55" fmla="*/ 150843 h 929"/>
              <a:gd name="T56" fmla="*/ 213107 w 853"/>
              <a:gd name="T57" fmla="*/ 150843 h 929"/>
              <a:gd name="T58" fmla="*/ 213107 w 853"/>
              <a:gd name="T59" fmla="*/ 220322 h 929"/>
              <a:gd name="T60" fmla="*/ 282322 w 853"/>
              <a:gd name="T61" fmla="*/ 220322 h 929"/>
              <a:gd name="T62" fmla="*/ 373849 w 853"/>
              <a:gd name="T63" fmla="*/ 63080 h 929"/>
              <a:gd name="T64" fmla="*/ 196259 w 853"/>
              <a:gd name="T65" fmla="*/ 34740 h 929"/>
              <a:gd name="T66" fmla="*/ 19580 w 853"/>
              <a:gd name="T67" fmla="*/ 63080 h 929"/>
              <a:gd name="T68" fmla="*/ 19580 w 853"/>
              <a:gd name="T69" fmla="*/ 63080 h 929"/>
              <a:gd name="T70" fmla="*/ 196259 w 853"/>
              <a:gd name="T71" fmla="*/ 91420 h 929"/>
              <a:gd name="T72" fmla="*/ 373849 w 853"/>
              <a:gd name="T73" fmla="*/ 63080 h 92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853" h="929">
                <a:moveTo>
                  <a:pt x="657" y="14"/>
                </a:moveTo>
                <a:cubicBezTo>
                  <a:pt x="852" y="36"/>
                  <a:pt x="852" y="76"/>
                  <a:pt x="852" y="79"/>
                </a:cubicBezTo>
                <a:lnTo>
                  <a:pt x="852" y="849"/>
                </a:lnTo>
                <a:cubicBezTo>
                  <a:pt x="852" y="852"/>
                  <a:pt x="849" y="891"/>
                  <a:pt x="657" y="914"/>
                </a:cubicBezTo>
                <a:cubicBezTo>
                  <a:pt x="544" y="928"/>
                  <a:pt x="431" y="928"/>
                  <a:pt x="425" y="928"/>
                </a:cubicBezTo>
                <a:cubicBezTo>
                  <a:pt x="420" y="928"/>
                  <a:pt x="305" y="928"/>
                  <a:pt x="195" y="914"/>
                </a:cubicBezTo>
                <a:cubicBezTo>
                  <a:pt x="3" y="889"/>
                  <a:pt x="0" y="849"/>
                  <a:pt x="0" y="849"/>
                </a:cubicBezTo>
                <a:lnTo>
                  <a:pt x="0" y="79"/>
                </a:lnTo>
                <a:cubicBezTo>
                  <a:pt x="0" y="76"/>
                  <a:pt x="3" y="36"/>
                  <a:pt x="195" y="14"/>
                </a:cubicBezTo>
                <a:cubicBezTo>
                  <a:pt x="308" y="0"/>
                  <a:pt x="420" y="0"/>
                  <a:pt x="425" y="0"/>
                </a:cubicBezTo>
                <a:cubicBezTo>
                  <a:pt x="431" y="0"/>
                  <a:pt x="547" y="0"/>
                  <a:pt x="657" y="14"/>
                </a:cubicBezTo>
                <a:close/>
                <a:moveTo>
                  <a:pt x="373" y="756"/>
                </a:moveTo>
                <a:lnTo>
                  <a:pt x="373" y="604"/>
                </a:lnTo>
                <a:lnTo>
                  <a:pt x="220" y="604"/>
                </a:lnTo>
                <a:lnTo>
                  <a:pt x="220" y="756"/>
                </a:lnTo>
                <a:lnTo>
                  <a:pt x="373" y="756"/>
                </a:lnTo>
                <a:close/>
                <a:moveTo>
                  <a:pt x="373" y="482"/>
                </a:moveTo>
                <a:lnTo>
                  <a:pt x="373" y="330"/>
                </a:lnTo>
                <a:lnTo>
                  <a:pt x="220" y="330"/>
                </a:lnTo>
                <a:lnTo>
                  <a:pt x="220" y="482"/>
                </a:lnTo>
                <a:lnTo>
                  <a:pt x="373" y="482"/>
                </a:lnTo>
                <a:close/>
                <a:moveTo>
                  <a:pt x="620" y="756"/>
                </a:moveTo>
                <a:lnTo>
                  <a:pt x="620" y="604"/>
                </a:lnTo>
                <a:lnTo>
                  <a:pt x="468" y="604"/>
                </a:lnTo>
                <a:lnTo>
                  <a:pt x="468" y="756"/>
                </a:lnTo>
                <a:lnTo>
                  <a:pt x="620" y="756"/>
                </a:lnTo>
                <a:close/>
                <a:moveTo>
                  <a:pt x="620" y="482"/>
                </a:moveTo>
                <a:lnTo>
                  <a:pt x="620" y="330"/>
                </a:lnTo>
                <a:lnTo>
                  <a:pt x="468" y="330"/>
                </a:lnTo>
                <a:lnTo>
                  <a:pt x="468" y="482"/>
                </a:lnTo>
                <a:lnTo>
                  <a:pt x="620" y="482"/>
                </a:lnTo>
                <a:close/>
                <a:moveTo>
                  <a:pt x="821" y="138"/>
                </a:moveTo>
                <a:cubicBezTo>
                  <a:pt x="806" y="115"/>
                  <a:pt x="668" y="79"/>
                  <a:pt x="431" y="76"/>
                </a:cubicBezTo>
                <a:cubicBezTo>
                  <a:pt x="195" y="76"/>
                  <a:pt x="57" y="115"/>
                  <a:pt x="43" y="138"/>
                </a:cubicBezTo>
                <a:cubicBezTo>
                  <a:pt x="57" y="160"/>
                  <a:pt x="195" y="200"/>
                  <a:pt x="431" y="200"/>
                </a:cubicBezTo>
                <a:cubicBezTo>
                  <a:pt x="668" y="200"/>
                  <a:pt x="806" y="160"/>
                  <a:pt x="821" y="138"/>
                </a:cubicBez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797"/>
          </a:p>
        </p:txBody>
      </p:sp>
      <p:grpSp>
        <p:nvGrpSpPr>
          <p:cNvPr id="41" name="Group 40"/>
          <p:cNvGrpSpPr/>
          <p:nvPr/>
        </p:nvGrpSpPr>
        <p:grpSpPr>
          <a:xfrm>
            <a:off x="9136337" y="3687019"/>
            <a:ext cx="380703" cy="415479"/>
            <a:chOff x="2230438" y="2657475"/>
            <a:chExt cx="330200" cy="360363"/>
          </a:xfrm>
          <a:solidFill>
            <a:srgbClr val="5F5F5F"/>
          </a:solidFill>
        </p:grpSpPr>
        <p:sp>
          <p:nvSpPr>
            <p:cNvPr id="42" name="Freeform 40"/>
            <p:cNvSpPr>
              <a:spLocks noChangeArrowheads="1"/>
            </p:cNvSpPr>
            <p:nvPr/>
          </p:nvSpPr>
          <p:spPr bwMode="auto">
            <a:xfrm>
              <a:off x="2470150" y="2744788"/>
              <a:ext cx="22225" cy="22225"/>
            </a:xfrm>
            <a:custGeom>
              <a:avLst/>
              <a:gdLst>
                <a:gd name="T0" fmla="*/ 62 w 63"/>
                <a:gd name="T1" fmla="*/ 31 h 63"/>
                <a:gd name="T2" fmla="*/ 58 w 63"/>
                <a:gd name="T3" fmla="*/ 47 h 63"/>
                <a:gd name="T4" fmla="*/ 47 w 63"/>
                <a:gd name="T5" fmla="*/ 58 h 63"/>
                <a:gd name="T6" fmla="*/ 31 w 63"/>
                <a:gd name="T7" fmla="*/ 62 h 63"/>
                <a:gd name="T8" fmla="*/ 16 w 63"/>
                <a:gd name="T9" fmla="*/ 58 h 63"/>
                <a:gd name="T10" fmla="*/ 4 w 63"/>
                <a:gd name="T11" fmla="*/ 47 h 63"/>
                <a:gd name="T12" fmla="*/ 0 w 63"/>
                <a:gd name="T13" fmla="*/ 31 h 63"/>
                <a:gd name="T14" fmla="*/ 4 w 63"/>
                <a:gd name="T15" fmla="*/ 16 h 63"/>
                <a:gd name="T16" fmla="*/ 16 w 63"/>
                <a:gd name="T17" fmla="*/ 4 h 63"/>
                <a:gd name="T18" fmla="*/ 31 w 63"/>
                <a:gd name="T19" fmla="*/ 0 h 63"/>
                <a:gd name="T20" fmla="*/ 47 w 63"/>
                <a:gd name="T21" fmla="*/ 4 h 63"/>
                <a:gd name="T22" fmla="*/ 58 w 63"/>
                <a:gd name="T23" fmla="*/ 16 h 63"/>
                <a:gd name="T24" fmla="*/ 62 w 63"/>
                <a:gd name="T25"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62">
                  <a:moveTo>
                    <a:pt x="62" y="31"/>
                  </a:moveTo>
                  <a:cubicBezTo>
                    <a:pt x="62" y="37"/>
                    <a:pt x="61" y="42"/>
                    <a:pt x="58" y="47"/>
                  </a:cubicBezTo>
                  <a:cubicBezTo>
                    <a:pt x="55" y="52"/>
                    <a:pt x="52" y="55"/>
                    <a:pt x="47" y="58"/>
                  </a:cubicBezTo>
                  <a:cubicBezTo>
                    <a:pt x="42" y="61"/>
                    <a:pt x="36" y="62"/>
                    <a:pt x="31" y="62"/>
                  </a:cubicBezTo>
                  <a:cubicBezTo>
                    <a:pt x="25" y="62"/>
                    <a:pt x="21" y="61"/>
                    <a:pt x="16" y="58"/>
                  </a:cubicBezTo>
                  <a:cubicBezTo>
                    <a:pt x="11" y="55"/>
                    <a:pt x="7" y="52"/>
                    <a:pt x="4" y="47"/>
                  </a:cubicBezTo>
                  <a:cubicBezTo>
                    <a:pt x="1" y="42"/>
                    <a:pt x="0" y="36"/>
                    <a:pt x="0" y="31"/>
                  </a:cubicBezTo>
                  <a:cubicBezTo>
                    <a:pt x="0" y="25"/>
                    <a:pt x="1" y="21"/>
                    <a:pt x="4" y="16"/>
                  </a:cubicBezTo>
                  <a:cubicBezTo>
                    <a:pt x="7" y="11"/>
                    <a:pt x="11" y="6"/>
                    <a:pt x="16" y="4"/>
                  </a:cubicBezTo>
                  <a:cubicBezTo>
                    <a:pt x="21" y="1"/>
                    <a:pt x="26" y="0"/>
                    <a:pt x="31" y="0"/>
                  </a:cubicBezTo>
                  <a:cubicBezTo>
                    <a:pt x="37" y="0"/>
                    <a:pt x="42" y="1"/>
                    <a:pt x="47" y="4"/>
                  </a:cubicBezTo>
                  <a:cubicBezTo>
                    <a:pt x="52" y="6"/>
                    <a:pt x="55" y="11"/>
                    <a:pt x="58" y="16"/>
                  </a:cubicBezTo>
                  <a:cubicBezTo>
                    <a:pt x="61" y="21"/>
                    <a:pt x="62" y="26"/>
                    <a:pt x="62" y="31"/>
                  </a:cubicBezTo>
                </a:path>
              </a:pathLst>
            </a:custGeom>
            <a:grpFill/>
            <a:ln>
              <a:noFill/>
            </a:ln>
            <a:effectLst/>
            <a:extLst>
              <a:ext uri="{91240B29-F687-4f45-9708-019B960494DF}"/>
              <a:ext uri="{AF507438-7753-43e0-B8FC-AC1667EBCBE1}"/>
            </a:extLst>
          </p:spPr>
          <p:txBody>
            <a:bodyPr wrap="none" anchor="ctr"/>
            <a:lstStyle/>
            <a:p>
              <a:pPr>
                <a:defRPr/>
              </a:pPr>
              <a:endParaRPr lang="en-US" sz="1797"/>
            </a:p>
          </p:txBody>
        </p:sp>
        <p:sp>
          <p:nvSpPr>
            <p:cNvPr id="43" name="Freeform 41"/>
            <p:cNvSpPr>
              <a:spLocks noChangeArrowheads="1"/>
            </p:cNvSpPr>
            <p:nvPr/>
          </p:nvSpPr>
          <p:spPr bwMode="auto">
            <a:xfrm>
              <a:off x="2470150" y="2827338"/>
              <a:ext cx="22225" cy="22225"/>
            </a:xfrm>
            <a:custGeom>
              <a:avLst/>
              <a:gdLst>
                <a:gd name="T0" fmla="*/ 62 w 63"/>
                <a:gd name="T1" fmla="*/ 31 h 63"/>
                <a:gd name="T2" fmla="*/ 58 w 63"/>
                <a:gd name="T3" fmla="*/ 46 h 63"/>
                <a:gd name="T4" fmla="*/ 47 w 63"/>
                <a:gd name="T5" fmla="*/ 58 h 63"/>
                <a:gd name="T6" fmla="*/ 31 w 63"/>
                <a:gd name="T7" fmla="*/ 62 h 63"/>
                <a:gd name="T8" fmla="*/ 16 w 63"/>
                <a:gd name="T9" fmla="*/ 58 h 63"/>
                <a:gd name="T10" fmla="*/ 4 w 63"/>
                <a:gd name="T11" fmla="*/ 46 h 63"/>
                <a:gd name="T12" fmla="*/ 0 w 63"/>
                <a:gd name="T13" fmla="*/ 31 h 63"/>
                <a:gd name="T14" fmla="*/ 4 w 63"/>
                <a:gd name="T15" fmla="*/ 15 h 63"/>
                <a:gd name="T16" fmla="*/ 16 w 63"/>
                <a:gd name="T17" fmla="*/ 4 h 63"/>
                <a:gd name="T18" fmla="*/ 31 w 63"/>
                <a:gd name="T19" fmla="*/ 0 h 63"/>
                <a:gd name="T20" fmla="*/ 47 w 63"/>
                <a:gd name="T21" fmla="*/ 4 h 63"/>
                <a:gd name="T22" fmla="*/ 58 w 63"/>
                <a:gd name="T23" fmla="*/ 15 h 63"/>
                <a:gd name="T24" fmla="*/ 62 w 63"/>
                <a:gd name="T25"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62">
                  <a:moveTo>
                    <a:pt x="62" y="31"/>
                  </a:moveTo>
                  <a:cubicBezTo>
                    <a:pt x="62" y="37"/>
                    <a:pt x="61" y="41"/>
                    <a:pt x="58" y="46"/>
                  </a:cubicBezTo>
                  <a:cubicBezTo>
                    <a:pt x="55" y="50"/>
                    <a:pt x="52" y="55"/>
                    <a:pt x="47" y="58"/>
                  </a:cubicBezTo>
                  <a:cubicBezTo>
                    <a:pt x="42" y="61"/>
                    <a:pt x="36" y="62"/>
                    <a:pt x="31" y="62"/>
                  </a:cubicBezTo>
                  <a:cubicBezTo>
                    <a:pt x="25" y="62"/>
                    <a:pt x="21" y="61"/>
                    <a:pt x="16" y="58"/>
                  </a:cubicBezTo>
                  <a:cubicBezTo>
                    <a:pt x="11" y="55"/>
                    <a:pt x="7" y="50"/>
                    <a:pt x="4" y="46"/>
                  </a:cubicBezTo>
                  <a:cubicBezTo>
                    <a:pt x="1" y="41"/>
                    <a:pt x="0" y="37"/>
                    <a:pt x="0" y="31"/>
                  </a:cubicBezTo>
                  <a:cubicBezTo>
                    <a:pt x="0" y="25"/>
                    <a:pt x="1" y="20"/>
                    <a:pt x="4" y="15"/>
                  </a:cubicBezTo>
                  <a:cubicBezTo>
                    <a:pt x="7" y="10"/>
                    <a:pt x="11" y="7"/>
                    <a:pt x="16" y="4"/>
                  </a:cubicBezTo>
                  <a:cubicBezTo>
                    <a:pt x="21" y="1"/>
                    <a:pt x="26" y="0"/>
                    <a:pt x="31" y="0"/>
                  </a:cubicBezTo>
                  <a:cubicBezTo>
                    <a:pt x="37" y="0"/>
                    <a:pt x="42" y="1"/>
                    <a:pt x="47" y="4"/>
                  </a:cubicBezTo>
                  <a:cubicBezTo>
                    <a:pt x="52" y="7"/>
                    <a:pt x="55" y="10"/>
                    <a:pt x="58" y="15"/>
                  </a:cubicBezTo>
                  <a:cubicBezTo>
                    <a:pt x="61" y="20"/>
                    <a:pt x="62" y="25"/>
                    <a:pt x="62" y="31"/>
                  </a:cubicBezTo>
                </a:path>
              </a:pathLst>
            </a:custGeom>
            <a:grpFill/>
            <a:ln>
              <a:noFill/>
            </a:ln>
            <a:effectLst/>
            <a:extLst>
              <a:ext uri="{91240B29-F687-4f45-9708-019B960494DF}"/>
              <a:ext uri="{AF507438-7753-43e0-B8FC-AC1667EBCBE1}"/>
            </a:extLst>
          </p:spPr>
          <p:txBody>
            <a:bodyPr wrap="none" anchor="ctr"/>
            <a:lstStyle/>
            <a:p>
              <a:pPr>
                <a:defRPr/>
              </a:pPr>
              <a:endParaRPr lang="en-US" sz="1797"/>
            </a:p>
          </p:txBody>
        </p:sp>
        <p:sp>
          <p:nvSpPr>
            <p:cNvPr id="44" name="Freeform 42"/>
            <p:cNvSpPr>
              <a:spLocks noChangeArrowheads="1"/>
            </p:cNvSpPr>
            <p:nvPr/>
          </p:nvSpPr>
          <p:spPr bwMode="auto">
            <a:xfrm>
              <a:off x="2230438" y="2657475"/>
              <a:ext cx="330200" cy="360363"/>
            </a:xfrm>
            <a:custGeom>
              <a:avLst/>
              <a:gdLst>
                <a:gd name="T0" fmla="*/ 867 w 918"/>
                <a:gd name="T1" fmla="*/ 0 h 1003"/>
                <a:gd name="T2" fmla="*/ 917 w 918"/>
                <a:gd name="T3" fmla="*/ 51 h 1003"/>
                <a:gd name="T4" fmla="*/ 917 w 918"/>
                <a:gd name="T5" fmla="*/ 951 h 1003"/>
                <a:gd name="T6" fmla="*/ 867 w 918"/>
                <a:gd name="T7" fmla="*/ 1002 h 1003"/>
                <a:gd name="T8" fmla="*/ 51 w 918"/>
                <a:gd name="T9" fmla="*/ 1002 h 1003"/>
                <a:gd name="T10" fmla="*/ 0 w 918"/>
                <a:gd name="T11" fmla="*/ 951 h 1003"/>
                <a:gd name="T12" fmla="*/ 0 w 918"/>
                <a:gd name="T13" fmla="*/ 51 h 1003"/>
                <a:gd name="T14" fmla="*/ 51 w 918"/>
                <a:gd name="T15" fmla="*/ 0 h 1003"/>
                <a:gd name="T16" fmla="*/ 867 w 918"/>
                <a:gd name="T17" fmla="*/ 0 h 1003"/>
                <a:gd name="T18" fmla="*/ 776 w 918"/>
                <a:gd name="T19" fmla="*/ 798 h 1003"/>
                <a:gd name="T20" fmla="*/ 779 w 918"/>
                <a:gd name="T21" fmla="*/ 798 h 1003"/>
                <a:gd name="T22" fmla="*/ 779 w 918"/>
                <a:gd name="T23" fmla="*/ 632 h 1003"/>
                <a:gd name="T24" fmla="*/ 153 w 918"/>
                <a:gd name="T25" fmla="*/ 632 h 1003"/>
                <a:gd name="T26" fmla="*/ 153 w 918"/>
                <a:gd name="T27" fmla="*/ 798 h 1003"/>
                <a:gd name="T28" fmla="*/ 172 w 918"/>
                <a:gd name="T29" fmla="*/ 818 h 1003"/>
                <a:gd name="T30" fmla="*/ 756 w 918"/>
                <a:gd name="T31" fmla="*/ 818 h 1003"/>
                <a:gd name="T32" fmla="*/ 776 w 918"/>
                <a:gd name="T33" fmla="*/ 798 h 1003"/>
                <a:gd name="T34" fmla="*/ 776 w 918"/>
                <a:gd name="T35" fmla="*/ 595 h 1003"/>
                <a:gd name="T36" fmla="*/ 776 w 918"/>
                <a:gd name="T37" fmla="*/ 409 h 1003"/>
                <a:gd name="T38" fmla="*/ 150 w 918"/>
                <a:gd name="T39" fmla="*/ 409 h 1003"/>
                <a:gd name="T40" fmla="*/ 150 w 918"/>
                <a:gd name="T41" fmla="*/ 595 h 1003"/>
                <a:gd name="T42" fmla="*/ 776 w 918"/>
                <a:gd name="T43" fmla="*/ 595 h 1003"/>
                <a:gd name="T44" fmla="*/ 150 w 918"/>
                <a:gd name="T45" fmla="*/ 367 h 1003"/>
                <a:gd name="T46" fmla="*/ 773 w 918"/>
                <a:gd name="T47" fmla="*/ 367 h 1003"/>
                <a:gd name="T48" fmla="*/ 773 w 918"/>
                <a:gd name="T49" fmla="*/ 200 h 1003"/>
                <a:gd name="T50" fmla="*/ 754 w 918"/>
                <a:gd name="T51" fmla="*/ 180 h 1003"/>
                <a:gd name="T52" fmla="*/ 169 w 918"/>
                <a:gd name="T53" fmla="*/ 180 h 1003"/>
                <a:gd name="T54" fmla="*/ 150 w 918"/>
                <a:gd name="T55" fmla="*/ 200 h 1003"/>
                <a:gd name="T56" fmla="*/ 150 w 918"/>
                <a:gd name="T57" fmla="*/ 36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18" h="1003">
                  <a:moveTo>
                    <a:pt x="867" y="0"/>
                  </a:moveTo>
                  <a:cubicBezTo>
                    <a:pt x="895" y="0"/>
                    <a:pt x="917" y="22"/>
                    <a:pt x="917" y="51"/>
                  </a:cubicBezTo>
                  <a:lnTo>
                    <a:pt x="917" y="951"/>
                  </a:lnTo>
                  <a:cubicBezTo>
                    <a:pt x="917" y="979"/>
                    <a:pt x="895" y="1002"/>
                    <a:pt x="867" y="1002"/>
                  </a:cubicBezTo>
                  <a:lnTo>
                    <a:pt x="51" y="1002"/>
                  </a:lnTo>
                  <a:cubicBezTo>
                    <a:pt x="23" y="1002"/>
                    <a:pt x="0" y="979"/>
                    <a:pt x="0" y="951"/>
                  </a:cubicBezTo>
                  <a:lnTo>
                    <a:pt x="0" y="51"/>
                  </a:lnTo>
                  <a:cubicBezTo>
                    <a:pt x="0" y="22"/>
                    <a:pt x="23" y="0"/>
                    <a:pt x="51" y="0"/>
                  </a:cubicBezTo>
                  <a:lnTo>
                    <a:pt x="867" y="0"/>
                  </a:lnTo>
                  <a:close/>
                  <a:moveTo>
                    <a:pt x="776" y="798"/>
                  </a:moveTo>
                  <a:lnTo>
                    <a:pt x="779" y="798"/>
                  </a:lnTo>
                  <a:lnTo>
                    <a:pt x="779" y="632"/>
                  </a:lnTo>
                  <a:lnTo>
                    <a:pt x="153" y="632"/>
                  </a:lnTo>
                  <a:lnTo>
                    <a:pt x="153" y="798"/>
                  </a:lnTo>
                  <a:cubicBezTo>
                    <a:pt x="153" y="810"/>
                    <a:pt x="161" y="818"/>
                    <a:pt x="172" y="818"/>
                  </a:cubicBezTo>
                  <a:lnTo>
                    <a:pt x="756" y="818"/>
                  </a:lnTo>
                  <a:cubicBezTo>
                    <a:pt x="768" y="818"/>
                    <a:pt x="776" y="810"/>
                    <a:pt x="776" y="798"/>
                  </a:cubicBezTo>
                  <a:close/>
                  <a:moveTo>
                    <a:pt x="776" y="595"/>
                  </a:moveTo>
                  <a:lnTo>
                    <a:pt x="776" y="409"/>
                  </a:lnTo>
                  <a:lnTo>
                    <a:pt x="150" y="409"/>
                  </a:lnTo>
                  <a:lnTo>
                    <a:pt x="150" y="595"/>
                  </a:lnTo>
                  <a:lnTo>
                    <a:pt x="776" y="595"/>
                  </a:lnTo>
                  <a:close/>
                  <a:moveTo>
                    <a:pt x="150" y="367"/>
                  </a:moveTo>
                  <a:lnTo>
                    <a:pt x="773" y="367"/>
                  </a:lnTo>
                  <a:lnTo>
                    <a:pt x="773" y="200"/>
                  </a:lnTo>
                  <a:cubicBezTo>
                    <a:pt x="773" y="189"/>
                    <a:pt x="765" y="180"/>
                    <a:pt x="754" y="180"/>
                  </a:cubicBezTo>
                  <a:lnTo>
                    <a:pt x="169" y="180"/>
                  </a:lnTo>
                  <a:cubicBezTo>
                    <a:pt x="158" y="180"/>
                    <a:pt x="150" y="189"/>
                    <a:pt x="150" y="200"/>
                  </a:cubicBezTo>
                  <a:lnTo>
                    <a:pt x="150" y="367"/>
                  </a:lnTo>
                  <a:close/>
                </a:path>
              </a:pathLst>
            </a:custGeom>
            <a:grpFill/>
            <a:ln>
              <a:noFill/>
            </a:ln>
            <a:effectLst/>
            <a:extLst>
              <a:ext uri="{91240B29-F687-4f45-9708-019B960494DF}"/>
              <a:ext uri="{AF507438-7753-43e0-B8FC-AC1667EBCBE1}"/>
            </a:extLst>
          </p:spPr>
          <p:txBody>
            <a:bodyPr wrap="none" anchor="ctr"/>
            <a:lstStyle/>
            <a:p>
              <a:pPr>
                <a:defRPr/>
              </a:pPr>
              <a:endParaRPr lang="en-US" sz="1797"/>
            </a:p>
          </p:txBody>
        </p:sp>
        <p:sp>
          <p:nvSpPr>
            <p:cNvPr id="45" name="Freeform 43"/>
            <p:cNvSpPr>
              <a:spLocks noChangeArrowheads="1"/>
            </p:cNvSpPr>
            <p:nvPr/>
          </p:nvSpPr>
          <p:spPr bwMode="auto">
            <a:xfrm>
              <a:off x="2470150" y="2906713"/>
              <a:ext cx="22225" cy="22225"/>
            </a:xfrm>
            <a:custGeom>
              <a:avLst/>
              <a:gdLst>
                <a:gd name="T0" fmla="*/ 62 w 63"/>
                <a:gd name="T1" fmla="*/ 31 h 63"/>
                <a:gd name="T2" fmla="*/ 58 w 63"/>
                <a:gd name="T3" fmla="*/ 47 h 63"/>
                <a:gd name="T4" fmla="*/ 47 w 63"/>
                <a:gd name="T5" fmla="*/ 58 h 63"/>
                <a:gd name="T6" fmla="*/ 31 w 63"/>
                <a:gd name="T7" fmla="*/ 62 h 63"/>
                <a:gd name="T8" fmla="*/ 16 w 63"/>
                <a:gd name="T9" fmla="*/ 58 h 63"/>
                <a:gd name="T10" fmla="*/ 4 w 63"/>
                <a:gd name="T11" fmla="*/ 47 h 63"/>
                <a:gd name="T12" fmla="*/ 0 w 63"/>
                <a:gd name="T13" fmla="*/ 31 h 63"/>
                <a:gd name="T14" fmla="*/ 4 w 63"/>
                <a:gd name="T15" fmla="*/ 16 h 63"/>
                <a:gd name="T16" fmla="*/ 16 w 63"/>
                <a:gd name="T17" fmla="*/ 4 h 63"/>
                <a:gd name="T18" fmla="*/ 31 w 63"/>
                <a:gd name="T19" fmla="*/ 0 h 63"/>
                <a:gd name="T20" fmla="*/ 47 w 63"/>
                <a:gd name="T21" fmla="*/ 4 h 63"/>
                <a:gd name="T22" fmla="*/ 58 w 63"/>
                <a:gd name="T23" fmla="*/ 16 h 63"/>
                <a:gd name="T24" fmla="*/ 62 w 63"/>
                <a:gd name="T25"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62">
                  <a:moveTo>
                    <a:pt x="62" y="31"/>
                  </a:moveTo>
                  <a:cubicBezTo>
                    <a:pt x="62" y="37"/>
                    <a:pt x="61" y="42"/>
                    <a:pt x="58" y="47"/>
                  </a:cubicBezTo>
                  <a:cubicBezTo>
                    <a:pt x="55" y="52"/>
                    <a:pt x="52" y="55"/>
                    <a:pt x="47" y="58"/>
                  </a:cubicBezTo>
                  <a:cubicBezTo>
                    <a:pt x="42" y="61"/>
                    <a:pt x="36" y="62"/>
                    <a:pt x="31" y="62"/>
                  </a:cubicBezTo>
                  <a:cubicBezTo>
                    <a:pt x="25" y="62"/>
                    <a:pt x="21" y="61"/>
                    <a:pt x="16" y="58"/>
                  </a:cubicBezTo>
                  <a:cubicBezTo>
                    <a:pt x="11" y="55"/>
                    <a:pt x="7" y="52"/>
                    <a:pt x="4" y="47"/>
                  </a:cubicBezTo>
                  <a:cubicBezTo>
                    <a:pt x="1" y="42"/>
                    <a:pt x="0" y="37"/>
                    <a:pt x="0" y="31"/>
                  </a:cubicBezTo>
                  <a:cubicBezTo>
                    <a:pt x="0" y="25"/>
                    <a:pt x="1" y="20"/>
                    <a:pt x="4" y="16"/>
                  </a:cubicBezTo>
                  <a:cubicBezTo>
                    <a:pt x="7" y="11"/>
                    <a:pt x="11" y="7"/>
                    <a:pt x="16" y="4"/>
                  </a:cubicBezTo>
                  <a:cubicBezTo>
                    <a:pt x="21" y="1"/>
                    <a:pt x="26" y="0"/>
                    <a:pt x="31" y="0"/>
                  </a:cubicBezTo>
                  <a:cubicBezTo>
                    <a:pt x="37" y="0"/>
                    <a:pt x="42" y="1"/>
                    <a:pt x="47" y="4"/>
                  </a:cubicBezTo>
                  <a:cubicBezTo>
                    <a:pt x="52" y="7"/>
                    <a:pt x="55" y="11"/>
                    <a:pt x="58" y="16"/>
                  </a:cubicBezTo>
                  <a:cubicBezTo>
                    <a:pt x="61" y="20"/>
                    <a:pt x="62" y="25"/>
                    <a:pt x="62" y="31"/>
                  </a:cubicBezTo>
                </a:path>
              </a:pathLst>
            </a:custGeom>
            <a:grpFill/>
            <a:ln>
              <a:noFill/>
            </a:ln>
            <a:effectLst/>
            <a:extLst>
              <a:ext uri="{91240B29-F687-4f45-9708-019B960494DF}"/>
              <a:ext uri="{AF507438-7753-43e0-B8FC-AC1667EBCBE1}"/>
            </a:extLst>
          </p:spPr>
          <p:txBody>
            <a:bodyPr wrap="none" anchor="ctr"/>
            <a:lstStyle/>
            <a:p>
              <a:pPr>
                <a:defRPr/>
              </a:pPr>
              <a:endParaRPr lang="en-US" sz="1797"/>
            </a:p>
          </p:txBody>
        </p:sp>
      </p:grpSp>
      <p:sp>
        <p:nvSpPr>
          <p:cNvPr id="46" name="Freeform 28"/>
          <p:cNvSpPr>
            <a:spLocks noChangeArrowheads="1"/>
          </p:cNvSpPr>
          <p:nvPr/>
        </p:nvSpPr>
        <p:spPr bwMode="auto">
          <a:xfrm>
            <a:off x="9699950" y="3687714"/>
            <a:ext cx="387047" cy="423532"/>
          </a:xfrm>
          <a:custGeom>
            <a:avLst/>
            <a:gdLst>
              <a:gd name="T0" fmla="*/ 299170 w 853"/>
              <a:gd name="T1" fmla="*/ 6399 h 929"/>
              <a:gd name="T2" fmla="*/ 387965 w 853"/>
              <a:gd name="T3" fmla="*/ 36111 h 929"/>
              <a:gd name="T4" fmla="*/ 387965 w 853"/>
              <a:gd name="T5" fmla="*/ 388077 h 929"/>
              <a:gd name="T6" fmla="*/ 299170 w 853"/>
              <a:gd name="T7" fmla="*/ 417789 h 929"/>
              <a:gd name="T8" fmla="*/ 193527 w 853"/>
              <a:gd name="T9" fmla="*/ 424188 h 929"/>
              <a:gd name="T10" fmla="*/ 88795 w 853"/>
              <a:gd name="T11" fmla="*/ 417789 h 929"/>
              <a:gd name="T12" fmla="*/ 0 w 853"/>
              <a:gd name="T13" fmla="*/ 388077 h 929"/>
              <a:gd name="T14" fmla="*/ 0 w 853"/>
              <a:gd name="T15" fmla="*/ 36111 h 929"/>
              <a:gd name="T16" fmla="*/ 88795 w 853"/>
              <a:gd name="T17" fmla="*/ 6399 h 929"/>
              <a:gd name="T18" fmla="*/ 193527 w 853"/>
              <a:gd name="T19" fmla="*/ 0 h 929"/>
              <a:gd name="T20" fmla="*/ 299170 w 853"/>
              <a:gd name="T21" fmla="*/ 6399 h 929"/>
              <a:gd name="T22" fmla="*/ 169848 w 853"/>
              <a:gd name="T23" fmla="*/ 345567 h 929"/>
              <a:gd name="T24" fmla="*/ 169848 w 853"/>
              <a:gd name="T25" fmla="*/ 276088 h 929"/>
              <a:gd name="T26" fmla="*/ 100179 w 853"/>
              <a:gd name="T27" fmla="*/ 276088 h 929"/>
              <a:gd name="T28" fmla="*/ 100179 w 853"/>
              <a:gd name="T29" fmla="*/ 345567 h 929"/>
              <a:gd name="T30" fmla="*/ 169848 w 853"/>
              <a:gd name="T31" fmla="*/ 345567 h 929"/>
              <a:gd name="T32" fmla="*/ 169848 w 853"/>
              <a:gd name="T33" fmla="*/ 220322 h 929"/>
              <a:gd name="T34" fmla="*/ 169848 w 853"/>
              <a:gd name="T35" fmla="*/ 150843 h 929"/>
              <a:gd name="T36" fmla="*/ 100179 w 853"/>
              <a:gd name="T37" fmla="*/ 150843 h 929"/>
              <a:gd name="T38" fmla="*/ 100179 w 853"/>
              <a:gd name="T39" fmla="*/ 220322 h 929"/>
              <a:gd name="T40" fmla="*/ 169848 w 853"/>
              <a:gd name="T41" fmla="*/ 220322 h 929"/>
              <a:gd name="T42" fmla="*/ 282322 w 853"/>
              <a:gd name="T43" fmla="*/ 345567 h 929"/>
              <a:gd name="T44" fmla="*/ 282322 w 853"/>
              <a:gd name="T45" fmla="*/ 276088 h 929"/>
              <a:gd name="T46" fmla="*/ 213107 w 853"/>
              <a:gd name="T47" fmla="*/ 276088 h 929"/>
              <a:gd name="T48" fmla="*/ 213107 w 853"/>
              <a:gd name="T49" fmla="*/ 345567 h 929"/>
              <a:gd name="T50" fmla="*/ 282322 w 853"/>
              <a:gd name="T51" fmla="*/ 345567 h 929"/>
              <a:gd name="T52" fmla="*/ 282322 w 853"/>
              <a:gd name="T53" fmla="*/ 220322 h 929"/>
              <a:gd name="T54" fmla="*/ 282322 w 853"/>
              <a:gd name="T55" fmla="*/ 150843 h 929"/>
              <a:gd name="T56" fmla="*/ 213107 w 853"/>
              <a:gd name="T57" fmla="*/ 150843 h 929"/>
              <a:gd name="T58" fmla="*/ 213107 w 853"/>
              <a:gd name="T59" fmla="*/ 220322 h 929"/>
              <a:gd name="T60" fmla="*/ 282322 w 853"/>
              <a:gd name="T61" fmla="*/ 220322 h 929"/>
              <a:gd name="T62" fmla="*/ 373849 w 853"/>
              <a:gd name="T63" fmla="*/ 63080 h 929"/>
              <a:gd name="T64" fmla="*/ 196259 w 853"/>
              <a:gd name="T65" fmla="*/ 34740 h 929"/>
              <a:gd name="T66" fmla="*/ 19580 w 853"/>
              <a:gd name="T67" fmla="*/ 63080 h 929"/>
              <a:gd name="T68" fmla="*/ 19580 w 853"/>
              <a:gd name="T69" fmla="*/ 63080 h 929"/>
              <a:gd name="T70" fmla="*/ 196259 w 853"/>
              <a:gd name="T71" fmla="*/ 91420 h 929"/>
              <a:gd name="T72" fmla="*/ 373849 w 853"/>
              <a:gd name="T73" fmla="*/ 63080 h 92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853" h="929">
                <a:moveTo>
                  <a:pt x="657" y="14"/>
                </a:moveTo>
                <a:cubicBezTo>
                  <a:pt x="852" y="36"/>
                  <a:pt x="852" y="76"/>
                  <a:pt x="852" y="79"/>
                </a:cubicBezTo>
                <a:lnTo>
                  <a:pt x="852" y="849"/>
                </a:lnTo>
                <a:cubicBezTo>
                  <a:pt x="852" y="852"/>
                  <a:pt x="849" y="891"/>
                  <a:pt x="657" y="914"/>
                </a:cubicBezTo>
                <a:cubicBezTo>
                  <a:pt x="544" y="928"/>
                  <a:pt x="431" y="928"/>
                  <a:pt x="425" y="928"/>
                </a:cubicBezTo>
                <a:cubicBezTo>
                  <a:pt x="420" y="928"/>
                  <a:pt x="305" y="928"/>
                  <a:pt x="195" y="914"/>
                </a:cubicBezTo>
                <a:cubicBezTo>
                  <a:pt x="3" y="889"/>
                  <a:pt x="0" y="849"/>
                  <a:pt x="0" y="849"/>
                </a:cubicBezTo>
                <a:lnTo>
                  <a:pt x="0" y="79"/>
                </a:lnTo>
                <a:cubicBezTo>
                  <a:pt x="0" y="76"/>
                  <a:pt x="3" y="36"/>
                  <a:pt x="195" y="14"/>
                </a:cubicBezTo>
                <a:cubicBezTo>
                  <a:pt x="308" y="0"/>
                  <a:pt x="420" y="0"/>
                  <a:pt x="425" y="0"/>
                </a:cubicBezTo>
                <a:cubicBezTo>
                  <a:pt x="431" y="0"/>
                  <a:pt x="547" y="0"/>
                  <a:pt x="657" y="14"/>
                </a:cubicBezTo>
                <a:close/>
                <a:moveTo>
                  <a:pt x="373" y="756"/>
                </a:moveTo>
                <a:lnTo>
                  <a:pt x="373" y="604"/>
                </a:lnTo>
                <a:lnTo>
                  <a:pt x="220" y="604"/>
                </a:lnTo>
                <a:lnTo>
                  <a:pt x="220" y="756"/>
                </a:lnTo>
                <a:lnTo>
                  <a:pt x="373" y="756"/>
                </a:lnTo>
                <a:close/>
                <a:moveTo>
                  <a:pt x="373" y="482"/>
                </a:moveTo>
                <a:lnTo>
                  <a:pt x="373" y="330"/>
                </a:lnTo>
                <a:lnTo>
                  <a:pt x="220" y="330"/>
                </a:lnTo>
                <a:lnTo>
                  <a:pt x="220" y="482"/>
                </a:lnTo>
                <a:lnTo>
                  <a:pt x="373" y="482"/>
                </a:lnTo>
                <a:close/>
                <a:moveTo>
                  <a:pt x="620" y="756"/>
                </a:moveTo>
                <a:lnTo>
                  <a:pt x="620" y="604"/>
                </a:lnTo>
                <a:lnTo>
                  <a:pt x="468" y="604"/>
                </a:lnTo>
                <a:lnTo>
                  <a:pt x="468" y="756"/>
                </a:lnTo>
                <a:lnTo>
                  <a:pt x="620" y="756"/>
                </a:lnTo>
                <a:close/>
                <a:moveTo>
                  <a:pt x="620" y="482"/>
                </a:moveTo>
                <a:lnTo>
                  <a:pt x="620" y="330"/>
                </a:lnTo>
                <a:lnTo>
                  <a:pt x="468" y="330"/>
                </a:lnTo>
                <a:lnTo>
                  <a:pt x="468" y="482"/>
                </a:lnTo>
                <a:lnTo>
                  <a:pt x="620" y="482"/>
                </a:lnTo>
                <a:close/>
                <a:moveTo>
                  <a:pt x="821" y="138"/>
                </a:moveTo>
                <a:cubicBezTo>
                  <a:pt x="806" y="115"/>
                  <a:pt x="668" y="79"/>
                  <a:pt x="431" y="76"/>
                </a:cubicBezTo>
                <a:cubicBezTo>
                  <a:pt x="195" y="76"/>
                  <a:pt x="57" y="115"/>
                  <a:pt x="43" y="138"/>
                </a:cubicBezTo>
                <a:cubicBezTo>
                  <a:pt x="57" y="160"/>
                  <a:pt x="195" y="200"/>
                  <a:pt x="431" y="200"/>
                </a:cubicBezTo>
                <a:cubicBezTo>
                  <a:pt x="668" y="200"/>
                  <a:pt x="806" y="160"/>
                  <a:pt x="821" y="138"/>
                </a:cubicBez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797"/>
          </a:p>
        </p:txBody>
      </p:sp>
      <p:pic>
        <p:nvPicPr>
          <p:cNvPr id="47" name="Picture 41"/>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52219" y="3420927"/>
            <a:ext cx="1356252" cy="1440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2"/>
          <p:cNvSpPr txBox="1">
            <a:spLocks noChangeArrowheads="1"/>
          </p:cNvSpPr>
          <p:nvPr/>
        </p:nvSpPr>
        <p:spPr bwMode="auto">
          <a:xfrm>
            <a:off x="516245" y="4036812"/>
            <a:ext cx="895700" cy="399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a:ea typeface="Arial"/>
                <a:cs typeface="Arial"/>
              </a:defRPr>
            </a:lvl1pPr>
            <a:lvl2pPr marL="742950" indent="-285750">
              <a:defRPr>
                <a:solidFill>
                  <a:schemeClr val="tx1"/>
                </a:solidFill>
                <a:latin typeface="Arial"/>
                <a:ea typeface="Arial"/>
                <a:cs typeface="Arial"/>
              </a:defRPr>
            </a:lvl2pPr>
            <a:lvl3pPr marL="1143000" indent="-228600">
              <a:defRPr>
                <a:solidFill>
                  <a:schemeClr val="tx1"/>
                </a:solidFill>
                <a:latin typeface="Arial"/>
                <a:ea typeface="Arial"/>
                <a:cs typeface="Arial"/>
              </a:defRPr>
            </a:lvl3pPr>
            <a:lvl4pPr marL="1600200" indent="-228600">
              <a:defRPr>
                <a:solidFill>
                  <a:schemeClr val="tx1"/>
                </a:solidFill>
                <a:latin typeface="Arial"/>
                <a:ea typeface="Arial"/>
                <a:cs typeface="Arial"/>
              </a:defRPr>
            </a:lvl4pPr>
            <a:lvl5pPr marL="2057400" indent="-228600">
              <a:defRPr>
                <a:solidFill>
                  <a:schemeClr val="tx1"/>
                </a:solidFill>
                <a:latin typeface="Arial"/>
                <a:ea typeface="Arial"/>
                <a:cs typeface="Arial"/>
              </a:defRPr>
            </a:lvl5pPr>
            <a:lvl6pPr marL="2514600" indent="-228600" eaLnBrk="0" fontAlgn="base" hangingPunct="0">
              <a:spcBef>
                <a:spcPct val="0"/>
              </a:spcBef>
              <a:spcAft>
                <a:spcPct val="0"/>
              </a:spcAft>
              <a:defRPr>
                <a:solidFill>
                  <a:schemeClr val="tx1"/>
                </a:solidFill>
                <a:latin typeface="Arial"/>
                <a:ea typeface="Arial"/>
                <a:cs typeface="Arial"/>
              </a:defRPr>
            </a:lvl6pPr>
            <a:lvl7pPr marL="2971800" indent="-228600" eaLnBrk="0" fontAlgn="base" hangingPunct="0">
              <a:spcBef>
                <a:spcPct val="0"/>
              </a:spcBef>
              <a:spcAft>
                <a:spcPct val="0"/>
              </a:spcAft>
              <a:defRPr>
                <a:solidFill>
                  <a:schemeClr val="tx1"/>
                </a:solidFill>
                <a:latin typeface="Arial"/>
                <a:ea typeface="Arial"/>
                <a:cs typeface="Arial"/>
              </a:defRPr>
            </a:lvl7pPr>
            <a:lvl8pPr marL="3429000" indent="-228600" eaLnBrk="0" fontAlgn="base" hangingPunct="0">
              <a:spcBef>
                <a:spcPct val="0"/>
              </a:spcBef>
              <a:spcAft>
                <a:spcPct val="0"/>
              </a:spcAft>
              <a:defRPr>
                <a:solidFill>
                  <a:schemeClr val="tx1"/>
                </a:solidFill>
                <a:latin typeface="Arial"/>
                <a:ea typeface="Arial"/>
                <a:cs typeface="Arial"/>
              </a:defRPr>
            </a:lvl8pPr>
            <a:lvl9pPr marL="3886200" indent="-228600" eaLnBrk="0" fontAlgn="base" hangingPunct="0">
              <a:spcBef>
                <a:spcPct val="0"/>
              </a:spcBef>
              <a:spcAft>
                <a:spcPct val="0"/>
              </a:spcAft>
              <a:defRPr>
                <a:solidFill>
                  <a:schemeClr val="tx1"/>
                </a:solidFill>
                <a:latin typeface="Arial"/>
                <a:ea typeface="Arial"/>
                <a:cs typeface="Arial"/>
              </a:defRPr>
            </a:lvl9pPr>
          </a:lstStyle>
          <a:p>
            <a:pPr>
              <a:defRPr/>
            </a:pPr>
            <a:r>
              <a:rPr lang="en-US" sz="1000" b="1">
                <a:latin typeface="Calibri"/>
                <a:ea typeface="Calibri" charset="0"/>
                <a:cs typeface="Calibri" charset="0"/>
              </a:rPr>
              <a:t>CUSTOMER </a:t>
            </a:r>
          </a:p>
          <a:p>
            <a:pPr>
              <a:defRPr/>
            </a:pPr>
            <a:r>
              <a:rPr lang="en-US" sz="1000" b="1">
                <a:latin typeface="Calibri"/>
                <a:ea typeface="Calibri" charset="0"/>
                <a:cs typeface="Calibri" charset="0"/>
              </a:rPr>
              <a:t>DATACENTER</a:t>
            </a:r>
          </a:p>
        </p:txBody>
      </p:sp>
      <p:grpSp>
        <p:nvGrpSpPr>
          <p:cNvPr id="49" name="Group 48"/>
          <p:cNvGrpSpPr/>
          <p:nvPr/>
        </p:nvGrpSpPr>
        <p:grpSpPr>
          <a:xfrm>
            <a:off x="3781505" y="3510534"/>
            <a:ext cx="510190" cy="476655"/>
            <a:chOff x="5935521" y="1431723"/>
            <a:chExt cx="510589" cy="477027"/>
          </a:xfrm>
          <a:noFill/>
        </p:grpSpPr>
        <p:sp>
          <p:nvSpPr>
            <p:cNvPr id="50" name="Oval 49"/>
            <p:cNvSpPr/>
            <p:nvPr/>
          </p:nvSpPr>
          <p:spPr>
            <a:xfrm>
              <a:off x="5935521" y="1431723"/>
              <a:ext cx="510589" cy="468926"/>
            </a:xfrm>
            <a:prstGeom prst="ellipse">
              <a:avLst/>
            </a:prstGeom>
            <a:solidFill>
              <a:schemeClr val="bg1"/>
            </a:solidFill>
            <a:ln w="38100">
              <a:solidFill>
                <a:srgbClr val="00B050"/>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sz="900">
                <a:solidFill>
                  <a:srgbClr val="00B050"/>
                </a:solidFill>
              </a:endParaRPr>
            </a:p>
          </p:txBody>
        </p:sp>
        <p:sp>
          <p:nvSpPr>
            <p:cNvPr id="51" name="TextBox 50"/>
            <p:cNvSpPr txBox="1"/>
            <p:nvPr/>
          </p:nvSpPr>
          <p:spPr>
            <a:xfrm>
              <a:off x="5964038" y="1508134"/>
              <a:ext cx="446122" cy="400616"/>
            </a:xfrm>
            <a:prstGeom prst="rect">
              <a:avLst/>
            </a:prstGeom>
            <a:grpFill/>
          </p:spPr>
          <p:txBody>
            <a:bodyPr lIns="0" tIns="0" rIns="0" bIns="0"/>
            <a:lstStyle/>
            <a:p>
              <a:pPr algn="ctr">
                <a:lnSpc>
                  <a:spcPct val="90000"/>
                </a:lnSpc>
                <a:defRPr/>
              </a:pPr>
              <a:r>
                <a:rPr lang="en-US" sz="900">
                  <a:solidFill>
                    <a:srgbClr val="5F5F5F"/>
                  </a:solidFill>
                </a:rPr>
                <a:t>Partner Edge</a:t>
              </a:r>
              <a:endParaRPr lang="en-US" sz="900"/>
            </a:p>
          </p:txBody>
        </p:sp>
      </p:grpSp>
      <p:grpSp>
        <p:nvGrpSpPr>
          <p:cNvPr id="52" name="Group 88"/>
          <p:cNvGrpSpPr/>
          <p:nvPr/>
        </p:nvGrpSpPr>
        <p:grpSpPr>
          <a:xfrm>
            <a:off x="1108800" y="3655994"/>
            <a:ext cx="401081" cy="417185"/>
            <a:chOff x="4795800" y="3665773"/>
            <a:chExt cx="468926" cy="468926"/>
          </a:xfrm>
        </p:grpSpPr>
        <p:sp>
          <p:nvSpPr>
            <p:cNvPr id="53" name="Oval 52"/>
            <p:cNvSpPr/>
            <p:nvPr/>
          </p:nvSpPr>
          <p:spPr>
            <a:xfrm>
              <a:off x="4795800" y="3665773"/>
              <a:ext cx="468926" cy="468926"/>
            </a:xfrm>
            <a:prstGeom prst="ellipse">
              <a:avLst/>
            </a:prstGeom>
            <a:solidFill>
              <a:srgbClr val="FFFFFF"/>
            </a:solidFill>
            <a:ln w="38100" cmpd="sng">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a:ea typeface="Arial"/>
                  <a:cs typeface="Arial"/>
                </a:defRPr>
              </a:lvl1pPr>
              <a:lvl2pPr marL="742950" indent="-285750">
                <a:defRPr>
                  <a:solidFill>
                    <a:schemeClr val="tx1"/>
                  </a:solidFill>
                  <a:latin typeface="Arial"/>
                  <a:ea typeface="Arial"/>
                  <a:cs typeface="Arial"/>
                </a:defRPr>
              </a:lvl2pPr>
              <a:lvl3pPr marL="1143000" indent="-228600">
                <a:defRPr>
                  <a:solidFill>
                    <a:schemeClr val="tx1"/>
                  </a:solidFill>
                  <a:latin typeface="Arial"/>
                  <a:ea typeface="Arial"/>
                  <a:cs typeface="Arial"/>
                </a:defRPr>
              </a:lvl3pPr>
              <a:lvl4pPr marL="1600200" indent="-228600">
                <a:defRPr>
                  <a:solidFill>
                    <a:schemeClr val="tx1"/>
                  </a:solidFill>
                  <a:latin typeface="Arial"/>
                  <a:ea typeface="Arial"/>
                  <a:cs typeface="Arial"/>
                </a:defRPr>
              </a:lvl4pPr>
              <a:lvl5pPr marL="2057400" indent="-228600">
                <a:defRPr>
                  <a:solidFill>
                    <a:schemeClr val="tx1"/>
                  </a:solidFill>
                  <a:latin typeface="Arial"/>
                  <a:ea typeface="Arial"/>
                  <a:cs typeface="Arial"/>
                </a:defRPr>
              </a:lvl5pPr>
              <a:lvl6pPr marL="2514600" indent="-228600" eaLnBrk="0" fontAlgn="base" hangingPunct="0">
                <a:spcBef>
                  <a:spcPct val="0"/>
                </a:spcBef>
                <a:spcAft>
                  <a:spcPct val="0"/>
                </a:spcAft>
                <a:defRPr>
                  <a:solidFill>
                    <a:schemeClr val="tx1"/>
                  </a:solidFill>
                  <a:latin typeface="Arial"/>
                  <a:ea typeface="Arial"/>
                  <a:cs typeface="Arial"/>
                </a:defRPr>
              </a:lvl6pPr>
              <a:lvl7pPr marL="2971800" indent="-228600" eaLnBrk="0" fontAlgn="base" hangingPunct="0">
                <a:spcBef>
                  <a:spcPct val="0"/>
                </a:spcBef>
                <a:spcAft>
                  <a:spcPct val="0"/>
                </a:spcAft>
                <a:defRPr>
                  <a:solidFill>
                    <a:schemeClr val="tx1"/>
                  </a:solidFill>
                  <a:latin typeface="Arial"/>
                  <a:ea typeface="Arial"/>
                  <a:cs typeface="Arial"/>
                </a:defRPr>
              </a:lvl7pPr>
              <a:lvl8pPr marL="3429000" indent="-228600" eaLnBrk="0" fontAlgn="base" hangingPunct="0">
                <a:spcBef>
                  <a:spcPct val="0"/>
                </a:spcBef>
                <a:spcAft>
                  <a:spcPct val="0"/>
                </a:spcAft>
                <a:defRPr>
                  <a:solidFill>
                    <a:schemeClr val="tx1"/>
                  </a:solidFill>
                  <a:latin typeface="Arial"/>
                  <a:ea typeface="Arial"/>
                  <a:cs typeface="Arial"/>
                </a:defRPr>
              </a:lvl8pPr>
              <a:lvl9pPr marL="3886200" indent="-228600" eaLnBrk="0" fontAlgn="base" hangingPunct="0">
                <a:spcBef>
                  <a:spcPct val="0"/>
                </a:spcBef>
                <a:spcAft>
                  <a:spcPct val="0"/>
                </a:spcAft>
                <a:defRPr>
                  <a:solidFill>
                    <a:schemeClr val="tx1"/>
                  </a:solidFill>
                  <a:latin typeface="Arial"/>
                  <a:ea typeface="Arial"/>
                  <a:cs typeface="Arial"/>
                </a:defRPr>
              </a:lvl9pPr>
            </a:lstStyle>
            <a:p>
              <a:pPr algn="ctr">
                <a:lnSpc>
                  <a:spcPct val="90000"/>
                </a:lnSpc>
              </a:pPr>
              <a:endParaRPr lang="x-none" altLang="x-none" sz="3197" b="1">
                <a:solidFill>
                  <a:srgbClr val="F80000"/>
                </a:solidFill>
                <a:latin typeface="Calibri"/>
              </a:endParaRPr>
            </a:p>
          </p:txBody>
        </p:sp>
        <p:sp>
          <p:nvSpPr>
            <p:cNvPr id="54" name="TextBox 53"/>
            <p:cNvSpPr txBox="1"/>
            <p:nvPr/>
          </p:nvSpPr>
          <p:spPr>
            <a:xfrm>
              <a:off x="4829071" y="3823141"/>
              <a:ext cx="402389" cy="154190"/>
            </a:xfrm>
            <a:prstGeom prst="rect">
              <a:avLst/>
            </a:prstGeom>
            <a:noFill/>
            <a:ln>
              <a:noFill/>
            </a:ln>
          </p:spPr>
          <p:txBody>
            <a:bodyPr wrap="none" lIns="0" tIns="0" rIns="0" bIns="0"/>
            <a:lstStyle>
              <a:lvl1pPr>
                <a:defRPr>
                  <a:solidFill>
                    <a:schemeClr val="tx1"/>
                  </a:solidFill>
                  <a:latin typeface="Arial"/>
                  <a:ea typeface="Arial"/>
                  <a:cs typeface="Arial"/>
                </a:defRPr>
              </a:lvl1pPr>
              <a:lvl2pPr marL="742950" indent="-285750">
                <a:defRPr>
                  <a:solidFill>
                    <a:schemeClr val="tx1"/>
                  </a:solidFill>
                  <a:latin typeface="Arial"/>
                  <a:ea typeface="Arial"/>
                  <a:cs typeface="Arial"/>
                </a:defRPr>
              </a:lvl2pPr>
              <a:lvl3pPr marL="1143000" indent="-228600">
                <a:defRPr>
                  <a:solidFill>
                    <a:schemeClr val="tx1"/>
                  </a:solidFill>
                  <a:latin typeface="Arial"/>
                  <a:ea typeface="Arial"/>
                  <a:cs typeface="Arial"/>
                </a:defRPr>
              </a:lvl3pPr>
              <a:lvl4pPr marL="1600200" indent="-228600">
                <a:defRPr>
                  <a:solidFill>
                    <a:schemeClr val="tx1"/>
                  </a:solidFill>
                  <a:latin typeface="Arial"/>
                  <a:ea typeface="Arial"/>
                  <a:cs typeface="Arial"/>
                </a:defRPr>
              </a:lvl4pPr>
              <a:lvl5pPr marL="2057400" indent="-228600">
                <a:defRPr>
                  <a:solidFill>
                    <a:schemeClr val="tx1"/>
                  </a:solidFill>
                  <a:latin typeface="Arial"/>
                  <a:ea typeface="Arial"/>
                  <a:cs typeface="Arial"/>
                </a:defRPr>
              </a:lvl5pPr>
              <a:lvl6pPr marL="2514600" indent="-228600" eaLnBrk="0" fontAlgn="base" hangingPunct="0">
                <a:spcBef>
                  <a:spcPct val="0"/>
                </a:spcBef>
                <a:spcAft>
                  <a:spcPct val="0"/>
                </a:spcAft>
                <a:defRPr>
                  <a:solidFill>
                    <a:schemeClr val="tx1"/>
                  </a:solidFill>
                  <a:latin typeface="Arial"/>
                  <a:ea typeface="Arial"/>
                  <a:cs typeface="Arial"/>
                </a:defRPr>
              </a:lvl6pPr>
              <a:lvl7pPr marL="2971800" indent="-228600" eaLnBrk="0" fontAlgn="base" hangingPunct="0">
                <a:spcBef>
                  <a:spcPct val="0"/>
                </a:spcBef>
                <a:spcAft>
                  <a:spcPct val="0"/>
                </a:spcAft>
                <a:defRPr>
                  <a:solidFill>
                    <a:schemeClr val="tx1"/>
                  </a:solidFill>
                  <a:latin typeface="Arial"/>
                  <a:ea typeface="Arial"/>
                  <a:cs typeface="Arial"/>
                </a:defRPr>
              </a:lvl7pPr>
              <a:lvl8pPr marL="3429000" indent="-228600" eaLnBrk="0" fontAlgn="base" hangingPunct="0">
                <a:spcBef>
                  <a:spcPct val="0"/>
                </a:spcBef>
                <a:spcAft>
                  <a:spcPct val="0"/>
                </a:spcAft>
                <a:defRPr>
                  <a:solidFill>
                    <a:schemeClr val="tx1"/>
                  </a:solidFill>
                  <a:latin typeface="Arial"/>
                  <a:ea typeface="Arial"/>
                  <a:cs typeface="Arial"/>
                </a:defRPr>
              </a:lvl8pPr>
              <a:lvl9pPr marL="3886200" indent="-228600" eaLnBrk="0" fontAlgn="base" hangingPunct="0">
                <a:spcBef>
                  <a:spcPct val="0"/>
                </a:spcBef>
                <a:spcAft>
                  <a:spcPct val="0"/>
                </a:spcAft>
                <a:defRPr>
                  <a:solidFill>
                    <a:schemeClr val="tx1"/>
                  </a:solidFill>
                  <a:latin typeface="Arial"/>
                  <a:ea typeface="Arial"/>
                  <a:cs typeface="Arial"/>
                </a:defRPr>
              </a:lvl9pPr>
            </a:lstStyle>
            <a:p>
              <a:pPr algn="ctr">
                <a:lnSpc>
                  <a:spcPct val="90000"/>
                </a:lnSpc>
              </a:pPr>
              <a:r>
                <a:rPr lang="en-US" altLang="x-none" sz="1000" b="1">
                  <a:solidFill>
                    <a:srgbClr val="FF7700"/>
                  </a:solidFill>
                </a:rPr>
                <a:t>CPE</a:t>
              </a:r>
              <a:endParaRPr lang="en-US" altLang="x-none" sz="1600" b="1">
                <a:solidFill>
                  <a:srgbClr val="FF7700"/>
                </a:solidFill>
              </a:endParaRPr>
            </a:p>
          </p:txBody>
        </p:sp>
      </p:grpSp>
      <p:pic>
        <p:nvPicPr>
          <p:cNvPr id="55"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948094" y="2802285"/>
            <a:ext cx="2014307" cy="1792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1"/>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909740" y="4281107"/>
            <a:ext cx="1356252" cy="1440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56"/>
          <p:cNvSpPr txBox="1">
            <a:spLocks noChangeArrowheads="1"/>
          </p:cNvSpPr>
          <p:nvPr/>
        </p:nvSpPr>
        <p:spPr bwMode="auto">
          <a:xfrm>
            <a:off x="1175205" y="4923356"/>
            <a:ext cx="895700" cy="399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a:ea typeface="Arial"/>
                <a:cs typeface="Arial"/>
              </a:defRPr>
            </a:lvl1pPr>
            <a:lvl2pPr marL="742950" indent="-285750">
              <a:defRPr>
                <a:solidFill>
                  <a:schemeClr val="tx1"/>
                </a:solidFill>
                <a:latin typeface="Arial"/>
                <a:ea typeface="Arial"/>
                <a:cs typeface="Arial"/>
              </a:defRPr>
            </a:lvl2pPr>
            <a:lvl3pPr marL="1143000" indent="-228600">
              <a:defRPr>
                <a:solidFill>
                  <a:schemeClr val="tx1"/>
                </a:solidFill>
                <a:latin typeface="Arial"/>
                <a:ea typeface="Arial"/>
                <a:cs typeface="Arial"/>
              </a:defRPr>
            </a:lvl3pPr>
            <a:lvl4pPr marL="1600200" indent="-228600">
              <a:defRPr>
                <a:solidFill>
                  <a:schemeClr val="tx1"/>
                </a:solidFill>
                <a:latin typeface="Arial"/>
                <a:ea typeface="Arial"/>
                <a:cs typeface="Arial"/>
              </a:defRPr>
            </a:lvl4pPr>
            <a:lvl5pPr marL="2057400" indent="-228600">
              <a:defRPr>
                <a:solidFill>
                  <a:schemeClr val="tx1"/>
                </a:solidFill>
                <a:latin typeface="Arial"/>
                <a:ea typeface="Arial"/>
                <a:cs typeface="Arial"/>
              </a:defRPr>
            </a:lvl5pPr>
            <a:lvl6pPr marL="2514600" indent="-228600" eaLnBrk="0" fontAlgn="base" hangingPunct="0">
              <a:spcBef>
                <a:spcPct val="0"/>
              </a:spcBef>
              <a:spcAft>
                <a:spcPct val="0"/>
              </a:spcAft>
              <a:defRPr>
                <a:solidFill>
                  <a:schemeClr val="tx1"/>
                </a:solidFill>
                <a:latin typeface="Arial"/>
                <a:ea typeface="Arial"/>
                <a:cs typeface="Arial"/>
              </a:defRPr>
            </a:lvl6pPr>
            <a:lvl7pPr marL="2971800" indent="-228600" eaLnBrk="0" fontAlgn="base" hangingPunct="0">
              <a:spcBef>
                <a:spcPct val="0"/>
              </a:spcBef>
              <a:spcAft>
                <a:spcPct val="0"/>
              </a:spcAft>
              <a:defRPr>
                <a:solidFill>
                  <a:schemeClr val="tx1"/>
                </a:solidFill>
                <a:latin typeface="Arial"/>
                <a:ea typeface="Arial"/>
                <a:cs typeface="Arial"/>
              </a:defRPr>
            </a:lvl7pPr>
            <a:lvl8pPr marL="3429000" indent="-228600" eaLnBrk="0" fontAlgn="base" hangingPunct="0">
              <a:spcBef>
                <a:spcPct val="0"/>
              </a:spcBef>
              <a:spcAft>
                <a:spcPct val="0"/>
              </a:spcAft>
              <a:defRPr>
                <a:solidFill>
                  <a:schemeClr val="tx1"/>
                </a:solidFill>
                <a:latin typeface="Arial"/>
                <a:ea typeface="Arial"/>
                <a:cs typeface="Arial"/>
              </a:defRPr>
            </a:lvl8pPr>
            <a:lvl9pPr marL="3886200" indent="-228600" eaLnBrk="0" fontAlgn="base" hangingPunct="0">
              <a:spcBef>
                <a:spcPct val="0"/>
              </a:spcBef>
              <a:spcAft>
                <a:spcPct val="0"/>
              </a:spcAft>
              <a:defRPr>
                <a:solidFill>
                  <a:schemeClr val="tx1"/>
                </a:solidFill>
                <a:latin typeface="Arial"/>
                <a:ea typeface="Arial"/>
                <a:cs typeface="Arial"/>
              </a:defRPr>
            </a:lvl9pPr>
          </a:lstStyle>
          <a:p>
            <a:pPr>
              <a:defRPr/>
            </a:pPr>
            <a:r>
              <a:rPr lang="en-US" sz="1000" b="1">
                <a:latin typeface="Calibri"/>
                <a:ea typeface="Calibri" charset="0"/>
                <a:cs typeface="Calibri" charset="0"/>
              </a:rPr>
              <a:t>CUSTOMER </a:t>
            </a:r>
          </a:p>
          <a:p>
            <a:pPr>
              <a:defRPr/>
            </a:pPr>
            <a:r>
              <a:rPr lang="en-US" sz="1000" b="1">
                <a:latin typeface="Calibri"/>
                <a:ea typeface="Calibri" charset="0"/>
                <a:cs typeface="Calibri" charset="0"/>
              </a:rPr>
              <a:t>DATACENTER</a:t>
            </a:r>
          </a:p>
        </p:txBody>
      </p:sp>
      <p:grpSp>
        <p:nvGrpSpPr>
          <p:cNvPr id="58" name="Group 88"/>
          <p:cNvGrpSpPr/>
          <p:nvPr/>
        </p:nvGrpSpPr>
        <p:grpSpPr>
          <a:xfrm>
            <a:off x="1855151" y="4681146"/>
            <a:ext cx="388165" cy="397973"/>
            <a:chOff x="4795800" y="3665773"/>
            <a:chExt cx="468926" cy="468926"/>
          </a:xfrm>
        </p:grpSpPr>
        <p:sp>
          <p:nvSpPr>
            <p:cNvPr id="59" name="Oval 58"/>
            <p:cNvSpPr/>
            <p:nvPr/>
          </p:nvSpPr>
          <p:spPr>
            <a:xfrm>
              <a:off x="4795800" y="3665773"/>
              <a:ext cx="468926" cy="468926"/>
            </a:xfrm>
            <a:prstGeom prst="ellipse">
              <a:avLst/>
            </a:prstGeom>
            <a:solidFill>
              <a:srgbClr val="FFFFFF"/>
            </a:solidFill>
            <a:ln w="38100" cmpd="sng">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a:ea typeface="Arial"/>
                  <a:cs typeface="Arial"/>
                </a:defRPr>
              </a:lvl1pPr>
              <a:lvl2pPr marL="742950" indent="-285750">
                <a:defRPr>
                  <a:solidFill>
                    <a:schemeClr val="tx1"/>
                  </a:solidFill>
                  <a:latin typeface="Arial"/>
                  <a:ea typeface="Arial"/>
                  <a:cs typeface="Arial"/>
                </a:defRPr>
              </a:lvl2pPr>
              <a:lvl3pPr marL="1143000" indent="-228600">
                <a:defRPr>
                  <a:solidFill>
                    <a:schemeClr val="tx1"/>
                  </a:solidFill>
                  <a:latin typeface="Arial"/>
                  <a:ea typeface="Arial"/>
                  <a:cs typeface="Arial"/>
                </a:defRPr>
              </a:lvl3pPr>
              <a:lvl4pPr marL="1600200" indent="-228600">
                <a:defRPr>
                  <a:solidFill>
                    <a:schemeClr val="tx1"/>
                  </a:solidFill>
                  <a:latin typeface="Arial"/>
                  <a:ea typeface="Arial"/>
                  <a:cs typeface="Arial"/>
                </a:defRPr>
              </a:lvl4pPr>
              <a:lvl5pPr marL="2057400" indent="-228600">
                <a:defRPr>
                  <a:solidFill>
                    <a:schemeClr val="tx1"/>
                  </a:solidFill>
                  <a:latin typeface="Arial"/>
                  <a:ea typeface="Arial"/>
                  <a:cs typeface="Arial"/>
                </a:defRPr>
              </a:lvl5pPr>
              <a:lvl6pPr marL="2514600" indent="-228600" eaLnBrk="0" fontAlgn="base" hangingPunct="0">
                <a:spcBef>
                  <a:spcPct val="0"/>
                </a:spcBef>
                <a:spcAft>
                  <a:spcPct val="0"/>
                </a:spcAft>
                <a:defRPr>
                  <a:solidFill>
                    <a:schemeClr val="tx1"/>
                  </a:solidFill>
                  <a:latin typeface="Arial"/>
                  <a:ea typeface="Arial"/>
                  <a:cs typeface="Arial"/>
                </a:defRPr>
              </a:lvl6pPr>
              <a:lvl7pPr marL="2971800" indent="-228600" eaLnBrk="0" fontAlgn="base" hangingPunct="0">
                <a:spcBef>
                  <a:spcPct val="0"/>
                </a:spcBef>
                <a:spcAft>
                  <a:spcPct val="0"/>
                </a:spcAft>
                <a:defRPr>
                  <a:solidFill>
                    <a:schemeClr val="tx1"/>
                  </a:solidFill>
                  <a:latin typeface="Arial"/>
                  <a:ea typeface="Arial"/>
                  <a:cs typeface="Arial"/>
                </a:defRPr>
              </a:lvl7pPr>
              <a:lvl8pPr marL="3429000" indent="-228600" eaLnBrk="0" fontAlgn="base" hangingPunct="0">
                <a:spcBef>
                  <a:spcPct val="0"/>
                </a:spcBef>
                <a:spcAft>
                  <a:spcPct val="0"/>
                </a:spcAft>
                <a:defRPr>
                  <a:solidFill>
                    <a:schemeClr val="tx1"/>
                  </a:solidFill>
                  <a:latin typeface="Arial"/>
                  <a:ea typeface="Arial"/>
                  <a:cs typeface="Arial"/>
                </a:defRPr>
              </a:lvl8pPr>
              <a:lvl9pPr marL="3886200" indent="-228600" eaLnBrk="0" fontAlgn="base" hangingPunct="0">
                <a:spcBef>
                  <a:spcPct val="0"/>
                </a:spcBef>
                <a:spcAft>
                  <a:spcPct val="0"/>
                </a:spcAft>
                <a:defRPr>
                  <a:solidFill>
                    <a:schemeClr val="tx1"/>
                  </a:solidFill>
                  <a:latin typeface="Arial"/>
                  <a:ea typeface="Arial"/>
                  <a:cs typeface="Arial"/>
                </a:defRPr>
              </a:lvl9pPr>
            </a:lstStyle>
            <a:p>
              <a:pPr algn="ctr">
                <a:lnSpc>
                  <a:spcPct val="90000"/>
                </a:lnSpc>
              </a:pPr>
              <a:endParaRPr lang="x-none" altLang="x-none" sz="3197" b="1">
                <a:solidFill>
                  <a:srgbClr val="F80000"/>
                </a:solidFill>
                <a:latin typeface="Calibri"/>
              </a:endParaRPr>
            </a:p>
          </p:txBody>
        </p:sp>
        <p:sp>
          <p:nvSpPr>
            <p:cNvPr id="60" name="TextBox 59"/>
            <p:cNvSpPr txBox="1"/>
            <p:nvPr/>
          </p:nvSpPr>
          <p:spPr>
            <a:xfrm>
              <a:off x="4829071" y="3823141"/>
              <a:ext cx="402389" cy="154190"/>
            </a:xfrm>
            <a:prstGeom prst="rect">
              <a:avLst/>
            </a:prstGeom>
            <a:noFill/>
            <a:ln>
              <a:noFill/>
            </a:ln>
          </p:spPr>
          <p:txBody>
            <a:bodyPr wrap="none" lIns="0" tIns="0" rIns="0" bIns="0"/>
            <a:lstStyle>
              <a:lvl1pPr>
                <a:defRPr>
                  <a:solidFill>
                    <a:schemeClr val="tx1"/>
                  </a:solidFill>
                  <a:latin typeface="Arial"/>
                  <a:ea typeface="Arial"/>
                  <a:cs typeface="Arial"/>
                </a:defRPr>
              </a:lvl1pPr>
              <a:lvl2pPr marL="742950" indent="-285750">
                <a:defRPr>
                  <a:solidFill>
                    <a:schemeClr val="tx1"/>
                  </a:solidFill>
                  <a:latin typeface="Arial"/>
                  <a:ea typeface="Arial"/>
                  <a:cs typeface="Arial"/>
                </a:defRPr>
              </a:lvl2pPr>
              <a:lvl3pPr marL="1143000" indent="-228600">
                <a:defRPr>
                  <a:solidFill>
                    <a:schemeClr val="tx1"/>
                  </a:solidFill>
                  <a:latin typeface="Arial"/>
                  <a:ea typeface="Arial"/>
                  <a:cs typeface="Arial"/>
                </a:defRPr>
              </a:lvl3pPr>
              <a:lvl4pPr marL="1600200" indent="-228600">
                <a:defRPr>
                  <a:solidFill>
                    <a:schemeClr val="tx1"/>
                  </a:solidFill>
                  <a:latin typeface="Arial"/>
                  <a:ea typeface="Arial"/>
                  <a:cs typeface="Arial"/>
                </a:defRPr>
              </a:lvl4pPr>
              <a:lvl5pPr marL="2057400" indent="-228600">
                <a:defRPr>
                  <a:solidFill>
                    <a:schemeClr val="tx1"/>
                  </a:solidFill>
                  <a:latin typeface="Arial"/>
                  <a:ea typeface="Arial"/>
                  <a:cs typeface="Arial"/>
                </a:defRPr>
              </a:lvl5pPr>
              <a:lvl6pPr marL="2514600" indent="-228600" eaLnBrk="0" fontAlgn="base" hangingPunct="0">
                <a:spcBef>
                  <a:spcPct val="0"/>
                </a:spcBef>
                <a:spcAft>
                  <a:spcPct val="0"/>
                </a:spcAft>
                <a:defRPr>
                  <a:solidFill>
                    <a:schemeClr val="tx1"/>
                  </a:solidFill>
                  <a:latin typeface="Arial"/>
                  <a:ea typeface="Arial"/>
                  <a:cs typeface="Arial"/>
                </a:defRPr>
              </a:lvl6pPr>
              <a:lvl7pPr marL="2971800" indent="-228600" eaLnBrk="0" fontAlgn="base" hangingPunct="0">
                <a:spcBef>
                  <a:spcPct val="0"/>
                </a:spcBef>
                <a:spcAft>
                  <a:spcPct val="0"/>
                </a:spcAft>
                <a:defRPr>
                  <a:solidFill>
                    <a:schemeClr val="tx1"/>
                  </a:solidFill>
                  <a:latin typeface="Arial"/>
                  <a:ea typeface="Arial"/>
                  <a:cs typeface="Arial"/>
                </a:defRPr>
              </a:lvl7pPr>
              <a:lvl8pPr marL="3429000" indent="-228600" eaLnBrk="0" fontAlgn="base" hangingPunct="0">
                <a:spcBef>
                  <a:spcPct val="0"/>
                </a:spcBef>
                <a:spcAft>
                  <a:spcPct val="0"/>
                </a:spcAft>
                <a:defRPr>
                  <a:solidFill>
                    <a:schemeClr val="tx1"/>
                  </a:solidFill>
                  <a:latin typeface="Arial"/>
                  <a:ea typeface="Arial"/>
                  <a:cs typeface="Arial"/>
                </a:defRPr>
              </a:lvl8pPr>
              <a:lvl9pPr marL="3886200" indent="-228600" eaLnBrk="0" fontAlgn="base" hangingPunct="0">
                <a:spcBef>
                  <a:spcPct val="0"/>
                </a:spcBef>
                <a:spcAft>
                  <a:spcPct val="0"/>
                </a:spcAft>
                <a:defRPr>
                  <a:solidFill>
                    <a:schemeClr val="tx1"/>
                  </a:solidFill>
                  <a:latin typeface="Arial"/>
                  <a:ea typeface="Arial"/>
                  <a:cs typeface="Arial"/>
                </a:defRPr>
              </a:lvl9pPr>
            </a:lstStyle>
            <a:p>
              <a:pPr algn="ctr">
                <a:lnSpc>
                  <a:spcPct val="90000"/>
                </a:lnSpc>
              </a:pPr>
              <a:r>
                <a:rPr lang="en-US" altLang="x-none" sz="1000" b="1">
                  <a:solidFill>
                    <a:srgbClr val="FF7700"/>
                  </a:solidFill>
                </a:rPr>
                <a:t>CPE</a:t>
              </a:r>
              <a:endParaRPr lang="en-US" altLang="x-none" sz="1600" b="1">
                <a:solidFill>
                  <a:srgbClr val="FF7700"/>
                </a:solidFill>
              </a:endParaRPr>
            </a:p>
          </p:txBody>
        </p:sp>
      </p:grpSp>
      <p:sp>
        <p:nvSpPr>
          <p:cNvPr id="61" name="TextBox 60"/>
          <p:cNvSpPr txBox="1"/>
          <p:nvPr/>
        </p:nvSpPr>
        <p:spPr>
          <a:xfrm>
            <a:off x="1536117" y="2789786"/>
            <a:ext cx="1650886" cy="382302"/>
          </a:xfrm>
          <a:prstGeom prst="rect">
            <a:avLst/>
          </a:prstGeom>
          <a:noFill/>
        </p:spPr>
        <p:txBody>
          <a:bodyPr wrap="none" lIns="0" tIns="0" rIns="0" bIns="0" rtlCol="0">
            <a:noAutofit/>
          </a:bodyPr>
          <a:lstStyle/>
          <a:p>
            <a:pPr>
              <a:lnSpc>
                <a:spcPct val="90000"/>
              </a:lnSpc>
            </a:pPr>
            <a:r>
              <a:rPr lang="en-US" sz="1400"/>
              <a:t>Point-to-point or </a:t>
            </a:r>
          </a:p>
          <a:p>
            <a:pPr>
              <a:lnSpc>
                <a:spcPct val="90000"/>
              </a:lnSpc>
            </a:pPr>
            <a:r>
              <a:rPr lang="en-US" sz="1400"/>
              <a:t>multi-point service</a:t>
            </a:r>
          </a:p>
        </p:txBody>
      </p:sp>
      <p:sp>
        <p:nvSpPr>
          <p:cNvPr id="62" name="TextBox 2"/>
          <p:cNvSpPr txBox="1">
            <a:spLocks noChangeArrowheads="1"/>
          </p:cNvSpPr>
          <p:nvPr/>
        </p:nvSpPr>
        <p:spPr bwMode="auto">
          <a:xfrm>
            <a:off x="2275372" y="3653402"/>
            <a:ext cx="741932" cy="399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a:ea typeface="Arial"/>
                <a:cs typeface="Arial"/>
              </a:defRPr>
            </a:lvl1pPr>
            <a:lvl2pPr marL="742950" indent="-285750">
              <a:defRPr>
                <a:solidFill>
                  <a:schemeClr val="tx1"/>
                </a:solidFill>
                <a:latin typeface="Arial"/>
                <a:ea typeface="Arial"/>
                <a:cs typeface="Arial"/>
              </a:defRPr>
            </a:lvl2pPr>
            <a:lvl3pPr marL="1143000" indent="-228600">
              <a:defRPr>
                <a:solidFill>
                  <a:schemeClr val="tx1"/>
                </a:solidFill>
                <a:latin typeface="Arial"/>
                <a:ea typeface="Arial"/>
                <a:cs typeface="Arial"/>
              </a:defRPr>
            </a:lvl3pPr>
            <a:lvl4pPr marL="1600200" indent="-228600">
              <a:defRPr>
                <a:solidFill>
                  <a:schemeClr val="tx1"/>
                </a:solidFill>
                <a:latin typeface="Arial"/>
                <a:ea typeface="Arial"/>
                <a:cs typeface="Arial"/>
              </a:defRPr>
            </a:lvl4pPr>
            <a:lvl5pPr marL="2057400" indent="-228600">
              <a:defRPr>
                <a:solidFill>
                  <a:schemeClr val="tx1"/>
                </a:solidFill>
                <a:latin typeface="Arial"/>
                <a:ea typeface="Arial"/>
                <a:cs typeface="Arial"/>
              </a:defRPr>
            </a:lvl5pPr>
            <a:lvl6pPr marL="2514600" indent="-228600" eaLnBrk="0" fontAlgn="base" hangingPunct="0">
              <a:spcBef>
                <a:spcPct val="0"/>
              </a:spcBef>
              <a:spcAft>
                <a:spcPct val="0"/>
              </a:spcAft>
              <a:defRPr>
                <a:solidFill>
                  <a:schemeClr val="tx1"/>
                </a:solidFill>
                <a:latin typeface="Arial"/>
                <a:ea typeface="Arial"/>
                <a:cs typeface="Arial"/>
              </a:defRPr>
            </a:lvl6pPr>
            <a:lvl7pPr marL="2971800" indent="-228600" eaLnBrk="0" fontAlgn="base" hangingPunct="0">
              <a:spcBef>
                <a:spcPct val="0"/>
              </a:spcBef>
              <a:spcAft>
                <a:spcPct val="0"/>
              </a:spcAft>
              <a:defRPr>
                <a:solidFill>
                  <a:schemeClr val="tx1"/>
                </a:solidFill>
                <a:latin typeface="Arial"/>
                <a:ea typeface="Arial"/>
                <a:cs typeface="Arial"/>
              </a:defRPr>
            </a:lvl7pPr>
            <a:lvl8pPr marL="3429000" indent="-228600" eaLnBrk="0" fontAlgn="base" hangingPunct="0">
              <a:spcBef>
                <a:spcPct val="0"/>
              </a:spcBef>
              <a:spcAft>
                <a:spcPct val="0"/>
              </a:spcAft>
              <a:defRPr>
                <a:solidFill>
                  <a:schemeClr val="tx1"/>
                </a:solidFill>
                <a:latin typeface="Arial"/>
                <a:ea typeface="Arial"/>
                <a:cs typeface="Arial"/>
              </a:defRPr>
            </a:lvl8pPr>
            <a:lvl9pPr marL="3886200" indent="-228600" eaLnBrk="0" fontAlgn="base" hangingPunct="0">
              <a:spcBef>
                <a:spcPct val="0"/>
              </a:spcBef>
              <a:spcAft>
                <a:spcPct val="0"/>
              </a:spcAft>
              <a:defRPr>
                <a:solidFill>
                  <a:schemeClr val="tx1"/>
                </a:solidFill>
                <a:latin typeface="Arial"/>
                <a:ea typeface="Arial"/>
                <a:cs typeface="Arial"/>
              </a:defRPr>
            </a:lvl9pPr>
          </a:lstStyle>
          <a:p>
            <a:r>
              <a:rPr lang="en-US" altLang="x-none" sz="1000" b="1">
                <a:latin typeface="Calibri"/>
                <a:ea typeface="Calibri" charset="0"/>
                <a:cs typeface="Calibri" charset="0"/>
              </a:rPr>
              <a:t>PARTNER </a:t>
            </a:r>
          </a:p>
          <a:p>
            <a:r>
              <a:rPr lang="en-US" altLang="x-none" sz="1000" b="1">
                <a:latin typeface="Calibri"/>
                <a:ea typeface="Calibri" charset="0"/>
                <a:cs typeface="Calibri" charset="0"/>
              </a:rPr>
              <a:t>NETWORK</a:t>
            </a:r>
          </a:p>
        </p:txBody>
      </p:sp>
      <p:grpSp>
        <p:nvGrpSpPr>
          <p:cNvPr id="63" name="Group 62"/>
          <p:cNvGrpSpPr/>
          <p:nvPr/>
        </p:nvGrpSpPr>
        <p:grpSpPr>
          <a:xfrm rot="19231712">
            <a:off x="2011553" y="4343021"/>
            <a:ext cx="619882" cy="231214"/>
            <a:chOff x="3987800" y="5507377"/>
            <a:chExt cx="768754" cy="423523"/>
          </a:xfrm>
        </p:grpSpPr>
        <p:cxnSp>
          <p:nvCxnSpPr>
            <p:cNvPr id="64" name="Straight Connector 63"/>
            <p:cNvCxnSpPr/>
            <p:nvPr/>
          </p:nvCxnSpPr>
          <p:spPr>
            <a:xfrm flipV="1">
              <a:off x="3987800" y="5626100"/>
              <a:ext cx="377825" cy="304800"/>
            </a:xfrm>
            <a:prstGeom prst="line">
              <a:avLst/>
            </a:prstGeom>
            <a:ln w="1905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4378729" y="5507377"/>
              <a:ext cx="377825" cy="304800"/>
            </a:xfrm>
            <a:prstGeom prst="line">
              <a:avLst/>
            </a:prstGeom>
            <a:ln w="1905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378325" y="5601285"/>
              <a:ext cx="13104" cy="189915"/>
            </a:xfrm>
            <a:prstGeom prst="line">
              <a:avLst/>
            </a:prstGeom>
            <a:ln w="1905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grpSp>
      <p:grpSp>
        <p:nvGrpSpPr>
          <p:cNvPr id="67" name="Group 66"/>
          <p:cNvGrpSpPr/>
          <p:nvPr/>
        </p:nvGrpSpPr>
        <p:grpSpPr>
          <a:xfrm rot="945687">
            <a:off x="1542413" y="3591295"/>
            <a:ext cx="648417" cy="384201"/>
            <a:chOff x="3987800" y="5507377"/>
            <a:chExt cx="768754" cy="423523"/>
          </a:xfrm>
        </p:grpSpPr>
        <p:cxnSp>
          <p:nvCxnSpPr>
            <p:cNvPr id="68" name="Straight Connector 67"/>
            <p:cNvCxnSpPr/>
            <p:nvPr/>
          </p:nvCxnSpPr>
          <p:spPr>
            <a:xfrm flipV="1">
              <a:off x="3987800" y="5626100"/>
              <a:ext cx="377825" cy="304800"/>
            </a:xfrm>
            <a:prstGeom prst="line">
              <a:avLst/>
            </a:prstGeom>
            <a:ln w="1905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4378729" y="5507377"/>
              <a:ext cx="377825" cy="304800"/>
            </a:xfrm>
            <a:prstGeom prst="line">
              <a:avLst/>
            </a:prstGeom>
            <a:ln w="1905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4378325" y="5601285"/>
              <a:ext cx="13104" cy="189915"/>
            </a:xfrm>
            <a:prstGeom prst="line">
              <a:avLst/>
            </a:prstGeom>
            <a:ln w="1905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grpSp>
      <p:sp>
        <p:nvSpPr>
          <p:cNvPr id="71" name="TextBox 70"/>
          <p:cNvSpPr txBox="1"/>
          <p:nvPr/>
        </p:nvSpPr>
        <p:spPr>
          <a:xfrm>
            <a:off x="5410200" y="3124200"/>
            <a:ext cx="913686" cy="478256"/>
          </a:xfrm>
          <a:prstGeom prst="rect">
            <a:avLst/>
          </a:prstGeom>
          <a:noFill/>
        </p:spPr>
        <p:txBody>
          <a:bodyPr wrap="none" lIns="0" tIns="0" rIns="0" bIns="0" rtlCol="0">
            <a:noAutofit/>
          </a:bodyPr>
          <a:lstStyle/>
          <a:p>
            <a:pPr>
              <a:lnSpc>
                <a:spcPct val="90000"/>
              </a:lnSpc>
            </a:pPr>
            <a:r>
              <a:rPr lang="en-US" sz="1200" err="1"/>
              <a:t>FastConnect </a:t>
            </a:r>
          </a:p>
          <a:p>
            <a:pPr>
              <a:lnSpc>
                <a:spcPct val="90000"/>
              </a:lnSpc>
            </a:pPr>
            <a:r>
              <a:rPr lang="en-US" sz="1200"/>
              <a:t>Edge</a:t>
            </a:r>
          </a:p>
        </p:txBody>
      </p:sp>
      <p:sp>
        <p:nvSpPr>
          <p:cNvPr id="72" name="Can 36"/>
          <p:cNvSpPr/>
          <p:nvPr/>
        </p:nvSpPr>
        <p:spPr>
          <a:xfrm rot="5400000">
            <a:off x="4680266" y="3177733"/>
            <a:ext cx="355321" cy="1181764"/>
          </a:xfrm>
          <a:prstGeom prst="can">
            <a:avLst>
              <a:gd name="adj" fmla="val 28566"/>
            </a:avLst>
          </a:prstGeom>
          <a:solidFill>
            <a:schemeClr val="accent5">
              <a:alpha val="9000"/>
            </a:schemeClr>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a:ea typeface="Arial"/>
                <a:cs typeface="Arial"/>
              </a:defRPr>
            </a:lvl1pPr>
            <a:lvl2pPr marL="742950" indent="-285750">
              <a:defRPr>
                <a:solidFill>
                  <a:schemeClr val="tx1"/>
                </a:solidFill>
                <a:latin typeface="Arial"/>
                <a:ea typeface="Arial"/>
                <a:cs typeface="Arial"/>
              </a:defRPr>
            </a:lvl2pPr>
            <a:lvl3pPr marL="1143000" indent="-228600">
              <a:defRPr>
                <a:solidFill>
                  <a:schemeClr val="tx1"/>
                </a:solidFill>
                <a:latin typeface="Arial"/>
                <a:ea typeface="Arial"/>
                <a:cs typeface="Arial"/>
              </a:defRPr>
            </a:lvl3pPr>
            <a:lvl4pPr marL="1600200" indent="-228600">
              <a:defRPr>
                <a:solidFill>
                  <a:schemeClr val="tx1"/>
                </a:solidFill>
                <a:latin typeface="Arial"/>
                <a:ea typeface="Arial"/>
                <a:cs typeface="Arial"/>
              </a:defRPr>
            </a:lvl4pPr>
            <a:lvl5pPr marL="2057400" indent="-228600">
              <a:defRPr>
                <a:solidFill>
                  <a:schemeClr val="tx1"/>
                </a:solidFill>
                <a:latin typeface="Arial"/>
                <a:ea typeface="Arial"/>
                <a:cs typeface="Arial"/>
              </a:defRPr>
            </a:lvl5pPr>
            <a:lvl6pPr marL="2514600" indent="-228600" eaLnBrk="0" fontAlgn="base" hangingPunct="0">
              <a:spcBef>
                <a:spcPct val="0"/>
              </a:spcBef>
              <a:spcAft>
                <a:spcPct val="0"/>
              </a:spcAft>
              <a:defRPr>
                <a:solidFill>
                  <a:schemeClr val="tx1"/>
                </a:solidFill>
                <a:latin typeface="Arial"/>
                <a:ea typeface="Arial"/>
                <a:cs typeface="Arial"/>
              </a:defRPr>
            </a:lvl6pPr>
            <a:lvl7pPr marL="2971800" indent="-228600" eaLnBrk="0" fontAlgn="base" hangingPunct="0">
              <a:spcBef>
                <a:spcPct val="0"/>
              </a:spcBef>
              <a:spcAft>
                <a:spcPct val="0"/>
              </a:spcAft>
              <a:defRPr>
                <a:solidFill>
                  <a:schemeClr val="tx1"/>
                </a:solidFill>
                <a:latin typeface="Arial"/>
                <a:ea typeface="Arial"/>
                <a:cs typeface="Arial"/>
              </a:defRPr>
            </a:lvl7pPr>
            <a:lvl8pPr marL="3429000" indent="-228600" eaLnBrk="0" fontAlgn="base" hangingPunct="0">
              <a:spcBef>
                <a:spcPct val="0"/>
              </a:spcBef>
              <a:spcAft>
                <a:spcPct val="0"/>
              </a:spcAft>
              <a:defRPr>
                <a:solidFill>
                  <a:schemeClr val="tx1"/>
                </a:solidFill>
                <a:latin typeface="Arial"/>
                <a:ea typeface="Arial"/>
                <a:cs typeface="Arial"/>
              </a:defRPr>
            </a:lvl8pPr>
            <a:lvl9pPr marL="3886200" indent="-228600" eaLnBrk="0" fontAlgn="base" hangingPunct="0">
              <a:spcBef>
                <a:spcPct val="0"/>
              </a:spcBef>
              <a:spcAft>
                <a:spcPct val="0"/>
              </a:spcAft>
              <a:defRPr>
                <a:solidFill>
                  <a:schemeClr val="tx1"/>
                </a:solidFill>
                <a:latin typeface="Arial"/>
                <a:ea typeface="Arial"/>
                <a:cs typeface="Arial"/>
              </a:defRPr>
            </a:lvl9pPr>
          </a:lstStyle>
          <a:p>
            <a:pPr algn="ctr">
              <a:lnSpc>
                <a:spcPct val="90000"/>
              </a:lnSpc>
            </a:pPr>
            <a:endParaRPr lang="x-none" altLang="x-none" sz="1797">
              <a:solidFill>
                <a:srgbClr val="FFFFFF"/>
              </a:solidFill>
              <a:latin typeface="Calibri"/>
            </a:endParaRPr>
          </a:p>
        </p:txBody>
      </p:sp>
      <p:sp>
        <p:nvSpPr>
          <p:cNvPr id="73" name="TextBox 72"/>
          <p:cNvSpPr txBox="1"/>
          <p:nvPr/>
        </p:nvSpPr>
        <p:spPr>
          <a:xfrm>
            <a:off x="3009135" y="5427347"/>
            <a:ext cx="3998524" cy="749213"/>
          </a:xfrm>
          <a:prstGeom prst="rect">
            <a:avLst/>
          </a:prstGeom>
          <a:noFill/>
        </p:spPr>
        <p:txBody>
          <a:bodyPr wrap="none" lIns="0" tIns="0" rIns="0" bIns="0" rtlCol="0">
            <a:noAutofit/>
          </a:bodyPr>
          <a:lstStyle/>
          <a:p>
            <a:pPr>
              <a:lnSpc>
                <a:spcPct val="90000"/>
              </a:lnSpc>
            </a:pPr>
            <a:r>
              <a:rPr lang="en-US" sz="1400" b="1" i="1"/>
              <a:t>Partners </a:t>
            </a:r>
          </a:p>
          <a:p>
            <a:pPr marL="174469" indent="-174469">
              <a:lnSpc>
                <a:spcPct val="90000"/>
              </a:lnSpc>
              <a:buFont typeface="Arial"/>
              <a:buChar char="•"/>
            </a:pPr>
            <a:r>
              <a:rPr lang="en-US" sz="1400" i="1"/>
              <a:t>Network Service Providers </a:t>
            </a:r>
          </a:p>
          <a:p>
            <a:pPr marL="174469" indent="-174469">
              <a:lnSpc>
                <a:spcPct val="90000"/>
              </a:lnSpc>
              <a:buFont typeface="Arial"/>
              <a:buChar char="•"/>
            </a:pPr>
            <a:r>
              <a:rPr lang="en-US" sz="1400" i="1"/>
              <a:t>Exchanges (e.g. Equinix, Megaport, Interxion)</a:t>
            </a:r>
          </a:p>
        </p:txBody>
      </p:sp>
      <p:sp>
        <p:nvSpPr>
          <p:cNvPr id="74" name="Rectangle 73"/>
          <p:cNvSpPr/>
          <p:nvPr/>
        </p:nvSpPr>
        <p:spPr>
          <a:xfrm>
            <a:off x="7107331" y="1709120"/>
            <a:ext cx="3828235" cy="3945587"/>
          </a:xfrm>
          <a:prstGeom prst="rect">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b"/>
          <a:lstStyle/>
          <a:p>
            <a:pPr>
              <a:defRPr/>
            </a:pPr>
            <a:endParaRPr lang="en-US" sz="1200" b="1">
              <a:solidFill>
                <a:schemeClr val="tx1"/>
              </a:solidFill>
              <a:ea typeface="Calibri"/>
              <a:cs typeface="Calibri" charset="0"/>
            </a:endParaRPr>
          </a:p>
          <a:p>
            <a:pPr>
              <a:defRPr/>
            </a:pPr>
            <a:endParaRPr lang="en-US" sz="1200" b="1">
              <a:solidFill>
                <a:schemeClr val="tx1"/>
              </a:solidFill>
              <a:ea typeface="Calibri"/>
              <a:cs typeface="Calibri" charset="0"/>
            </a:endParaRPr>
          </a:p>
          <a:p>
            <a:pPr>
              <a:defRPr/>
            </a:pPr>
            <a:r>
              <a:rPr lang="en-US" sz="1200" b="1">
                <a:solidFill>
                  <a:schemeClr val="tx1"/>
                </a:solidFill>
                <a:ea typeface="Calibri" charset="0"/>
                <a:cs typeface="Calibri" charset="0"/>
              </a:rPr>
              <a:t>Regional Cloud Services</a:t>
            </a:r>
          </a:p>
        </p:txBody>
      </p:sp>
    </p:spTree>
    <p:extLst>
      <p:ext uri="{BB962C8B-B14F-4D97-AF65-F5344CB8AC3E}">
        <p14:creationId xmlns:p14="http://schemas.microsoft.com/office/powerpoint/2010/main" val="410723629"/>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6E2F2-DDCA-024A-A635-6506058D761F}"/>
              </a:ext>
            </a:extLst>
          </p:cNvPr>
          <p:cNvSpPr>
            <a:spLocks noGrp="1"/>
          </p:cNvSpPr>
          <p:nvPr>
            <p:ph type="title"/>
          </p:nvPr>
        </p:nvSpPr>
        <p:spPr>
          <a:xfrm>
            <a:off x="768350" y="782638"/>
            <a:ext cx="9886950" cy="844550"/>
          </a:xfrm>
        </p:spPr>
        <p:txBody>
          <a:bodyPr/>
          <a:lstStyle/>
          <a:p>
            <a:pPr fontAlgn="auto">
              <a:spcAft>
                <a:spcPts val="0"/>
              </a:spcAft>
              <a:defRPr/>
            </a:pPr>
            <a:r>
              <a:rPr dirty="0"/>
              <a:t>Safe harbor statement</a:t>
            </a:r>
          </a:p>
        </p:txBody>
      </p:sp>
      <p:sp>
        <p:nvSpPr>
          <p:cNvPr id="3" name="Text Placeholder 2">
            <a:extLst>
              <a:ext uri="{FF2B5EF4-FFF2-40B4-BE49-F238E27FC236}">
                <a16:creationId xmlns:a16="http://schemas.microsoft.com/office/drawing/2014/main" id="{2A3B19A2-302A-1A47-94F9-13B5BAEC2BDF}"/>
              </a:ext>
            </a:extLst>
          </p:cNvPr>
          <p:cNvSpPr>
            <a:spLocks noGrp="1"/>
          </p:cNvSpPr>
          <p:nvPr>
            <p:ph type="body" idx="1"/>
          </p:nvPr>
        </p:nvSpPr>
        <p:spPr>
          <a:xfrm>
            <a:off x="768350" y="2289175"/>
            <a:ext cx="9886950" cy="3359150"/>
          </a:xfrm>
        </p:spPr>
        <p:txBody>
          <a:bodyPr rtlCol="0"/>
          <a:lstStyle/>
          <a:p>
            <a:pPr fontAlgn="auto">
              <a:spcAft>
                <a:spcPts val="0"/>
              </a:spcAft>
              <a:defRPr/>
            </a:pPr>
            <a:r>
              <a:rPr lang="en-US" dirty="0"/>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a:t>
            </a:r>
          </a:p>
          <a:p>
            <a:pPr fontAlgn="auto">
              <a:spcAft>
                <a:spcPts val="0"/>
              </a:spcAft>
              <a:defRPr/>
            </a:pPr>
            <a:endParaRPr lang="en-US" dirty="0"/>
          </a:p>
          <a:p>
            <a:pPr fontAlgn="auto">
              <a:spcAft>
                <a:spcPts val="0"/>
              </a:spcAft>
              <a:defRPr/>
            </a:pPr>
            <a:r>
              <a:rPr lang="en-US" dirty="0"/>
              <a:t>The development, release, timing, and pricing of any features or functionality described for Oracle’s products may change and remains at the sole discretion of Oracle Corporation.</a:t>
            </a:r>
          </a:p>
        </p:txBody>
      </p:sp>
      <p:sp>
        <p:nvSpPr>
          <p:cNvPr id="37892" name="Slide Number Placeholder 4"/>
          <p:cNvSpPr>
            <a:spLocks noGrp="1"/>
          </p:cNvSpPr>
          <p:nvPr>
            <p:ph type="sldNum" sz="quarter" idx="11"/>
          </p:nvPr>
        </p:nvSpPr>
        <p:spPr bwMode="auto">
          <a:xfrm>
            <a:off x="768350" y="6492875"/>
            <a:ext cx="38735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Oracle Sans" panose="020B0503020204020204" pitchFamily="34" charset="0"/>
              </a:defRPr>
            </a:lvl1pPr>
            <a:lvl2pPr marL="742950" indent="-285750">
              <a:defRPr>
                <a:solidFill>
                  <a:schemeClr val="tx1"/>
                </a:solidFill>
                <a:latin typeface="Oracle Sans" panose="020B0503020204020204" pitchFamily="34" charset="0"/>
              </a:defRPr>
            </a:lvl2pPr>
            <a:lvl3pPr marL="1143000" indent="-228600">
              <a:defRPr>
                <a:solidFill>
                  <a:schemeClr val="tx1"/>
                </a:solidFill>
                <a:latin typeface="Oracle Sans" panose="020B0503020204020204" pitchFamily="34" charset="0"/>
              </a:defRPr>
            </a:lvl3pPr>
            <a:lvl4pPr marL="1600200" indent="-228600">
              <a:defRPr>
                <a:solidFill>
                  <a:schemeClr val="tx1"/>
                </a:solidFill>
                <a:latin typeface="Oracle Sans" panose="020B0503020204020204" pitchFamily="34" charset="0"/>
              </a:defRPr>
            </a:lvl4pPr>
            <a:lvl5pPr marL="2057400" indent="-228600">
              <a:defRPr>
                <a:solidFill>
                  <a:schemeClr val="tx1"/>
                </a:solidFill>
                <a:latin typeface="Oracle Sans" panose="020B0503020204020204" pitchFamily="34" charset="0"/>
              </a:defRPr>
            </a:lvl5pPr>
            <a:lvl6pPr marL="2514600" indent="-228600" fontAlgn="base">
              <a:spcBef>
                <a:spcPct val="0"/>
              </a:spcBef>
              <a:spcAft>
                <a:spcPct val="0"/>
              </a:spcAft>
              <a:defRPr>
                <a:solidFill>
                  <a:schemeClr val="tx1"/>
                </a:solidFill>
                <a:latin typeface="Oracle Sans" panose="020B0503020204020204" pitchFamily="34" charset="0"/>
              </a:defRPr>
            </a:lvl6pPr>
            <a:lvl7pPr marL="2971800" indent="-228600" fontAlgn="base">
              <a:spcBef>
                <a:spcPct val="0"/>
              </a:spcBef>
              <a:spcAft>
                <a:spcPct val="0"/>
              </a:spcAft>
              <a:defRPr>
                <a:solidFill>
                  <a:schemeClr val="tx1"/>
                </a:solidFill>
                <a:latin typeface="Oracle Sans" panose="020B0503020204020204" pitchFamily="34" charset="0"/>
              </a:defRPr>
            </a:lvl7pPr>
            <a:lvl8pPr marL="3429000" indent="-228600" fontAlgn="base">
              <a:spcBef>
                <a:spcPct val="0"/>
              </a:spcBef>
              <a:spcAft>
                <a:spcPct val="0"/>
              </a:spcAft>
              <a:defRPr>
                <a:solidFill>
                  <a:schemeClr val="tx1"/>
                </a:solidFill>
                <a:latin typeface="Oracle Sans" panose="020B0503020204020204" pitchFamily="34" charset="0"/>
              </a:defRPr>
            </a:lvl8pPr>
            <a:lvl9pPr marL="3886200" indent="-228600" fontAlgn="base">
              <a:spcBef>
                <a:spcPct val="0"/>
              </a:spcBef>
              <a:spcAft>
                <a:spcPct val="0"/>
              </a:spcAft>
              <a:defRPr>
                <a:solidFill>
                  <a:schemeClr val="tx1"/>
                </a:solidFill>
                <a:latin typeface="Oracle Sans" panose="020B0503020204020204" pitchFamily="34" charset="0"/>
              </a:defRPr>
            </a:lvl9pPr>
          </a:lstStyle>
          <a:p>
            <a:pPr fontAlgn="base">
              <a:spcBef>
                <a:spcPct val="0"/>
              </a:spcBef>
              <a:spcAft>
                <a:spcPct val="0"/>
              </a:spcAft>
            </a:pPr>
            <a:fld id="{680B8AC5-7F73-402C-95D2-4D1696738D88}" type="slidenum">
              <a:rPr lang="en-US" altLang="en-US">
                <a:solidFill>
                  <a:srgbClr val="8B8078"/>
                </a:solidFill>
                <a:ea typeface="Oracle Sans" panose="020B0503020204020204" pitchFamily="34" charset="0"/>
              </a:rPr>
              <a:pPr fontAlgn="base">
                <a:spcBef>
                  <a:spcPct val="0"/>
                </a:spcBef>
                <a:spcAft>
                  <a:spcPct val="0"/>
                </a:spcAft>
              </a:pPr>
              <a:t>3</a:t>
            </a:fld>
            <a:endParaRPr lang="en-US" altLang="en-US" dirty="0">
              <a:solidFill>
                <a:srgbClr val="8B8078"/>
              </a:solidFill>
              <a:ea typeface="Oracle Sans" panose="020B0503020204020204" pitchFamily="34" charset="0"/>
            </a:endParaRPr>
          </a:p>
        </p:txBody>
      </p:sp>
      <p:sp>
        <p:nvSpPr>
          <p:cNvPr id="6" name="Footer Placeholder 4">
            <a:extLst>
              <a:ext uri="{FF2B5EF4-FFF2-40B4-BE49-F238E27FC236}">
                <a16:creationId xmlns:a16="http://schemas.microsoft.com/office/drawing/2014/main" id="{D28C7270-D639-CB46-8F6E-3A4816C1CC29}"/>
              </a:ext>
            </a:extLst>
          </p:cNvPr>
          <p:cNvSpPr txBox="1">
            <a:spLocks/>
          </p:cNvSpPr>
          <p:nvPr/>
        </p:nvSpPr>
        <p:spPr>
          <a:xfrm>
            <a:off x="1050568" y="6492875"/>
            <a:ext cx="4114800" cy="365125"/>
          </a:xfrm>
          <a:prstGeom prst="rect">
            <a:avLst/>
          </a:prstGeom>
        </p:spPr>
        <p:txBody>
          <a:bodyPr vert="horz" lIns="91440" tIns="45720" rIns="91440" bIns="45720" rtlCol="0" anchor="ctr"/>
          <a:lstStyle>
            <a:defPPr>
              <a:defRPr lang="en-US"/>
            </a:defPPr>
            <a:lvl1pPr algn="l" rtl="0" eaLnBrk="1" fontAlgn="auto" hangingPunct="1">
              <a:spcBef>
                <a:spcPts val="0"/>
              </a:spcBef>
              <a:spcAft>
                <a:spcPts val="0"/>
              </a:spcAft>
              <a:defRPr sz="1000" kern="1200">
                <a:solidFill>
                  <a:srgbClr val="8B8078"/>
                </a:solidFill>
                <a:latin typeface="+mn-lt"/>
                <a:ea typeface="+mn-ea"/>
                <a:cs typeface="Oracle Sans" panose="020B0503020204020204" pitchFamily="34" charset="0"/>
              </a:defRPr>
            </a:lvl1pPr>
            <a:lvl2pPr marL="457200" algn="l" rtl="0" eaLnBrk="0" fontAlgn="base" hangingPunct="0">
              <a:spcBef>
                <a:spcPct val="0"/>
              </a:spcBef>
              <a:spcAft>
                <a:spcPct val="0"/>
              </a:spcAft>
              <a:defRPr kern="1200">
                <a:solidFill>
                  <a:schemeClr val="tx1"/>
                </a:solidFill>
                <a:latin typeface="Oracle Sans" panose="020B0503020204020204" pitchFamily="34" charset="0"/>
                <a:ea typeface="+mn-ea"/>
                <a:cs typeface="+mn-cs"/>
              </a:defRPr>
            </a:lvl2pPr>
            <a:lvl3pPr marL="914400" algn="l" rtl="0" eaLnBrk="0" fontAlgn="base" hangingPunct="0">
              <a:spcBef>
                <a:spcPct val="0"/>
              </a:spcBef>
              <a:spcAft>
                <a:spcPct val="0"/>
              </a:spcAft>
              <a:defRPr kern="1200">
                <a:solidFill>
                  <a:schemeClr val="tx1"/>
                </a:solidFill>
                <a:latin typeface="Oracle Sans" panose="020B0503020204020204" pitchFamily="34" charset="0"/>
                <a:ea typeface="+mn-ea"/>
                <a:cs typeface="+mn-cs"/>
              </a:defRPr>
            </a:lvl3pPr>
            <a:lvl4pPr marL="1371600" algn="l" rtl="0" eaLnBrk="0" fontAlgn="base" hangingPunct="0">
              <a:spcBef>
                <a:spcPct val="0"/>
              </a:spcBef>
              <a:spcAft>
                <a:spcPct val="0"/>
              </a:spcAft>
              <a:defRPr kern="1200">
                <a:solidFill>
                  <a:schemeClr val="tx1"/>
                </a:solidFill>
                <a:latin typeface="Oracle Sans" panose="020B0503020204020204" pitchFamily="34" charset="0"/>
                <a:ea typeface="+mn-ea"/>
                <a:cs typeface="+mn-cs"/>
              </a:defRPr>
            </a:lvl4pPr>
            <a:lvl5pPr marL="1828800" algn="l" rtl="0" eaLnBrk="0" fontAlgn="base" hangingPunct="0">
              <a:spcBef>
                <a:spcPct val="0"/>
              </a:spcBef>
              <a:spcAft>
                <a:spcPct val="0"/>
              </a:spcAft>
              <a:defRPr kern="1200">
                <a:solidFill>
                  <a:schemeClr val="tx1"/>
                </a:solidFill>
                <a:latin typeface="Oracle Sans" panose="020B0503020204020204" pitchFamily="34" charset="0"/>
                <a:ea typeface="+mn-ea"/>
                <a:cs typeface="+mn-cs"/>
              </a:defRPr>
            </a:lvl5pPr>
            <a:lvl6pPr marL="2286000" algn="l" defTabSz="914400" rtl="0" eaLnBrk="1" latinLnBrk="0" hangingPunct="1">
              <a:defRPr kern="1200">
                <a:solidFill>
                  <a:schemeClr val="tx1"/>
                </a:solidFill>
                <a:latin typeface="Oracle Sans" panose="020B0503020204020204" pitchFamily="34" charset="0"/>
                <a:ea typeface="+mn-ea"/>
                <a:cs typeface="+mn-cs"/>
              </a:defRPr>
            </a:lvl6pPr>
            <a:lvl7pPr marL="2743200" algn="l" defTabSz="914400" rtl="0" eaLnBrk="1" latinLnBrk="0" hangingPunct="1">
              <a:defRPr kern="1200">
                <a:solidFill>
                  <a:schemeClr val="tx1"/>
                </a:solidFill>
                <a:latin typeface="Oracle Sans" panose="020B0503020204020204" pitchFamily="34" charset="0"/>
                <a:ea typeface="+mn-ea"/>
                <a:cs typeface="+mn-cs"/>
              </a:defRPr>
            </a:lvl7pPr>
            <a:lvl8pPr marL="3200400" algn="l" defTabSz="914400" rtl="0" eaLnBrk="1" latinLnBrk="0" hangingPunct="1">
              <a:defRPr kern="1200">
                <a:solidFill>
                  <a:schemeClr val="tx1"/>
                </a:solidFill>
                <a:latin typeface="Oracle Sans" panose="020B0503020204020204" pitchFamily="34" charset="0"/>
                <a:ea typeface="+mn-ea"/>
                <a:cs typeface="+mn-cs"/>
              </a:defRPr>
            </a:lvl8pPr>
            <a:lvl9pPr marL="3657600" algn="l" defTabSz="914400" rtl="0" eaLnBrk="1" latinLnBrk="0" hangingPunct="1">
              <a:defRPr kern="1200">
                <a:solidFill>
                  <a:schemeClr val="tx1"/>
                </a:solidFill>
                <a:latin typeface="Oracle Sans" panose="020B0503020204020204" pitchFamily="34" charset="0"/>
                <a:ea typeface="+mn-ea"/>
                <a:cs typeface="+mn-cs"/>
              </a:defRPr>
            </a:lvl9pPr>
          </a:lstStyle>
          <a:p>
            <a:r>
              <a:rPr lang="en-US"/>
              <a:t>Copyright © 2019, Oracle and/or its affiliates. All rights reserved.</a:t>
            </a:r>
            <a:endParaRPr lang="en-US" dirty="0"/>
          </a:p>
        </p:txBody>
      </p:sp>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a:t>FastConnect Peering</a:t>
            </a:r>
          </a:p>
        </p:txBody>
      </p:sp>
      <p:sp>
        <p:nvSpPr>
          <p:cNvPr id="10" name="Footer Placeholder 9"/>
          <p:cNvSpPr>
            <a:spLocks noGrp="1"/>
          </p:cNvSpPr>
          <p:nvPr>
            <p:ph type="ftr" sz="quarter" idx="10"/>
          </p:nvPr>
        </p:nvSpPr>
        <p:spPr/>
        <p:txBody>
          <a:bodyPr/>
          <a:lstStyle/>
          <a:p>
            <a:r>
              <a:rPr lang="en-US"/>
              <a:t>Confidential – © 2019 Oracle Restricted</a:t>
            </a:r>
          </a:p>
        </p:txBody>
      </p:sp>
      <p:pic>
        <p:nvPicPr>
          <p:cNvPr id="5" name="Picture 4"/>
          <p:cNvPicPr>
            <a:picLocks noChangeAspect="1"/>
          </p:cNvPicPr>
          <p:nvPr/>
        </p:nvPicPr>
        <p:blipFill>
          <a:blip r:embed="rId2"/>
          <a:stretch>
            <a:fillRect/>
          </a:stretch>
        </p:blipFill>
        <p:spPr>
          <a:xfrm>
            <a:off x="806910" y="1905000"/>
            <a:ext cx="5289091" cy="3468160"/>
          </a:xfrm>
          <a:prstGeom prst="rect">
            <a:avLst/>
          </a:prstGeom>
        </p:spPr>
      </p:pic>
      <p:sp>
        <p:nvSpPr>
          <p:cNvPr id="6" name="TextBox 5"/>
          <p:cNvSpPr txBox="1"/>
          <p:nvPr/>
        </p:nvSpPr>
        <p:spPr>
          <a:xfrm>
            <a:off x="806909" y="5217284"/>
            <a:ext cx="4802124" cy="1259716"/>
          </a:xfrm>
          <a:prstGeom prst="rect">
            <a:avLst/>
          </a:prstGeom>
          <a:noFill/>
          <a:ln>
            <a:noFill/>
          </a:ln>
        </p:spPr>
        <p:txBody>
          <a:bodyPr wrap="square" lIns="0" tIns="0" rIns="0" bIns="0" rtlCol="0">
            <a:noAutofit/>
          </a:bodyPr>
          <a:lstStyle/>
          <a:p>
            <a:pPr marL="285406" indent="-285406">
              <a:buFont typeface="Arial"/>
              <a:buChar char="•"/>
            </a:pPr>
            <a:endParaRPr lang="en-US" sz="1400">
              <a:latin typeface="Calibri"/>
              <a:ea typeface="Calibri"/>
              <a:cs typeface="Calibri" charset="0"/>
            </a:endParaRPr>
          </a:p>
          <a:p>
            <a:pPr marL="285406" indent="-285406">
              <a:buFont typeface="Arial"/>
              <a:buChar char="•"/>
            </a:pPr>
            <a:r>
              <a:rPr lang="en-US" sz="1400">
                <a:solidFill>
                  <a:srgbClr val="000000"/>
                </a:solidFill>
                <a:latin typeface="Calibri"/>
                <a:ea typeface="Calibri" charset="0"/>
                <a:cs typeface="Calibri" charset="0"/>
              </a:rPr>
              <a:t>Connect to Public services like Object Storage or Public load balancer via </a:t>
            </a:r>
            <a:r>
              <a:rPr lang="en-US" sz="1400" b="1">
                <a:solidFill>
                  <a:srgbClr val="000000"/>
                </a:solidFill>
                <a:latin typeface="Calibri"/>
                <a:ea typeface="Calibri" charset="0"/>
                <a:cs typeface="Calibri" charset="0"/>
              </a:rPr>
              <a:t>FastConnect</a:t>
            </a:r>
            <a:r>
              <a:rPr lang="en-US" sz="1400">
                <a:solidFill>
                  <a:srgbClr val="000000"/>
                </a:solidFill>
                <a:latin typeface="Calibri"/>
                <a:ea typeface="Calibri" charset="0"/>
                <a:cs typeface="Calibri" charset="0"/>
              </a:rPr>
              <a:t>.</a:t>
            </a:r>
          </a:p>
          <a:p>
            <a:pPr marL="285406" indent="-285406">
              <a:buFont typeface="Arial"/>
              <a:buChar char="•"/>
            </a:pPr>
            <a:r>
              <a:rPr lang="en-US" sz="1400">
                <a:solidFill>
                  <a:srgbClr val="000000"/>
                </a:solidFill>
                <a:latin typeface="Calibri"/>
                <a:ea typeface="Calibri" charset="0"/>
                <a:cs typeface="Calibri" charset="0"/>
              </a:rPr>
              <a:t>Public peering with </a:t>
            </a:r>
            <a:r>
              <a:rPr lang="en-US" sz="1400" b="1" err="1">
                <a:solidFill>
                  <a:srgbClr val="000000"/>
                </a:solidFill>
                <a:latin typeface="Calibri"/>
                <a:ea typeface="Calibri" charset="0"/>
                <a:cs typeface="Calibri" charset="0"/>
              </a:rPr>
              <a:t>FastConnect</a:t>
            </a:r>
            <a:r>
              <a:rPr lang="en-US" sz="1400">
                <a:solidFill>
                  <a:srgbClr val="000000"/>
                </a:solidFill>
                <a:latin typeface="Calibri"/>
                <a:ea typeface="Calibri" charset="0"/>
                <a:cs typeface="Calibri" charset="0"/>
              </a:rPr>
              <a:t> provides an alternative to public Internet access for customers to connect to their public resources in OCI.</a:t>
            </a:r>
          </a:p>
          <a:p>
            <a:pPr marL="285406" indent="-285406">
              <a:buFont typeface="Arial"/>
              <a:buChar char="•"/>
            </a:pPr>
            <a:endParaRPr lang="en-US" sz="1400">
              <a:latin typeface="Calibri"/>
              <a:ea typeface="Calibri"/>
              <a:cs typeface="Calibri" charset="0"/>
            </a:endParaRPr>
          </a:p>
          <a:p>
            <a:pPr marL="285406" indent="-285406">
              <a:buFont typeface="Arial"/>
              <a:buChar char="•"/>
            </a:pPr>
            <a:endParaRPr lang="en-US" sz="1400">
              <a:latin typeface="Calibri"/>
              <a:ea typeface="Calibri"/>
              <a:cs typeface="Calibri" charset="0"/>
            </a:endParaRPr>
          </a:p>
          <a:p>
            <a:pPr marL="285406" indent="-285406">
              <a:lnSpc>
                <a:spcPct val="90000"/>
              </a:lnSpc>
              <a:buFont typeface="Arial"/>
              <a:buChar char="•"/>
            </a:pPr>
            <a:endParaRPr lang="en-US" sz="1400">
              <a:latin typeface="Calibri"/>
              <a:ea typeface="Calibri"/>
              <a:cs typeface="Calibri" charset="0"/>
            </a:endParaRPr>
          </a:p>
          <a:p>
            <a:pPr>
              <a:lnSpc>
                <a:spcPct val="90000"/>
              </a:lnSpc>
            </a:pPr>
            <a:endParaRPr lang="en-US" sz="1400">
              <a:latin typeface="Calibri"/>
              <a:ea typeface="Calibri"/>
              <a:cs typeface="Calibri" charset="0"/>
            </a:endParaRPr>
          </a:p>
          <a:p>
            <a:pPr>
              <a:lnSpc>
                <a:spcPct val="90000"/>
              </a:lnSpc>
            </a:pPr>
            <a:endParaRPr lang="en-US" sz="1400">
              <a:solidFill>
                <a:srgbClr val="00B050"/>
              </a:solidFill>
              <a:latin typeface="Calibri"/>
              <a:ea typeface="Calibri"/>
              <a:cs typeface="Calibri" charset="0"/>
            </a:endParaRPr>
          </a:p>
        </p:txBody>
      </p:sp>
      <p:sp>
        <p:nvSpPr>
          <p:cNvPr id="7" name="Text Placeholder 2"/>
          <p:cNvSpPr txBox="1"/>
          <p:nvPr/>
        </p:nvSpPr>
        <p:spPr>
          <a:xfrm>
            <a:off x="768095" y="481075"/>
            <a:ext cx="10893701" cy="343121"/>
          </a:xfrm>
          <a:prstGeom prst="rect">
            <a:avLst/>
          </a:prstGeom>
        </p:spPr>
        <p:txBody>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400" dirty="0">
                <a:ea typeface="Calibri" charset="0"/>
                <a:cs typeface="Calibri" charset="0"/>
              </a:rPr>
              <a:t>Public Peering  </a:t>
            </a:r>
            <a:r>
              <a:rPr lang="en-US" sz="2400" b="1" i="1" dirty="0">
                <a:ea typeface="Calibri" charset="0"/>
                <a:cs typeface="Calibri" charset="0"/>
              </a:rPr>
              <a:t>Internet Alternative                                   </a:t>
            </a:r>
          </a:p>
          <a:p>
            <a:pPr marL="0" indent="0">
              <a:buNone/>
            </a:pPr>
            <a:r>
              <a:rPr lang="en-US" sz="2400" dirty="0">
                <a:ea typeface="Calibri" charset="0"/>
                <a:cs typeface="Calibri" charset="0"/>
              </a:rPr>
              <a:t>Private Peering  </a:t>
            </a:r>
            <a:r>
              <a:rPr lang="en-US" sz="2400" b="1" i="1" dirty="0">
                <a:ea typeface="Calibri" charset="0"/>
                <a:cs typeface="Calibri" charset="0"/>
              </a:rPr>
              <a:t>Infrastructure Extension</a:t>
            </a:r>
          </a:p>
          <a:p>
            <a:pPr marL="0" indent="0">
              <a:buNone/>
            </a:pPr>
            <a:endParaRPr lang="en-US" sz="2400" b="1" i="1" dirty="0">
              <a:ea typeface="Calibri"/>
              <a:cs typeface="Calibri" charset="0"/>
            </a:endParaRPr>
          </a:p>
          <a:p>
            <a:pPr marL="0" indent="0">
              <a:buNone/>
            </a:pPr>
            <a:endParaRPr lang="en-US" sz="1998" b="1" i="1" dirty="0">
              <a:latin typeface="Calibri"/>
              <a:ea typeface="Calibri"/>
              <a:cs typeface="Calibri" charset="0"/>
            </a:endParaRPr>
          </a:p>
        </p:txBody>
      </p:sp>
      <p:pic>
        <p:nvPicPr>
          <p:cNvPr id="8" name="Picture 7"/>
          <p:cNvPicPr>
            <a:picLocks noChangeAspect="1"/>
          </p:cNvPicPr>
          <p:nvPr/>
        </p:nvPicPr>
        <p:blipFill>
          <a:blip r:embed="rId3"/>
          <a:stretch>
            <a:fillRect/>
          </a:stretch>
        </p:blipFill>
        <p:spPr>
          <a:xfrm>
            <a:off x="6400801" y="1905001"/>
            <a:ext cx="4979177" cy="3301111"/>
          </a:xfrm>
          <a:prstGeom prst="rect">
            <a:avLst/>
          </a:prstGeom>
        </p:spPr>
      </p:pic>
      <p:sp>
        <p:nvSpPr>
          <p:cNvPr id="3" name="Rectangle 2"/>
          <p:cNvSpPr/>
          <p:nvPr/>
        </p:nvSpPr>
        <p:spPr>
          <a:xfrm>
            <a:off x="6324600" y="5369684"/>
            <a:ext cx="5558776" cy="738280"/>
          </a:xfrm>
          <a:prstGeom prst="rect">
            <a:avLst/>
          </a:prstGeom>
        </p:spPr>
        <p:txBody>
          <a:bodyPr wrap="square">
            <a:spAutoFit/>
          </a:bodyPr>
          <a:lstStyle/>
          <a:p>
            <a:pPr marL="285406" indent="-285406">
              <a:buFont typeface="Arial"/>
              <a:buChar char="•"/>
            </a:pPr>
            <a:r>
              <a:rPr lang="en-US" sz="1400">
                <a:solidFill>
                  <a:srgbClr val="000000"/>
                </a:solidFill>
                <a:latin typeface="Calibri"/>
                <a:ea typeface="Calibri" charset="0"/>
                <a:cs typeface="Calibri" charset="0"/>
              </a:rPr>
              <a:t>Extend your existing infrastructure into Oracle Cloud Infrastructure resources using Private IPs in a virtual cloud network (VCN) accessed via </a:t>
            </a:r>
            <a:r>
              <a:rPr lang="en-US" sz="1400" b="1">
                <a:solidFill>
                  <a:srgbClr val="000000"/>
                </a:solidFill>
                <a:latin typeface="Calibri"/>
                <a:ea typeface="Calibri" charset="0"/>
                <a:cs typeface="Calibri" charset="0"/>
              </a:rPr>
              <a:t>FastConnect.</a:t>
            </a:r>
            <a:endParaRPr lang="en-US" sz="1400">
              <a:solidFill>
                <a:srgbClr val="000000"/>
              </a:solidFill>
              <a:latin typeface="Calibri"/>
              <a:ea typeface="Calibri"/>
              <a:cs typeface="Calibri" charset="0"/>
            </a:endParaRPr>
          </a:p>
        </p:txBody>
      </p:sp>
    </p:spTree>
    <p:extLst>
      <p:ext uri="{BB962C8B-B14F-4D97-AF65-F5344CB8AC3E}">
        <p14:creationId xmlns:p14="http://schemas.microsoft.com/office/powerpoint/2010/main" val="1342022320"/>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DDE87-A324-4B5F-BA1B-4197FDF9CC3F}"/>
              </a:ext>
            </a:extLst>
          </p:cNvPr>
          <p:cNvSpPr>
            <a:spLocks noGrp="1"/>
          </p:cNvSpPr>
          <p:nvPr>
            <p:ph type="title"/>
          </p:nvPr>
        </p:nvSpPr>
        <p:spPr>
          <a:xfrm>
            <a:off x="762000" y="363782"/>
            <a:ext cx="9887834" cy="844095"/>
          </a:xfrm>
        </p:spPr>
        <p:txBody>
          <a:bodyPr/>
          <a:lstStyle/>
          <a:p>
            <a:r>
              <a:rPr lang="it-IT" dirty="0"/>
              <a:t>FastConnect Use Cases Summary</a:t>
            </a:r>
          </a:p>
        </p:txBody>
      </p:sp>
      <p:sp>
        <p:nvSpPr>
          <p:cNvPr id="7" name="Text Placeholder 6"/>
          <p:cNvSpPr>
            <a:spLocks noGrp="1"/>
          </p:cNvSpPr>
          <p:nvPr>
            <p:ph type="body" idx="1"/>
          </p:nvPr>
        </p:nvSpPr>
        <p:spPr/>
        <p:txBody>
          <a:bodyPr/>
          <a:lstStyle/>
          <a:p>
            <a:r>
              <a:rPr lang="en-US">
                <a:latin typeface="Calibri"/>
                <a:ea typeface="Calibri" charset="0"/>
                <a:cs typeface="Calibri" charset="0"/>
              </a:rPr>
              <a:t>FastConnect: Private Peering vs Public Peering</a:t>
            </a:r>
            <a:endParaRPr lang="en-US"/>
          </a:p>
        </p:txBody>
      </p:sp>
      <p:graphicFrame>
        <p:nvGraphicFramePr>
          <p:cNvPr id="5" name="Table 4"/>
          <p:cNvGraphicFramePr>
            <a:graphicFrameLocks noGrp="1"/>
          </p:cNvGraphicFramePr>
          <p:nvPr/>
        </p:nvGraphicFramePr>
        <p:xfrm>
          <a:off x="762000" y="1676400"/>
          <a:ext cx="10414040" cy="4817818"/>
        </p:xfrm>
        <a:graphic>
          <a:graphicData uri="http://schemas.openxmlformats.org/drawingml/2006/table">
            <a:tbl>
              <a:tblPr firstRow="1" bandRow="1">
                <a:tableStyleId>{B301B821-A1FF-4177-AEE7-76D212191A09}</a:tableStyleId>
              </a:tblPr>
              <a:tblGrid>
                <a:gridCol w="2359796">
                  <a:extLst>
                    <a:ext uri="{9D8B030D-6E8A-4147-A177-3AD203B41FA5}">
                      <a16:colId xmlns:a16="http://schemas.microsoft.com/office/drawing/2014/main" val="20000"/>
                    </a:ext>
                  </a:extLst>
                </a:gridCol>
                <a:gridCol w="3811383">
                  <a:extLst>
                    <a:ext uri="{9D8B030D-6E8A-4147-A177-3AD203B41FA5}">
                      <a16:colId xmlns:a16="http://schemas.microsoft.com/office/drawing/2014/main" val="20001"/>
                    </a:ext>
                  </a:extLst>
                </a:gridCol>
                <a:gridCol w="4242861">
                  <a:extLst>
                    <a:ext uri="{9D8B030D-6E8A-4147-A177-3AD203B41FA5}">
                      <a16:colId xmlns:a16="http://schemas.microsoft.com/office/drawing/2014/main" val="20002"/>
                    </a:ext>
                  </a:extLst>
                </a:gridCol>
              </a:tblGrid>
              <a:tr h="720937">
                <a:tc>
                  <a:txBody>
                    <a:bodyPr/>
                    <a:lstStyle/>
                    <a:p>
                      <a:endParaRPr lang="en-US" sz="1400">
                        <a:solidFill>
                          <a:schemeClr val="bg1"/>
                        </a:solidFill>
                        <a:latin typeface="Oracle Sans"/>
                        <a:ea typeface="Oracle Sans" charset="0"/>
                        <a:cs typeface="Oracle Sans" charset="0"/>
                      </a:endParaRPr>
                    </a:p>
                  </a:txBody>
                  <a:tcPr marL="91344" marR="91344" marT="45672" marB="45672"/>
                </a:tc>
                <a:tc>
                  <a:txBody>
                    <a:bodyPr/>
                    <a:lstStyle/>
                    <a:p>
                      <a:pPr algn="ctr"/>
                      <a:r>
                        <a:rPr lang="en-US" sz="1600" err="1"/>
                        <a:t>FastConnect-Private Peering</a:t>
                      </a:r>
                      <a:br>
                        <a:rPr lang="en-US" sz="1600" err="1"/>
                      </a:br>
                      <a:r>
                        <a:rPr lang="en-US" sz="1600" err="1"/>
                        <a:t>Infrastructure Extension</a:t>
                      </a:r>
                      <a:endParaRPr lang="en-US" sz="1600">
                        <a:solidFill>
                          <a:schemeClr val="bg1"/>
                        </a:solidFill>
                        <a:latin typeface="Oracle Sans"/>
                        <a:ea typeface="Oracle Sans" charset="0"/>
                        <a:cs typeface="Oracle Sans" charset="0"/>
                      </a:endParaRPr>
                    </a:p>
                  </a:txBody>
                  <a:tcPr marL="91344" marR="91344" marT="45672" marB="45672"/>
                </a:tc>
                <a:tc>
                  <a:txBody>
                    <a:bodyPr/>
                    <a:lstStyle/>
                    <a:p>
                      <a:pPr algn="ctr"/>
                      <a:r>
                        <a:rPr lang="en-US" sz="1600" err="1"/>
                        <a:t>FastConnect-Public Peering</a:t>
                      </a:r>
                      <a:br>
                        <a:rPr lang="en-US" sz="1600" err="1"/>
                      </a:br>
                      <a:r>
                        <a:rPr lang="en-US" sz="1600" err="1"/>
                        <a:t>Internet Alternative</a:t>
                      </a:r>
                      <a:endParaRPr lang="en-US" sz="1600">
                        <a:solidFill>
                          <a:schemeClr val="bg1"/>
                        </a:solidFill>
                        <a:latin typeface="Oracle Sans"/>
                        <a:ea typeface="Oracle Sans" charset="0"/>
                        <a:cs typeface="Oracle Sans" charset="0"/>
                      </a:endParaRPr>
                    </a:p>
                  </a:txBody>
                  <a:tcPr marL="91344" marR="91344" marT="45672" marB="45672"/>
                </a:tc>
                <a:extLst>
                  <a:ext uri="{0D108BD9-81ED-4DB2-BD59-A6C34878D82A}">
                    <a16:rowId xmlns:a16="http://schemas.microsoft.com/office/drawing/2014/main" val="10000"/>
                  </a:ext>
                </a:extLst>
              </a:tr>
              <a:tr h="607911">
                <a:tc>
                  <a:txBody>
                    <a:bodyPr/>
                    <a:lstStyle/>
                    <a:p>
                      <a:r>
                        <a:rPr lang="en-US" sz="1400"/>
                        <a:t>Use case</a:t>
                      </a:r>
                      <a:endParaRPr lang="en-US" sz="1400">
                        <a:solidFill>
                          <a:schemeClr val="bg1"/>
                        </a:solidFill>
                        <a:latin typeface="Oracle Sans"/>
                        <a:ea typeface="Oracle Sans" charset="0"/>
                        <a:cs typeface="Oracle Sans" charset="0"/>
                      </a:endParaRPr>
                    </a:p>
                  </a:txBody>
                  <a:tcPr marL="91344" marR="91344" marT="45672" marB="45672" anchor="ctr"/>
                </a:tc>
                <a:tc>
                  <a:txBody>
                    <a:bodyPr/>
                    <a:lstStyle/>
                    <a:p>
                      <a:pPr algn="l"/>
                      <a:r>
                        <a:rPr lang="en-US" sz="1400"/>
                        <a:t>To</a:t>
                      </a:r>
                      <a:r>
                        <a:rPr lang="en-US" sz="1400" baseline="0"/>
                        <a:t> manage VCN resources privately –Infrastructure Extension </a:t>
                      </a:r>
                      <a:endParaRPr lang="en-US" sz="1400">
                        <a:latin typeface="Oracle Sans"/>
                        <a:ea typeface="Oracle Sans" charset="0"/>
                        <a:cs typeface="Oracle Sans" charset="0"/>
                      </a:endParaRPr>
                    </a:p>
                  </a:txBody>
                  <a:tcPr marL="91344" marR="91344" marT="45672" marB="45672" anchor="ctr"/>
                </a:tc>
                <a:tc>
                  <a:txBody>
                    <a:bodyPr/>
                    <a:lstStyle/>
                    <a:p>
                      <a:pPr algn="l"/>
                      <a:r>
                        <a:rPr lang="en-US" sz="1400"/>
                        <a:t>To</a:t>
                      </a:r>
                      <a:r>
                        <a:rPr lang="en-US" sz="1400" baseline="0"/>
                        <a:t> access OCI’s public service offering – INTERNET Alternative </a:t>
                      </a:r>
                      <a:endParaRPr lang="en-US" sz="1400">
                        <a:latin typeface="Oracle Sans"/>
                        <a:ea typeface="Oracle Sans" charset="0"/>
                        <a:cs typeface="Oracle Sans" charset="0"/>
                      </a:endParaRPr>
                    </a:p>
                  </a:txBody>
                  <a:tcPr marL="91344" marR="91344" marT="45672" marB="45672" anchor="ctr"/>
                </a:tc>
                <a:extLst>
                  <a:ext uri="{0D108BD9-81ED-4DB2-BD59-A6C34878D82A}">
                    <a16:rowId xmlns:a16="http://schemas.microsoft.com/office/drawing/2014/main" val="10001"/>
                  </a:ext>
                </a:extLst>
              </a:tr>
              <a:tr h="607911">
                <a:tc>
                  <a:txBody>
                    <a:bodyPr/>
                    <a:lstStyle/>
                    <a:p>
                      <a:r>
                        <a:rPr lang="en-US" sz="1400"/>
                        <a:t>Typical bandwidth</a:t>
                      </a:r>
                      <a:endParaRPr lang="en-US" sz="1400">
                        <a:solidFill>
                          <a:schemeClr val="bg1"/>
                        </a:solidFill>
                        <a:latin typeface="Oracle Sans"/>
                        <a:ea typeface="Oracle Sans" charset="0"/>
                        <a:cs typeface="Oracle Sans" charset="0"/>
                      </a:endParaRPr>
                    </a:p>
                  </a:txBody>
                  <a:tcPr marL="91344" marR="91344" marT="45672" marB="45672" anchor="ctr"/>
                </a:tc>
                <a:tc>
                  <a:txBody>
                    <a:bodyPr/>
                    <a:lstStyle/>
                    <a:p>
                      <a:pPr algn="l"/>
                      <a:r>
                        <a:rPr lang="en-US" sz="1400"/>
                        <a:t>Higher</a:t>
                      </a:r>
                      <a:r>
                        <a:rPr lang="en-US" sz="1400" baseline="0"/>
                        <a:t> bandwidth; increments of </a:t>
                      </a:r>
                      <a:r>
                        <a:rPr lang="en-US" sz="1400"/>
                        <a:t>1 Gbps, and 10</a:t>
                      </a:r>
                      <a:r>
                        <a:rPr lang="en-US" sz="1400" baseline="0"/>
                        <a:t> Gbps ports</a:t>
                      </a:r>
                      <a:endParaRPr lang="en-US" sz="1400">
                        <a:latin typeface="Oracle Sans"/>
                        <a:ea typeface="Oracle Sans" charset="0"/>
                        <a:cs typeface="Oracle Sans" charset="0"/>
                      </a:endParaRPr>
                    </a:p>
                  </a:txBody>
                  <a:tcPr marL="91344" marR="91344" marT="45672" marB="45672" anchor="ctr"/>
                </a:tc>
                <a:tc>
                  <a:txBody>
                    <a:bodyPr/>
                    <a:lstStyle/>
                    <a:p>
                      <a:pPr algn="l"/>
                      <a:r>
                        <a:rPr lang="en-US" sz="1400"/>
                        <a:t>Higher</a:t>
                      </a:r>
                      <a:r>
                        <a:rPr lang="en-US" sz="1400" baseline="0"/>
                        <a:t> bandwidth; increments of </a:t>
                      </a:r>
                      <a:r>
                        <a:rPr lang="en-US" sz="1400"/>
                        <a:t>1 Gbps, and 10</a:t>
                      </a:r>
                      <a:r>
                        <a:rPr lang="en-US" sz="1400" baseline="0"/>
                        <a:t> Gbps ports</a:t>
                      </a:r>
                      <a:endParaRPr lang="en-US" sz="1400">
                        <a:latin typeface="Oracle Sans"/>
                        <a:ea typeface="Oracle Sans" charset="0"/>
                        <a:cs typeface="Oracle Sans" charset="0"/>
                      </a:endParaRPr>
                    </a:p>
                  </a:txBody>
                  <a:tcPr marL="91344" marR="91344" marT="45672" marB="45672" anchor="ctr"/>
                </a:tc>
                <a:extLst>
                  <a:ext uri="{0D108BD9-81ED-4DB2-BD59-A6C34878D82A}">
                    <a16:rowId xmlns:a16="http://schemas.microsoft.com/office/drawing/2014/main" val="10002"/>
                  </a:ext>
                </a:extLst>
              </a:tr>
              <a:tr h="347358">
                <a:tc>
                  <a:txBody>
                    <a:bodyPr/>
                    <a:lstStyle/>
                    <a:p>
                      <a:r>
                        <a:rPr lang="en-US" sz="1400"/>
                        <a:t>Protocols</a:t>
                      </a:r>
                      <a:endParaRPr lang="en-US" sz="1400">
                        <a:solidFill>
                          <a:schemeClr val="bg1"/>
                        </a:solidFill>
                        <a:latin typeface="Oracle Sans"/>
                        <a:ea typeface="Oracle Sans" charset="0"/>
                        <a:cs typeface="Oracle Sans" charset="0"/>
                      </a:endParaRPr>
                    </a:p>
                  </a:txBody>
                  <a:tcPr marL="91344" marR="91344" marT="45672" marB="45672" anchor="ctr"/>
                </a:tc>
                <a:tc>
                  <a:txBody>
                    <a:bodyPr/>
                    <a:lstStyle/>
                    <a:p>
                      <a:pPr algn="l"/>
                      <a:r>
                        <a:rPr lang="en-US" sz="1400"/>
                        <a:t>BGP</a:t>
                      </a:r>
                      <a:endParaRPr lang="en-US" sz="1400">
                        <a:latin typeface="Oracle Sans"/>
                        <a:ea typeface="Oracle Sans" charset="0"/>
                        <a:cs typeface="Oracle Sans" charset="0"/>
                      </a:endParaRPr>
                    </a:p>
                  </a:txBody>
                  <a:tcPr marL="91344" marR="91344" marT="45672" marB="45672" anchor="ctr"/>
                </a:tc>
                <a:tc>
                  <a:txBody>
                    <a:bodyPr/>
                    <a:lstStyle/>
                    <a:p>
                      <a:pPr algn="l"/>
                      <a:r>
                        <a:rPr lang="en-US" sz="1400"/>
                        <a:t>BGP</a:t>
                      </a:r>
                      <a:endParaRPr lang="en-US" sz="1400">
                        <a:latin typeface="Oracle Sans"/>
                        <a:ea typeface="Oracle Sans" charset="0"/>
                        <a:cs typeface="Oracle Sans" charset="0"/>
                      </a:endParaRPr>
                    </a:p>
                  </a:txBody>
                  <a:tcPr marL="91344" marR="91344" marT="45672" marB="45672" anchor="ctr"/>
                </a:tc>
                <a:extLst>
                  <a:ext uri="{0D108BD9-81ED-4DB2-BD59-A6C34878D82A}">
                    <a16:rowId xmlns:a16="http://schemas.microsoft.com/office/drawing/2014/main" val="10003"/>
                  </a:ext>
                </a:extLst>
              </a:tr>
              <a:tr h="347358">
                <a:tc>
                  <a:txBody>
                    <a:bodyPr/>
                    <a:lstStyle/>
                    <a:p>
                      <a:r>
                        <a:rPr lang="en-US" sz="1400"/>
                        <a:t>Point</a:t>
                      </a:r>
                      <a:r>
                        <a:rPr lang="en-US" sz="1400" baseline="0"/>
                        <a:t>-to-point BGP IPs</a:t>
                      </a:r>
                      <a:endParaRPr lang="en-US" sz="1400">
                        <a:solidFill>
                          <a:schemeClr val="bg1"/>
                        </a:solidFill>
                        <a:latin typeface="Oracle Sans"/>
                        <a:ea typeface="Oracle Sans" charset="0"/>
                        <a:cs typeface="Oracle Sans" charset="0"/>
                      </a:endParaRPr>
                    </a:p>
                  </a:txBody>
                  <a:tcPr marL="91344" marR="91344" marT="45672" marB="45672" anchor="ctr"/>
                </a:tc>
                <a:tc>
                  <a:txBody>
                    <a:bodyPr/>
                    <a:lstStyle/>
                    <a:p>
                      <a:pPr algn="l"/>
                      <a:r>
                        <a:rPr lang="en-US" sz="1400"/>
                        <a:t>Customer assigns IPs (/30 or /31)</a:t>
                      </a:r>
                      <a:endParaRPr lang="en-US" sz="1400">
                        <a:latin typeface="Oracle Sans"/>
                        <a:ea typeface="Oracle Sans" charset="0"/>
                        <a:cs typeface="Oracle Sans" charset="0"/>
                      </a:endParaRPr>
                    </a:p>
                  </a:txBody>
                  <a:tcPr marL="91344" marR="91344" marT="45672" marB="45672" anchor="ctr"/>
                </a:tc>
                <a:tc>
                  <a:txBody>
                    <a:bodyPr/>
                    <a:lstStyle/>
                    <a:p>
                      <a:pPr algn="l"/>
                      <a:r>
                        <a:rPr lang="en-US" sz="1400"/>
                        <a:t>Oracle assign IPs (/30</a:t>
                      </a:r>
                      <a:r>
                        <a:rPr lang="en-US" sz="1400" baseline="0"/>
                        <a:t> or /31)</a:t>
                      </a:r>
                      <a:endParaRPr lang="en-US" sz="1400">
                        <a:latin typeface="Oracle Sans"/>
                        <a:ea typeface="Oracle Sans" charset="0"/>
                        <a:cs typeface="Oracle Sans" charset="0"/>
                      </a:endParaRPr>
                    </a:p>
                  </a:txBody>
                  <a:tcPr marL="91344" marR="91344" marT="45672" marB="45672" anchor="ctr"/>
                </a:tc>
                <a:extLst>
                  <a:ext uri="{0D108BD9-81ED-4DB2-BD59-A6C34878D82A}">
                    <a16:rowId xmlns:a16="http://schemas.microsoft.com/office/drawing/2014/main" val="10004"/>
                  </a:ext>
                </a:extLst>
              </a:tr>
              <a:tr h="868463">
                <a:tc>
                  <a:txBody>
                    <a:bodyPr/>
                    <a:lstStyle/>
                    <a:p>
                      <a:r>
                        <a:rPr lang="en-US" sz="1400"/>
                        <a:t>Prefix-advertisement</a:t>
                      </a:r>
                      <a:endParaRPr lang="en-US" sz="1400">
                        <a:solidFill>
                          <a:schemeClr val="bg1"/>
                        </a:solidFill>
                        <a:latin typeface="Oracle Sans"/>
                        <a:ea typeface="Oracle Sans" charset="0"/>
                        <a:cs typeface="Oracle Sans" charset="0"/>
                      </a:endParaRPr>
                    </a:p>
                  </a:txBody>
                  <a:tcPr marL="91344" marR="91344" marT="45672" marB="45672" anchor="ctr"/>
                </a:tc>
                <a:tc>
                  <a:txBody>
                    <a:bodyPr/>
                    <a:lstStyle/>
                    <a:p>
                      <a:pPr algn="l"/>
                      <a:r>
                        <a:rPr lang="en-US" sz="1400"/>
                        <a:t>OCI advertises VCN</a:t>
                      </a:r>
                      <a:r>
                        <a:rPr lang="en-US" sz="1400" baseline="0"/>
                        <a:t> subnet routes</a:t>
                      </a:r>
                      <a:endParaRPr lang="en-US" sz="1400">
                        <a:latin typeface="Oracle Sans"/>
                        <a:ea typeface="Oracle Sans" charset="0"/>
                        <a:cs typeface="Oracle Sans" charset="0"/>
                      </a:endParaRPr>
                    </a:p>
                  </a:txBody>
                  <a:tcPr marL="91344" marR="91344" marT="45672" marB="45672" anchor="ctr"/>
                </a:tc>
                <a:tc>
                  <a:txBody>
                    <a:bodyPr/>
                    <a:lstStyle/>
                    <a:p>
                      <a:pPr marL="0" marR="0" lvl="0" indent="0" algn="l" defTabSz="1218987" rtl="0" eaLnBrk="1" fontAlgn="auto" latinLnBrk="0" hangingPunct="1">
                        <a:lnSpc>
                          <a:spcPct val="100000"/>
                        </a:lnSpc>
                        <a:spcBef>
                          <a:spcPct val="0"/>
                        </a:spcBef>
                        <a:spcAft>
                          <a:spcPct val="0"/>
                        </a:spcAft>
                        <a:buClrTx/>
                        <a:buSzTx/>
                        <a:buFontTx/>
                        <a:buNone/>
                        <a:defRPr/>
                      </a:pPr>
                      <a:r>
                        <a:rPr lang="en-US" sz="1400"/>
                        <a:t>OCI</a:t>
                      </a:r>
                      <a:r>
                        <a:rPr lang="en-US" sz="1400" baseline="0"/>
                        <a:t> advertises public VCN routes and public services routes (Market Level Routes)</a:t>
                      </a:r>
                      <a:endParaRPr lang="en-US" sz="1400">
                        <a:latin typeface="Oracle Sans"/>
                        <a:ea typeface="Oracle Sans" charset="0"/>
                        <a:cs typeface="Oracle Sans" charset="0"/>
                      </a:endParaRPr>
                    </a:p>
                  </a:txBody>
                  <a:tcPr marL="91344" marR="91344" marT="45672" marB="45672" anchor="ctr"/>
                </a:tc>
                <a:extLst>
                  <a:ext uri="{0D108BD9-81ED-4DB2-BD59-A6C34878D82A}">
                    <a16:rowId xmlns:a16="http://schemas.microsoft.com/office/drawing/2014/main" val="10005"/>
                  </a:ext>
                </a:extLst>
              </a:tr>
              <a:tr h="607911">
                <a:tc>
                  <a:txBody>
                    <a:bodyPr/>
                    <a:lstStyle/>
                    <a:p>
                      <a:r>
                        <a:rPr lang="en-US" sz="1400"/>
                        <a:t>Prefix-validation</a:t>
                      </a:r>
                      <a:endParaRPr lang="en-US" sz="1400">
                        <a:solidFill>
                          <a:schemeClr val="bg1"/>
                        </a:solidFill>
                        <a:latin typeface="Oracle Sans"/>
                        <a:ea typeface="Oracle Sans" charset="0"/>
                        <a:cs typeface="Oracle Sans" charset="0"/>
                      </a:endParaRPr>
                    </a:p>
                  </a:txBody>
                  <a:tcPr marL="91344" marR="91344" marT="45672" marB="45672" anchor="ctr"/>
                </a:tc>
                <a:tc>
                  <a:txBody>
                    <a:bodyPr/>
                    <a:lstStyle/>
                    <a:p>
                      <a:pPr algn="l"/>
                      <a:r>
                        <a:rPr lang="en-US" sz="1400"/>
                        <a:t>Not needed</a:t>
                      </a:r>
                      <a:endParaRPr lang="en-US" sz="1400">
                        <a:latin typeface="Oracle Sans"/>
                        <a:ea typeface="Oracle Sans" charset="0"/>
                        <a:cs typeface="Oracle Sans" charset="0"/>
                      </a:endParaRPr>
                    </a:p>
                  </a:txBody>
                  <a:tcPr marL="91344" marR="91344" marT="45672" marB="45672" anchor="ctr"/>
                </a:tc>
                <a:tc>
                  <a:txBody>
                    <a:bodyPr/>
                    <a:lstStyle/>
                    <a:p>
                      <a:pPr marL="0" indent="0" algn="l">
                        <a:buFont typeface="Arial" panose="020B0604020202020204" pitchFamily="34" charset="0"/>
                        <a:buNone/>
                      </a:pPr>
                      <a:r>
                        <a:rPr lang="en-US" sz="1400"/>
                        <a:t>OCI does validation that prefixes</a:t>
                      </a:r>
                      <a:r>
                        <a:rPr lang="en-US" sz="1400" baseline="0"/>
                        <a:t> are owed by customer or not</a:t>
                      </a:r>
                      <a:endParaRPr lang="en-US" sz="1400">
                        <a:latin typeface="Oracle Sans"/>
                        <a:ea typeface="Oracle Sans" charset="0"/>
                        <a:cs typeface="Oracle Sans" charset="0"/>
                      </a:endParaRPr>
                    </a:p>
                  </a:txBody>
                  <a:tcPr marL="91344" marR="91344" marT="45672" marB="45672" anchor="ctr"/>
                </a:tc>
                <a:extLst>
                  <a:ext uri="{0D108BD9-81ED-4DB2-BD59-A6C34878D82A}">
                    <a16:rowId xmlns:a16="http://schemas.microsoft.com/office/drawing/2014/main" val="10006"/>
                  </a:ext>
                </a:extLst>
              </a:tr>
              <a:tr h="362611">
                <a:tc>
                  <a:txBody>
                    <a:bodyPr/>
                    <a:lstStyle/>
                    <a:p>
                      <a:pPr marL="0" marR="0" indent="0" algn="l" defTabSz="914400" rtl="0" eaLnBrk="1" fontAlgn="auto" latinLnBrk="0" hangingPunct="1">
                        <a:lnSpc>
                          <a:spcPct val="100000"/>
                        </a:lnSpc>
                        <a:spcBef>
                          <a:spcPct val="0"/>
                        </a:spcBef>
                        <a:spcAft>
                          <a:spcPct val="0"/>
                        </a:spcAft>
                        <a:buClrTx/>
                        <a:buSzTx/>
                        <a:buFontTx/>
                        <a:buNone/>
                        <a:defRPr/>
                      </a:pPr>
                      <a:r>
                        <a:rPr lang="en-US" sz="1400"/>
                        <a:t>Prefix</a:t>
                      </a:r>
                      <a:r>
                        <a:rPr lang="en-US" sz="1400" baseline="0"/>
                        <a:t>-limit</a:t>
                      </a:r>
                      <a:endParaRPr lang="en-US" sz="1400">
                        <a:solidFill>
                          <a:schemeClr val="bg1"/>
                        </a:solidFill>
                        <a:latin typeface="Oracle Sans"/>
                        <a:ea typeface="Oracle Sans" charset="0"/>
                        <a:cs typeface="Oracle Sans" charset="0"/>
                      </a:endParaRPr>
                    </a:p>
                  </a:txBody>
                  <a:tcPr marL="91344" marR="91344" marT="45672" marB="45672" anchor="ctr"/>
                </a:tc>
                <a:tc>
                  <a:txBody>
                    <a:bodyPr/>
                    <a:lstStyle/>
                    <a:p>
                      <a:pPr algn="l"/>
                      <a:r>
                        <a:rPr lang="en-US" sz="1400"/>
                        <a:t>2000</a:t>
                      </a:r>
                      <a:endParaRPr lang="en-US" sz="1400">
                        <a:latin typeface="Oracle Sans"/>
                        <a:ea typeface="Oracle Sans" charset="0"/>
                        <a:cs typeface="Oracle Sans" charset="0"/>
                      </a:endParaRPr>
                    </a:p>
                  </a:txBody>
                  <a:tcPr marL="91344" marR="91344" marT="45672" marB="45672" anchor="ctr"/>
                </a:tc>
                <a:tc>
                  <a:txBody>
                    <a:bodyPr/>
                    <a:lstStyle/>
                    <a:p>
                      <a:pPr marL="285750" marR="0" lvl="0" indent="-285750" algn="l" defTabSz="914400" rtl="0" eaLnBrk="1" fontAlgn="auto" latinLnBrk="0" hangingPunct="1">
                        <a:lnSpc>
                          <a:spcPct val="100000"/>
                        </a:lnSpc>
                        <a:spcBef>
                          <a:spcPct val="0"/>
                        </a:spcBef>
                        <a:spcAft>
                          <a:spcPct val="0"/>
                        </a:spcAft>
                        <a:buClrTx/>
                        <a:buSzTx/>
                        <a:buFont typeface="Arial" panose="020B0604020202020204" pitchFamily="34" charset="0"/>
                        <a:buNone/>
                        <a:defRPr/>
                      </a:pPr>
                      <a:r>
                        <a:rPr lang="en-US" sz="1400"/>
                        <a:t>200</a:t>
                      </a:r>
                      <a:endParaRPr lang="en-US" sz="1400">
                        <a:latin typeface="Oracle Sans"/>
                        <a:ea typeface="Oracle Sans" charset="0"/>
                        <a:cs typeface="Oracle Sans" charset="0"/>
                      </a:endParaRPr>
                    </a:p>
                  </a:txBody>
                  <a:tcPr marL="91344" marR="91344" marT="45672" marB="45672" anchor="ctr"/>
                </a:tc>
                <a:extLst>
                  <a:ext uri="{0D108BD9-81ED-4DB2-BD59-A6C34878D82A}">
                    <a16:rowId xmlns:a16="http://schemas.microsoft.com/office/drawing/2014/main" val="10007"/>
                  </a:ext>
                </a:extLst>
              </a:tr>
              <a:tr h="347358">
                <a:tc>
                  <a:txBody>
                    <a:bodyPr/>
                    <a:lstStyle/>
                    <a:p>
                      <a:r>
                        <a:rPr lang="en-US" sz="1400" dirty="0"/>
                        <a:t>BGP ASN</a:t>
                      </a:r>
                      <a:endParaRPr lang="en-US" sz="1400" dirty="0">
                        <a:solidFill>
                          <a:schemeClr val="bg1"/>
                        </a:solidFill>
                        <a:latin typeface="Oracle Sans"/>
                        <a:ea typeface="Oracle Sans" charset="0"/>
                        <a:cs typeface="Oracle Sans" charset="0"/>
                      </a:endParaRPr>
                    </a:p>
                  </a:txBody>
                  <a:tcPr marL="91344" marR="91344" marT="45672" marB="45672" anchor="ctr"/>
                </a:tc>
                <a:tc>
                  <a:txBody>
                    <a:bodyPr/>
                    <a:lstStyle/>
                    <a:p>
                      <a:pPr algn="l"/>
                      <a:r>
                        <a:rPr lang="en-US" sz="1400"/>
                        <a:t>Any</a:t>
                      </a:r>
                      <a:r>
                        <a:rPr lang="en-US" sz="1400" baseline="0"/>
                        <a:t> ASN</a:t>
                      </a:r>
                      <a:endParaRPr lang="en-US" sz="1400">
                        <a:latin typeface="Oracle Sans"/>
                        <a:ea typeface="Oracle Sans" charset="0"/>
                        <a:cs typeface="Oracle Sans" charset="0"/>
                      </a:endParaRPr>
                    </a:p>
                  </a:txBody>
                  <a:tcPr marL="91344" marR="91344" marT="45672" marB="45672" anchor="ctr"/>
                </a:tc>
                <a:tc>
                  <a:txBody>
                    <a:bodyPr/>
                    <a:lstStyle/>
                    <a:p>
                      <a:pPr algn="l"/>
                      <a:r>
                        <a:rPr lang="en-US" sz="1400" dirty="0"/>
                        <a:t>Public ASN</a:t>
                      </a:r>
                      <a:endParaRPr lang="en-US" sz="1400" dirty="0">
                        <a:latin typeface="Oracle Sans"/>
                        <a:ea typeface="Oracle Sans" charset="0"/>
                        <a:cs typeface="Oracle Sans" charset="0"/>
                      </a:endParaRPr>
                    </a:p>
                  </a:txBody>
                  <a:tcPr marL="91344" marR="91344" marT="45672" marB="45672"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616123112"/>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640773" y="506057"/>
            <a:ext cx="9887835" cy="3360372"/>
          </a:xfrm>
        </p:spPr>
        <p:txBody>
          <a:bodyPr/>
          <a:lstStyle/>
          <a:p>
            <a:r>
              <a:rPr lang="en-US" sz="2400" b="1" dirty="0" err="1"/>
              <a:t>FastConnect</a:t>
            </a:r>
            <a:r>
              <a:rPr lang="en-US" sz="2400" b="1" dirty="0"/>
              <a:t> Redundancy</a:t>
            </a:r>
          </a:p>
        </p:txBody>
      </p:sp>
      <p:sp>
        <p:nvSpPr>
          <p:cNvPr id="11" name="Content Placeholder 2">
            <a:extLst>
              <a:ext uri="{FF2B5EF4-FFF2-40B4-BE49-F238E27FC236}">
                <a16:creationId xmlns:a16="http://schemas.microsoft.com/office/drawing/2014/main" id="{819BB7A6-4145-436B-B7C1-4FD081556F1C}"/>
              </a:ext>
            </a:extLst>
          </p:cNvPr>
          <p:cNvSpPr txBox="1">
            <a:spLocks/>
          </p:cNvSpPr>
          <p:nvPr/>
        </p:nvSpPr>
        <p:spPr>
          <a:xfrm>
            <a:off x="374589" y="1685081"/>
            <a:ext cx="10944549" cy="4004508"/>
          </a:xfrm>
          <a:prstGeom prst="rect">
            <a:avLst/>
          </a:prstGeom>
        </p:spPr>
        <p:txBody>
          <a:bodyPr/>
          <a:lstStyle>
            <a:lvl1pPr marL="0" marR="0" indent="0" algn="l" defTabSz="914126" rtl="0" eaLnBrk="1" fontAlgn="auto" latinLnBrk="0" hangingPunct="1">
              <a:lnSpc>
                <a:spcPct val="95000"/>
              </a:lnSpc>
              <a:spcBef>
                <a:spcPts val="600"/>
              </a:spcBef>
              <a:spcAft>
                <a:spcPct val="0"/>
              </a:spcAft>
              <a:buClrTx/>
              <a:buSzTx/>
              <a:buFont typeface="System Font Regular"/>
              <a:buNone/>
              <a:defRPr sz="1799" b="0" i="0" kern="1200">
                <a:solidFill>
                  <a:schemeClr val="tx1"/>
                </a:solidFill>
                <a:latin typeface="Oracle Sans" panose="020B0503020204020204" pitchFamily="34" charset="0"/>
                <a:ea typeface="+mn-ea"/>
                <a:cs typeface="Oracle Sans" panose="020B0503020204020204" pitchFamily="34" charset="0"/>
              </a:defRPr>
            </a:lvl1pPr>
            <a:lvl2pPr marL="365650" marR="0" indent="-182825" algn="l" defTabSz="914126" rtl="0" eaLnBrk="1" fontAlgn="auto" latinLnBrk="0" hangingPunct="1">
              <a:lnSpc>
                <a:spcPct val="95000"/>
              </a:lnSpc>
              <a:spcBef>
                <a:spcPts val="600"/>
              </a:spcBef>
              <a:spcAft>
                <a:spcPct val="0"/>
              </a:spcAft>
              <a:buClrTx/>
              <a:buSzTx/>
              <a:buFont typeface="Arial" panose="020B0604020202020204" pitchFamily="34" charset="0"/>
              <a:buChar char="•"/>
              <a:defRPr sz="1799" b="0" i="0" kern="1200">
                <a:solidFill>
                  <a:schemeClr val="tx1"/>
                </a:solidFill>
                <a:latin typeface="Oracle Sans" panose="020B0503020204020204" pitchFamily="34" charset="0"/>
                <a:ea typeface="+mn-ea"/>
                <a:cs typeface="Oracle Sans" panose="020B0503020204020204" pitchFamily="34" charset="0"/>
              </a:defRPr>
            </a:lvl2pPr>
            <a:lvl3pPr marL="731301" marR="0" indent="-182825" algn="l" defTabSz="914126" rtl="0" eaLnBrk="1" fontAlgn="auto" latinLnBrk="0" hangingPunct="1">
              <a:lnSpc>
                <a:spcPct val="95000"/>
              </a:lnSpc>
              <a:spcBef>
                <a:spcPts val="400"/>
              </a:spcBef>
              <a:spcAft>
                <a:spcPct val="0"/>
              </a:spcAft>
              <a:buClrTx/>
              <a:buSzPct val="120000"/>
              <a:buFont typeface="System Font Regular"/>
              <a:buChar char="-"/>
              <a:defRPr sz="1600" kern="1200">
                <a:solidFill>
                  <a:schemeClr val="tx1"/>
                </a:solidFill>
                <a:latin typeface="Oracle Sans Light" panose="020B0403020204020204" pitchFamily="34" charset="0"/>
                <a:ea typeface="+mn-ea"/>
                <a:cs typeface="Oracle Sans Light" panose="020B0403020204020204" pitchFamily="34" charset="0"/>
              </a:defRPr>
            </a:lvl3pPr>
            <a:lvl4pPr marL="1096951" marR="0" indent="-182825" algn="l" defTabSz="914126" rtl="0" eaLnBrk="1" fontAlgn="auto" latinLnBrk="0" hangingPunct="1">
              <a:lnSpc>
                <a:spcPct val="95000"/>
              </a:lnSpc>
              <a:spcBef>
                <a:spcPts val="400"/>
              </a:spcBef>
              <a:spcAft>
                <a:spcPct val="0"/>
              </a:spcAft>
              <a:buClrTx/>
              <a:buSzTx/>
              <a:buFont typeface="System Font Regular"/>
              <a:buChar char="◦"/>
              <a:defRPr sz="1400" kern="1200">
                <a:solidFill>
                  <a:schemeClr val="tx1"/>
                </a:solidFill>
                <a:latin typeface="Oracle Sans Light" panose="020B0403020204020204" pitchFamily="34" charset="0"/>
                <a:ea typeface="+mn-ea"/>
                <a:cs typeface="Oracle Sans Light" panose="020B0403020204020204" pitchFamily="34" charset="0"/>
              </a:defRPr>
            </a:lvl4pPr>
            <a:lvl5pPr marL="1462601" marR="0" indent="-182825" algn="l" defTabSz="914126" rtl="0" eaLnBrk="1" fontAlgn="auto" latinLnBrk="0" hangingPunct="1">
              <a:lnSpc>
                <a:spcPct val="95000"/>
              </a:lnSpc>
              <a:spcBef>
                <a:spcPts val="400"/>
              </a:spcBef>
              <a:spcAft>
                <a:spcPct val="0"/>
              </a:spcAft>
              <a:buClrTx/>
              <a:buSzTx/>
              <a:buFont typeface="System Font Regular"/>
              <a:buChar char="•"/>
              <a:defRPr sz="1200" kern="1200">
                <a:solidFill>
                  <a:schemeClr val="tx1"/>
                </a:solidFill>
                <a:latin typeface="Oracle Sans Light" panose="020B0403020204020204" pitchFamily="34" charset="0"/>
                <a:ea typeface="+mn-ea"/>
                <a:cs typeface="Oracle Sans Light" panose="020B0403020204020204" pitchFamily="34" charset="0"/>
              </a:defRPr>
            </a:lvl5pPr>
            <a:lvl6pPr marL="1828251" indent="-182825" algn="l" defTabSz="914126" rtl="0" eaLnBrk="1" latinLnBrk="0" hangingPunct="1">
              <a:lnSpc>
                <a:spcPct val="95000"/>
              </a:lnSpc>
              <a:spcBef>
                <a:spcPts val="400"/>
              </a:spcBef>
              <a:spcAft>
                <a:spcPct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3902" indent="-182825" algn="l" defTabSz="914126" rtl="0" eaLnBrk="1" latinLnBrk="0" hangingPunct="1">
              <a:lnSpc>
                <a:spcPct val="95000"/>
              </a:lnSpc>
              <a:spcBef>
                <a:spcPts val="400"/>
              </a:spcBef>
              <a:spcAft>
                <a:spcPct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sz="1800" dirty="0">
                <a:ea typeface="Cambria" charset="0"/>
                <a:cs typeface="Cambria" charset="0"/>
              </a:rPr>
              <a:t>With </a:t>
            </a:r>
            <a:r>
              <a:rPr lang="en-US" sz="1800" dirty="0" err="1">
                <a:ea typeface="Cambria" charset="0"/>
                <a:cs typeface="Cambria" charset="0"/>
              </a:rPr>
              <a:t>FastConnect</a:t>
            </a:r>
            <a:r>
              <a:rPr lang="en-US" sz="1800" dirty="0">
                <a:ea typeface="Cambria" charset="0"/>
                <a:cs typeface="Cambria" charset="0"/>
              </a:rPr>
              <a:t> there are multiple types of redundancy</a:t>
            </a:r>
          </a:p>
          <a:p>
            <a:pPr marL="560070" lvl="1" indent="-285750"/>
            <a:r>
              <a:rPr lang="en-US" sz="1800" dirty="0">
                <a:ea typeface="Cambria" charset="0"/>
                <a:cs typeface="Cambria" charset="0"/>
              </a:rPr>
              <a:t>Transit POP redundancy</a:t>
            </a:r>
          </a:p>
          <a:p>
            <a:pPr marL="560070" lvl="1" indent="-285750"/>
            <a:r>
              <a:rPr lang="en-US" sz="1800" dirty="0">
                <a:ea typeface="Cambria" charset="0"/>
                <a:cs typeface="Cambria" charset="0"/>
              </a:rPr>
              <a:t>Router redundancy with-in a single Transit POP</a:t>
            </a:r>
          </a:p>
          <a:p>
            <a:pPr marL="560070" lvl="1" indent="-285750"/>
            <a:r>
              <a:rPr lang="en-US" sz="1800" dirty="0">
                <a:ea typeface="Cambria" charset="0"/>
                <a:cs typeface="Cambria" charset="0"/>
              </a:rPr>
              <a:t>Partner redundancy</a:t>
            </a:r>
          </a:p>
          <a:p>
            <a:pPr marL="560070" lvl="1" indent="-285750"/>
            <a:r>
              <a:rPr lang="en-US" sz="1800" dirty="0">
                <a:ea typeface="Cambria" charset="0"/>
                <a:cs typeface="Cambria" charset="0"/>
              </a:rPr>
              <a:t>Service redundancy</a:t>
            </a:r>
            <a:endParaRPr lang="en-US" sz="1800" dirty="0"/>
          </a:p>
          <a:p>
            <a:r>
              <a:rPr lang="en-US" sz="1800" dirty="0"/>
              <a:t>Oracle provides:</a:t>
            </a:r>
          </a:p>
          <a:p>
            <a:pPr marL="342900" indent="-342900">
              <a:buFont typeface="Arial" panose="020B0604020202020204" pitchFamily="34" charset="0"/>
              <a:buChar char="•"/>
            </a:pPr>
            <a:r>
              <a:rPr lang="en-US" sz="1800" b="1" dirty="0"/>
              <a:t>Per region: </a:t>
            </a:r>
            <a:r>
              <a:rPr lang="en-US" sz="1800" dirty="0"/>
              <a:t>2 Oracle points of presence (POPs), for location redundancy. Each is connected to all of Oracle’s Availability Domains in the region</a:t>
            </a:r>
          </a:p>
          <a:p>
            <a:pPr marL="342900" indent="-342900">
              <a:buFont typeface="Arial" panose="020B0604020202020204" pitchFamily="34" charset="0"/>
              <a:buChar char="•"/>
            </a:pPr>
            <a:r>
              <a:rPr lang="en-US" sz="1800" b="1" dirty="0"/>
              <a:t>Per Oracle POP: </a:t>
            </a:r>
            <a:r>
              <a:rPr lang="en-US" sz="1800" dirty="0"/>
              <a:t>2 routers, for router redundancy</a:t>
            </a:r>
          </a:p>
          <a:p>
            <a:r>
              <a:rPr lang="en-US" sz="1800" dirty="0"/>
              <a:t>This means for every region, you could have up to 4 independent physical cables to Oracle. </a:t>
            </a:r>
            <a:endParaRPr lang="en-US" sz="1400" dirty="0"/>
          </a:p>
        </p:txBody>
      </p:sp>
    </p:spTree>
    <p:extLst>
      <p:ext uri="{BB962C8B-B14F-4D97-AF65-F5344CB8AC3E}">
        <p14:creationId xmlns:p14="http://schemas.microsoft.com/office/powerpoint/2010/main" val="250282792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5" end="5"/>
                                            </p:txEl>
                                          </p:spTgt>
                                        </p:tgtEl>
                                        <p:attrNameLst>
                                          <p:attrName>style.visibility</p:attrName>
                                        </p:attrNameLst>
                                      </p:cBhvr>
                                      <p:to>
                                        <p:strVal val="visible"/>
                                      </p:to>
                                    </p:set>
                                    <p:animEffect transition="in" filter="dissolve">
                                      <p:cBhvr>
                                        <p:cTn id="7" dur="500"/>
                                        <p:tgtEl>
                                          <p:spTgt spid="11">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dissolve">
                                      <p:cBhvr>
                                        <p:cTn id="12" dur="5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animEffect transition="in" filter="dissolve">
                                      <p:cBhvr>
                                        <p:cTn id="17" dur="500"/>
                                        <p:tgtEl>
                                          <p:spTgt spid="1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xEl>
                                              <p:pRg st="2" end="2"/>
                                            </p:txEl>
                                          </p:spTgt>
                                        </p:tgtEl>
                                        <p:attrNameLst>
                                          <p:attrName>style.visibility</p:attrName>
                                        </p:attrNameLst>
                                      </p:cBhvr>
                                      <p:to>
                                        <p:strVal val="visible"/>
                                      </p:to>
                                    </p:set>
                                    <p:animEffect transition="in" filter="dissolve">
                                      <p:cBhvr>
                                        <p:cTn id="22" dur="500"/>
                                        <p:tgtEl>
                                          <p:spTgt spid="1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1">
                                            <p:txEl>
                                              <p:pRg st="3" end="3"/>
                                            </p:txEl>
                                          </p:spTgt>
                                        </p:tgtEl>
                                        <p:attrNameLst>
                                          <p:attrName>style.visibility</p:attrName>
                                        </p:attrNameLst>
                                      </p:cBhvr>
                                      <p:to>
                                        <p:strVal val="visible"/>
                                      </p:to>
                                    </p:set>
                                    <p:animEffect transition="in" filter="dissolve">
                                      <p:cBhvr>
                                        <p:cTn id="27" dur="500"/>
                                        <p:tgtEl>
                                          <p:spTgt spid="1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1">
                                            <p:txEl>
                                              <p:pRg st="4" end="4"/>
                                            </p:txEl>
                                          </p:spTgt>
                                        </p:tgtEl>
                                        <p:attrNameLst>
                                          <p:attrName>style.visibility</p:attrName>
                                        </p:attrNameLst>
                                      </p:cBhvr>
                                      <p:to>
                                        <p:strVal val="visible"/>
                                      </p:to>
                                    </p:set>
                                    <p:animEffect transition="in" filter="dissolve">
                                      <p:cBhvr>
                                        <p:cTn id="32" dur="500"/>
                                        <p:tgtEl>
                                          <p:spTgt spid="11">
                                            <p:txEl>
                                              <p:pRg st="4" end="4"/>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11">
                                            <p:txEl>
                                              <p:pRg st="6" end="6"/>
                                            </p:txEl>
                                          </p:spTgt>
                                        </p:tgtEl>
                                        <p:attrNameLst>
                                          <p:attrName>style.visibility</p:attrName>
                                        </p:attrNameLst>
                                      </p:cBhvr>
                                      <p:to>
                                        <p:strVal val="visible"/>
                                      </p:to>
                                    </p:set>
                                    <p:animEffect transition="in" filter="dissolve">
                                      <p:cBhvr>
                                        <p:cTn id="35" dur="500"/>
                                        <p:tgtEl>
                                          <p:spTgt spid="11">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1">
                                            <p:txEl>
                                              <p:pRg st="7" end="7"/>
                                            </p:txEl>
                                          </p:spTgt>
                                        </p:tgtEl>
                                        <p:attrNameLst>
                                          <p:attrName>style.visibility</p:attrName>
                                        </p:attrNameLst>
                                      </p:cBhvr>
                                      <p:to>
                                        <p:strVal val="visible"/>
                                      </p:to>
                                    </p:set>
                                    <p:animEffect transition="in" filter="dissolve">
                                      <p:cBhvr>
                                        <p:cTn id="40" dur="500"/>
                                        <p:tgtEl>
                                          <p:spTgt spid="11">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11">
                                            <p:txEl>
                                              <p:pRg st="8" end="8"/>
                                            </p:txEl>
                                          </p:spTgt>
                                        </p:tgtEl>
                                        <p:attrNameLst>
                                          <p:attrName>style.visibility</p:attrName>
                                        </p:attrNameLst>
                                      </p:cBhvr>
                                      <p:to>
                                        <p:strVal val="visible"/>
                                      </p:to>
                                    </p:set>
                                    <p:animEffect transition="in" filter="dissolve">
                                      <p:cBhvr>
                                        <p:cTn id="45" dur="500"/>
                                        <p:tgtEl>
                                          <p:spTgt spid="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ltLang="es-MX" sz="3200" b="1" dirty="0" err="1">
                <a:latin typeface="Oracle Sans" charset="0"/>
                <a:ea typeface="Oracle Sans" charset="0"/>
                <a:cs typeface="Oracle Sans" charset="0"/>
              </a:rPr>
              <a:t>Multicloud</a:t>
            </a:r>
            <a:r>
              <a:rPr lang="en-US" altLang="es-MX" sz="3200" b="1" dirty="0">
                <a:latin typeface="Oracle Sans" charset="0"/>
                <a:ea typeface="Oracle Sans" charset="0"/>
                <a:cs typeface="Oracle Sans" charset="0"/>
              </a:rPr>
              <a:t> Architecture</a:t>
            </a:r>
          </a:p>
        </p:txBody>
      </p:sp>
      <p:sp>
        <p:nvSpPr>
          <p:cNvPr id="9" name="Content Placeholder 8"/>
          <p:cNvSpPr>
            <a:spLocks noGrp="1"/>
          </p:cNvSpPr>
          <p:nvPr>
            <p:ph idx="1"/>
          </p:nvPr>
        </p:nvSpPr>
        <p:spPr>
          <a:xfrm>
            <a:off x="623727" y="2743201"/>
            <a:ext cx="10944549" cy="2042433"/>
          </a:xfrm>
        </p:spPr>
        <p:txBody>
          <a:bodyPr/>
          <a:lstStyle/>
          <a:p>
            <a:pPr marL="342900" indent="-342900">
              <a:buFont typeface="Arial" panose="020B0604020202020204" pitchFamily="34" charset="0"/>
              <a:buChar char="•"/>
            </a:pPr>
            <a:r>
              <a:rPr lang="en-US" sz="1800" dirty="0"/>
              <a:t>Oracle and Microsoft have announced a cloud interoperability partnership enabling customers to migrate and run mission critical enterprise workloads across Microsoft Azure and Oracle Cloud. </a:t>
            </a:r>
          </a:p>
          <a:p>
            <a:pPr marL="342900" indent="-342900">
              <a:buFont typeface="Arial" panose="020B0604020202020204" pitchFamily="34" charset="0"/>
              <a:buChar char="•"/>
            </a:pPr>
            <a:r>
              <a:rPr lang="en-US" sz="1800" dirty="0"/>
              <a:t>Enterprises can now seamlessly use and connect Azure services to Oracle Cloud. </a:t>
            </a:r>
          </a:p>
          <a:p>
            <a:pPr marL="342900" indent="-342900">
              <a:buFont typeface="Arial" panose="020B0604020202020204" pitchFamily="34" charset="0"/>
              <a:buChar char="•"/>
            </a:pPr>
            <a:r>
              <a:rPr lang="en-US" sz="1800" dirty="0"/>
              <a:t>This partnership delivers a highly-optimized, secure, and unified cloud experience for our customers. </a:t>
            </a:r>
          </a:p>
          <a:p>
            <a:pPr marL="342900" indent="-342900">
              <a:buFont typeface="Arial" panose="020B0604020202020204" pitchFamily="34" charset="0"/>
              <a:buChar char="•"/>
            </a:pPr>
            <a:r>
              <a:rPr lang="en-US" sz="1800" dirty="0"/>
              <a:t>Only Oracle and Microsoft are providing a “connected cloud” which enables swift migration of on-premises applications and the ability to leverage a broader range of tools and ecosystems.</a:t>
            </a:r>
          </a:p>
        </p:txBody>
      </p:sp>
      <p:grpSp>
        <p:nvGrpSpPr>
          <p:cNvPr id="4" name="Group 3">
            <a:extLst>
              <a:ext uri="{FF2B5EF4-FFF2-40B4-BE49-F238E27FC236}">
                <a16:creationId xmlns:a16="http://schemas.microsoft.com/office/drawing/2014/main" id="{ADEBA9E4-4ECE-CF48-94B6-64EFF2A4CEAE}"/>
              </a:ext>
            </a:extLst>
          </p:cNvPr>
          <p:cNvGrpSpPr/>
          <p:nvPr/>
        </p:nvGrpSpPr>
        <p:grpSpPr>
          <a:xfrm>
            <a:off x="1219200" y="1690688"/>
            <a:ext cx="9133752" cy="788827"/>
            <a:chOff x="1209964" y="1713436"/>
            <a:chExt cx="9133752" cy="788827"/>
          </a:xfrm>
        </p:grpSpPr>
        <p:pic>
          <p:nvPicPr>
            <p:cNvPr id="5" name="Picture 4">
              <a:extLst>
                <a:ext uri="{FF2B5EF4-FFF2-40B4-BE49-F238E27FC236}">
                  <a16:creationId xmlns:a16="http://schemas.microsoft.com/office/drawing/2014/main" id="{14827D5C-88C8-5444-880B-F34CAD3EF7D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09964" y="1752627"/>
              <a:ext cx="4391026" cy="706963"/>
            </a:xfrm>
            <a:prstGeom prst="rect">
              <a:avLst/>
            </a:prstGeom>
          </p:spPr>
        </p:pic>
        <p:pic>
          <p:nvPicPr>
            <p:cNvPr id="6" name="Picture 5">
              <a:extLst>
                <a:ext uri="{FF2B5EF4-FFF2-40B4-BE49-F238E27FC236}">
                  <a16:creationId xmlns:a16="http://schemas.microsoft.com/office/drawing/2014/main" id="{42D260C3-D08C-594E-A16E-E2A941BDF2F5}"/>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906328" y="1713436"/>
              <a:ext cx="2437388" cy="788827"/>
            </a:xfrm>
            <a:prstGeom prst="rect">
              <a:avLst/>
            </a:prstGeom>
          </p:spPr>
        </p:pic>
        <p:pic>
          <p:nvPicPr>
            <p:cNvPr id="7" name="Picture 6">
              <a:extLst>
                <a:ext uri="{FF2B5EF4-FFF2-40B4-BE49-F238E27FC236}">
                  <a16:creationId xmlns:a16="http://schemas.microsoft.com/office/drawing/2014/main" id="{C65DE88D-B9B8-0549-8437-A992DEB7E0ED}"/>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486959" y="1891209"/>
              <a:ext cx="533400" cy="508000"/>
            </a:xfrm>
            <a:prstGeom prst="rect">
              <a:avLst/>
            </a:prstGeom>
          </p:spPr>
        </p:pic>
      </p:grpSp>
    </p:spTree>
    <p:custDataLst>
      <p:tags r:id="rId1"/>
    </p:custDataLst>
    <p:extLst>
      <p:ext uri="{BB962C8B-B14F-4D97-AF65-F5344CB8AC3E}">
        <p14:creationId xmlns:p14="http://schemas.microsoft.com/office/powerpoint/2010/main" val="1260816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ltLang="es-MX" sz="3200" b="1" dirty="0">
                <a:latin typeface="Oracle Sans" charset="0"/>
                <a:ea typeface="Oracle Sans" charset="0"/>
                <a:cs typeface="Oracle Sans" charset="0"/>
              </a:rPr>
              <a:t>Partnership Benefits</a:t>
            </a:r>
          </a:p>
        </p:txBody>
      </p:sp>
      <p:sp>
        <p:nvSpPr>
          <p:cNvPr id="10" name="Rectangle 9">
            <a:extLst>
              <a:ext uri="{FF2B5EF4-FFF2-40B4-BE49-F238E27FC236}">
                <a16:creationId xmlns:a16="http://schemas.microsoft.com/office/drawing/2014/main" id="{A604D6EF-9131-454B-AC2E-0ACFB555F55C}"/>
              </a:ext>
            </a:extLst>
          </p:cNvPr>
          <p:cNvSpPr/>
          <p:nvPr/>
        </p:nvSpPr>
        <p:spPr bwMode="gray">
          <a:xfrm>
            <a:off x="8016241" y="3719581"/>
            <a:ext cx="3358342" cy="677334"/>
          </a:xfrm>
          <a:prstGeom prst="rect">
            <a:avLst/>
          </a:prstGeom>
          <a:solidFill>
            <a:schemeClr val="accent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400" b="1">
              <a:solidFill>
                <a:schemeClr val="bg1"/>
              </a:solidFill>
            </a:endParaRPr>
          </a:p>
        </p:txBody>
      </p:sp>
      <p:sp>
        <p:nvSpPr>
          <p:cNvPr id="11" name="Rectangle 10">
            <a:extLst>
              <a:ext uri="{FF2B5EF4-FFF2-40B4-BE49-F238E27FC236}">
                <a16:creationId xmlns:a16="http://schemas.microsoft.com/office/drawing/2014/main" id="{A411F52D-6474-1B43-8A44-FE7336CF6E3E}"/>
              </a:ext>
            </a:extLst>
          </p:cNvPr>
          <p:cNvSpPr/>
          <p:nvPr/>
        </p:nvSpPr>
        <p:spPr bwMode="gray">
          <a:xfrm>
            <a:off x="4389121" y="3716811"/>
            <a:ext cx="3358342" cy="677334"/>
          </a:xfrm>
          <a:prstGeom prst="rect">
            <a:avLst/>
          </a:prstGeom>
          <a:solidFill>
            <a:schemeClr val="accent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400" b="1">
              <a:solidFill>
                <a:schemeClr val="bg1"/>
              </a:solidFill>
            </a:endParaRPr>
          </a:p>
        </p:txBody>
      </p:sp>
      <p:sp>
        <p:nvSpPr>
          <p:cNvPr id="12" name="Rectangle 11">
            <a:extLst>
              <a:ext uri="{FF2B5EF4-FFF2-40B4-BE49-F238E27FC236}">
                <a16:creationId xmlns:a16="http://schemas.microsoft.com/office/drawing/2014/main" id="{74ED838A-A1DC-9643-AF95-3B4AEE28910E}"/>
              </a:ext>
            </a:extLst>
          </p:cNvPr>
          <p:cNvSpPr/>
          <p:nvPr/>
        </p:nvSpPr>
        <p:spPr bwMode="gray">
          <a:xfrm>
            <a:off x="755275" y="3697414"/>
            <a:ext cx="3358342" cy="677334"/>
          </a:xfrm>
          <a:prstGeom prst="rect">
            <a:avLst/>
          </a:prstGeom>
          <a:solidFill>
            <a:schemeClr val="accent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2400" b="1">
              <a:solidFill>
                <a:schemeClr val="bg1"/>
              </a:solidFill>
            </a:endParaRPr>
          </a:p>
        </p:txBody>
      </p:sp>
      <p:sp>
        <p:nvSpPr>
          <p:cNvPr id="13" name="Rectangle 12">
            <a:extLst>
              <a:ext uri="{FF2B5EF4-FFF2-40B4-BE49-F238E27FC236}">
                <a16:creationId xmlns:a16="http://schemas.microsoft.com/office/drawing/2014/main" id="{D2F102C8-B406-8542-AA9F-B326BACDD5A2}"/>
              </a:ext>
            </a:extLst>
          </p:cNvPr>
          <p:cNvSpPr/>
          <p:nvPr/>
        </p:nvSpPr>
        <p:spPr>
          <a:xfrm>
            <a:off x="7992690" y="4410229"/>
            <a:ext cx="3408420" cy="1801090"/>
          </a:xfrm>
          <a:prstGeom prst="rect">
            <a:avLst/>
          </a:prstGeom>
          <a:gradFill>
            <a:gsLst>
              <a:gs pos="50000">
                <a:srgbClr val="F9F9F9"/>
              </a:gs>
              <a:gs pos="0">
                <a:schemeClr val="bg1">
                  <a:lumMod val="95000"/>
                  <a:alpha val="15000"/>
                </a:schemeClr>
              </a:gs>
              <a:gs pos="100000">
                <a:schemeClr val="bg1">
                  <a:lumMod val="95000"/>
                </a:schemeClr>
              </a:gs>
            </a:gsLst>
            <a:lin ang="5400000" scaled="0"/>
          </a:gradFill>
          <a:ln w="1905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45695" rIns="365665" bIns="45695" numCol="1" spcCol="0" rtlCol="0" fromWordArt="0" anchor="ctr" anchorCtr="0" forceAA="0" compatLnSpc="1">
            <a:prstTxWarp prst="textNoShape">
              <a:avLst/>
            </a:prstTxWarp>
            <a:noAutofit/>
          </a:bodyPr>
          <a:lstStyle/>
          <a:p>
            <a:endParaRPr lang="en-US" sz="3200">
              <a:solidFill>
                <a:srgbClr val="FFFFFF"/>
              </a:solidFill>
              <a:cs typeface="Calibri"/>
            </a:endParaRPr>
          </a:p>
        </p:txBody>
      </p:sp>
      <p:sp>
        <p:nvSpPr>
          <p:cNvPr id="14" name="Rectangle 13">
            <a:extLst>
              <a:ext uri="{FF2B5EF4-FFF2-40B4-BE49-F238E27FC236}">
                <a16:creationId xmlns:a16="http://schemas.microsoft.com/office/drawing/2014/main" id="{1DE22808-7BAB-B34B-B74A-B285272186BC}"/>
              </a:ext>
            </a:extLst>
          </p:cNvPr>
          <p:cNvSpPr/>
          <p:nvPr/>
        </p:nvSpPr>
        <p:spPr>
          <a:xfrm>
            <a:off x="4348944" y="4410230"/>
            <a:ext cx="3408420" cy="1798319"/>
          </a:xfrm>
          <a:prstGeom prst="rect">
            <a:avLst/>
          </a:prstGeom>
          <a:gradFill>
            <a:gsLst>
              <a:gs pos="50000">
                <a:srgbClr val="F9F9F9"/>
              </a:gs>
              <a:gs pos="0">
                <a:schemeClr val="bg1">
                  <a:lumMod val="95000"/>
                  <a:alpha val="15000"/>
                </a:schemeClr>
              </a:gs>
              <a:gs pos="100000">
                <a:schemeClr val="bg1">
                  <a:lumMod val="95000"/>
                </a:schemeClr>
              </a:gs>
            </a:gsLst>
            <a:lin ang="5400000" scaled="0"/>
          </a:gradFill>
          <a:ln w="1905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45695" rIns="365665" bIns="45695" numCol="1" spcCol="0" rtlCol="0" fromWordArt="0" anchor="ctr" anchorCtr="0" forceAA="0" compatLnSpc="1">
            <a:prstTxWarp prst="textNoShape">
              <a:avLst/>
            </a:prstTxWarp>
            <a:noAutofit/>
          </a:bodyPr>
          <a:lstStyle/>
          <a:p>
            <a:endParaRPr lang="en-US" sz="3200">
              <a:solidFill>
                <a:srgbClr val="FFFFFF"/>
              </a:solidFill>
              <a:cs typeface="Calibri"/>
            </a:endParaRPr>
          </a:p>
        </p:txBody>
      </p:sp>
      <p:sp>
        <p:nvSpPr>
          <p:cNvPr id="15" name="Rectangle 14">
            <a:extLst>
              <a:ext uri="{FF2B5EF4-FFF2-40B4-BE49-F238E27FC236}">
                <a16:creationId xmlns:a16="http://schemas.microsoft.com/office/drawing/2014/main" id="{1CA18F09-3B32-C645-8203-70D05D6B60D2}"/>
              </a:ext>
            </a:extLst>
          </p:cNvPr>
          <p:cNvSpPr/>
          <p:nvPr/>
        </p:nvSpPr>
        <p:spPr>
          <a:xfrm>
            <a:off x="721824" y="4530765"/>
            <a:ext cx="3408420" cy="1691639"/>
          </a:xfrm>
          <a:prstGeom prst="rect">
            <a:avLst/>
          </a:prstGeom>
          <a:gradFill>
            <a:gsLst>
              <a:gs pos="50000">
                <a:srgbClr val="F9F9F9"/>
              </a:gs>
              <a:gs pos="0">
                <a:schemeClr val="bg1">
                  <a:lumMod val="95000"/>
                  <a:alpha val="15000"/>
                </a:schemeClr>
              </a:gs>
              <a:gs pos="100000">
                <a:schemeClr val="bg1">
                  <a:lumMod val="95000"/>
                </a:schemeClr>
              </a:gs>
            </a:gsLst>
            <a:lin ang="5400000" scaled="0"/>
          </a:gradFill>
          <a:ln w="1905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45695" rIns="365665" bIns="45695" numCol="1" spcCol="0" rtlCol="0" fromWordArt="0" anchor="ctr" anchorCtr="0" forceAA="0" compatLnSpc="1">
            <a:prstTxWarp prst="textNoShape">
              <a:avLst/>
            </a:prstTxWarp>
            <a:noAutofit/>
          </a:bodyPr>
          <a:lstStyle/>
          <a:p>
            <a:endParaRPr lang="en-US" sz="3200">
              <a:solidFill>
                <a:srgbClr val="FFFFFF"/>
              </a:solidFill>
              <a:cs typeface="Calibri"/>
            </a:endParaRPr>
          </a:p>
        </p:txBody>
      </p:sp>
      <p:sp>
        <p:nvSpPr>
          <p:cNvPr id="16" name="Content Placeholder 2">
            <a:extLst>
              <a:ext uri="{FF2B5EF4-FFF2-40B4-BE49-F238E27FC236}">
                <a16:creationId xmlns:a16="http://schemas.microsoft.com/office/drawing/2014/main" id="{C341A9D4-44F6-6945-84E8-2885FC7DD3D5}"/>
              </a:ext>
            </a:extLst>
          </p:cNvPr>
          <p:cNvSpPr txBox="1"/>
          <p:nvPr/>
        </p:nvSpPr>
        <p:spPr>
          <a:xfrm>
            <a:off x="1070959" y="4564014"/>
            <a:ext cx="2989810" cy="1343422"/>
          </a:xfrm>
          <a:prstGeom prst="rect">
            <a:avLst/>
          </a:prstGeom>
        </p:spPr>
        <p:txBody>
          <a:bodyPr vert="horz" lIns="0" tIns="0" rIns="0" bIns="0" rtlCol="0">
            <a:noAutofit/>
          </a:bodyPr>
          <a:lstStyle>
            <a:lvl1pPr marL="0" marR="0" indent="0" algn="l" defTabSz="914367" rtl="0" eaLnBrk="1" fontAlgn="auto" latinLnBrk="0" hangingPunct="1">
              <a:lnSpc>
                <a:spcPct val="100000"/>
              </a:lnSpc>
              <a:spcBef>
                <a:spcPct val="0"/>
              </a:spcBef>
              <a:spcAft>
                <a:spcPts val="600"/>
              </a:spcAft>
              <a:buClrTx/>
              <a:buSzPct val="90000"/>
              <a:buFont typeface="Wingdings" panose="05000000000000000000" pitchFamily="2" charset="2"/>
              <a:buNone/>
              <a:defRPr sz="2000" kern="1200" spc="-49" baseline="0">
                <a:solidFill>
                  <a:schemeClr val="accent5"/>
                </a:solidFill>
                <a:latin typeface="+mj-lt"/>
                <a:ea typeface="+mn-ea"/>
                <a:cs typeface="+mn-cs"/>
              </a:defRPr>
            </a:lvl1pPr>
            <a:lvl2pPr marL="0" marR="0" indent="0" algn="l" defTabSz="914367" rtl="0" eaLnBrk="1" fontAlgn="auto" latinLnBrk="0" hangingPunct="1">
              <a:lnSpc>
                <a:spcPct val="100000"/>
              </a:lnSpc>
              <a:spcBef>
                <a:spcPts val="600"/>
              </a:spcBef>
              <a:spcAft>
                <a:spcPts val="600"/>
              </a:spcAft>
              <a:buClrTx/>
              <a:buSzPct val="90000"/>
              <a:buFont typeface="Wingdings" panose="05000000000000000000" pitchFamily="2" charset="2"/>
              <a:buNone/>
              <a:defRPr sz="1400" kern="1200" spc="0" baseline="0">
                <a:solidFill>
                  <a:schemeClr val="bg1"/>
                </a:solidFill>
                <a:latin typeface="+mj-lt"/>
                <a:ea typeface="+mn-ea"/>
                <a:cs typeface="+mn-cs"/>
              </a:defRPr>
            </a:lvl2pPr>
            <a:lvl3pPr marL="0" marR="0" indent="0" algn="l" defTabSz="914367" rtl="0" eaLnBrk="1" fontAlgn="auto" latinLnBrk="0" hangingPunct="1">
              <a:lnSpc>
                <a:spcPct val="100000"/>
              </a:lnSpc>
              <a:spcBef>
                <a:spcPct val="0"/>
              </a:spcBef>
              <a:spcAft>
                <a:spcPts val="600"/>
              </a:spcAft>
              <a:buClrTx/>
              <a:buSzPct val="90000"/>
              <a:buFont typeface="Wingdings" panose="05000000000000000000" pitchFamily="2" charset="2"/>
              <a:buNone/>
              <a:defRPr sz="1400" kern="1200" spc="0" baseline="0">
                <a:solidFill>
                  <a:schemeClr val="bg1"/>
                </a:solidFill>
                <a:latin typeface="+mn-lt"/>
                <a:ea typeface="+mn-ea"/>
                <a:cs typeface="+mn-cs"/>
              </a:defRPr>
            </a:lvl3pPr>
            <a:lvl4pPr marL="118872" marR="0" indent="-118872" algn="l" defTabSz="914367" rtl="0" eaLnBrk="1" fontAlgn="auto" latinLnBrk="0" hangingPunct="1">
              <a:lnSpc>
                <a:spcPct val="100000"/>
              </a:lnSpc>
              <a:spcBef>
                <a:spcPct val="0"/>
              </a:spcBef>
              <a:spcAft>
                <a:spcPct val="0"/>
              </a:spcAft>
              <a:buClrTx/>
              <a:buSzPct val="90000"/>
              <a:buFont typeface="Arial" panose="020B0604020202020204" pitchFamily="34" charset="0"/>
              <a:buChar char="•"/>
              <a:defRPr sz="1400" kern="1200" spc="0" baseline="0">
                <a:solidFill>
                  <a:schemeClr val="bg1"/>
                </a:solidFill>
                <a:latin typeface="+mn-lt"/>
                <a:ea typeface="+mn-ea"/>
                <a:cs typeface="+mn-cs"/>
              </a:defRPr>
            </a:lvl4pPr>
            <a:lvl5pPr marL="0" marR="0" indent="0" algn="l" defTabSz="914367" rtl="0" eaLnBrk="1" fontAlgn="auto" latinLnBrk="0" hangingPunct="1">
              <a:lnSpc>
                <a:spcPct val="100000"/>
              </a:lnSpc>
              <a:spcBef>
                <a:spcPts val="600"/>
              </a:spcBef>
              <a:spcAft>
                <a:spcPts val="600"/>
              </a:spcAft>
              <a:buClrTx/>
              <a:buSzPct val="90000"/>
              <a:buFont typeface="Wingdings" panose="05000000000000000000" pitchFamily="2" charset="2"/>
              <a:buNone/>
              <a:defRPr sz="1400" b="0" kern="1200" spc="0" baseline="0">
                <a:solidFill>
                  <a:schemeClr val="bg1"/>
                </a:solidFill>
                <a:latin typeface="+mn-lt"/>
                <a:ea typeface="+mn-ea"/>
                <a:cs typeface="+mn-cs"/>
              </a:defRPr>
            </a:lvl5pPr>
            <a:lvl6pPr marL="2285916" indent="0" algn="l" defTabSz="914367" rtl="0" eaLnBrk="1" latinLnBrk="0" hangingPunct="1">
              <a:spcBef>
                <a:spcPct val="20000"/>
              </a:spcBef>
              <a:buFont typeface="Arial" panose="020B0604020202020204"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ct val="0"/>
              </a:spcBef>
              <a:spcAft>
                <a:spcPct val="0"/>
              </a:spcAft>
              <a:buFont typeface="Arial" panose="020B0604020202020204"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anose="020B0604020202020204"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anose="020B0604020202020204" pitchFamily="34" charset="0"/>
              <a:buChar char="•"/>
              <a:defRPr sz="1961" kern="1200">
                <a:solidFill>
                  <a:schemeClr val="tx1"/>
                </a:solidFill>
                <a:latin typeface="+mn-lt"/>
                <a:ea typeface="+mn-ea"/>
                <a:cs typeface="+mn-cs"/>
              </a:defRPr>
            </a:lvl9pPr>
          </a:lstStyle>
          <a:p>
            <a:pPr lvl="1">
              <a:defRPr/>
            </a:pPr>
            <a:r>
              <a:rPr lang="en-US" dirty="0">
                <a:solidFill>
                  <a:srgbClr val="3C3C41"/>
                </a:solidFill>
                <a:latin typeface="+mn-lt"/>
              </a:rPr>
              <a:t>For the first time, you can now run enterprise grade multi-cloud applications between Oracle Cloud and Azure. Take advantage of direct and fast interconnect and unified identity.</a:t>
            </a:r>
          </a:p>
        </p:txBody>
      </p:sp>
      <p:sp>
        <p:nvSpPr>
          <p:cNvPr id="17" name="Content Placeholder 7">
            <a:extLst>
              <a:ext uri="{FF2B5EF4-FFF2-40B4-BE49-F238E27FC236}">
                <a16:creationId xmlns:a16="http://schemas.microsoft.com/office/drawing/2014/main" id="{F4EAE325-154F-1C43-A4FC-4FB27E58A437}"/>
              </a:ext>
            </a:extLst>
          </p:cNvPr>
          <p:cNvSpPr txBox="1"/>
          <p:nvPr/>
        </p:nvSpPr>
        <p:spPr>
          <a:xfrm>
            <a:off x="4791710" y="4564014"/>
            <a:ext cx="2752673" cy="1202078"/>
          </a:xfrm>
          <a:prstGeom prst="rect">
            <a:avLst/>
          </a:prstGeom>
        </p:spPr>
        <p:txBody>
          <a:bodyPr vert="horz" lIns="0" tIns="0" rIns="0" bIns="0" rtlCol="0">
            <a:noAutofit/>
          </a:bodyPr>
          <a:lstStyle>
            <a:lvl1pPr marL="0" marR="0" indent="0" algn="l" defTabSz="914367" rtl="0" eaLnBrk="1" fontAlgn="auto" latinLnBrk="0" hangingPunct="1">
              <a:lnSpc>
                <a:spcPct val="100000"/>
              </a:lnSpc>
              <a:spcBef>
                <a:spcPct val="0"/>
              </a:spcBef>
              <a:spcAft>
                <a:spcPts val="600"/>
              </a:spcAft>
              <a:buClrTx/>
              <a:buSzPct val="90000"/>
              <a:buFont typeface="Wingdings" panose="05000000000000000000" pitchFamily="2" charset="2"/>
              <a:buNone/>
              <a:defRPr sz="2000" kern="1200" spc="-49" baseline="0">
                <a:solidFill>
                  <a:schemeClr val="accent5"/>
                </a:solidFill>
                <a:latin typeface="+mj-lt"/>
                <a:ea typeface="+mn-ea"/>
                <a:cs typeface="+mn-cs"/>
              </a:defRPr>
            </a:lvl1pPr>
            <a:lvl2pPr marL="0" marR="0" indent="0" algn="l" defTabSz="914367" rtl="0" eaLnBrk="1" fontAlgn="auto" latinLnBrk="0" hangingPunct="1">
              <a:lnSpc>
                <a:spcPct val="100000"/>
              </a:lnSpc>
              <a:spcBef>
                <a:spcPts val="600"/>
              </a:spcBef>
              <a:spcAft>
                <a:spcPts val="600"/>
              </a:spcAft>
              <a:buClrTx/>
              <a:buSzPct val="90000"/>
              <a:buFont typeface="Wingdings" panose="05000000000000000000" pitchFamily="2" charset="2"/>
              <a:buNone/>
              <a:defRPr sz="1400" kern="1200" spc="0" baseline="0">
                <a:solidFill>
                  <a:schemeClr val="bg1"/>
                </a:solidFill>
                <a:latin typeface="+mj-lt"/>
                <a:ea typeface="+mn-ea"/>
                <a:cs typeface="+mn-cs"/>
              </a:defRPr>
            </a:lvl2pPr>
            <a:lvl3pPr marL="0" marR="0" indent="0" algn="l" defTabSz="914367" rtl="0" eaLnBrk="1" fontAlgn="auto" latinLnBrk="0" hangingPunct="1">
              <a:lnSpc>
                <a:spcPct val="100000"/>
              </a:lnSpc>
              <a:spcBef>
                <a:spcPct val="0"/>
              </a:spcBef>
              <a:spcAft>
                <a:spcPts val="600"/>
              </a:spcAft>
              <a:buClrTx/>
              <a:buSzPct val="90000"/>
              <a:buFont typeface="Wingdings" panose="05000000000000000000" pitchFamily="2" charset="2"/>
              <a:buNone/>
              <a:defRPr sz="1400" kern="1200" spc="0" baseline="0">
                <a:solidFill>
                  <a:schemeClr val="bg1"/>
                </a:solidFill>
                <a:latin typeface="+mn-lt"/>
                <a:ea typeface="+mn-ea"/>
                <a:cs typeface="+mn-cs"/>
              </a:defRPr>
            </a:lvl3pPr>
            <a:lvl4pPr marL="118872" marR="0" indent="-118872" algn="l" defTabSz="914367" rtl="0" eaLnBrk="1" fontAlgn="auto" latinLnBrk="0" hangingPunct="1">
              <a:lnSpc>
                <a:spcPct val="100000"/>
              </a:lnSpc>
              <a:spcBef>
                <a:spcPct val="0"/>
              </a:spcBef>
              <a:spcAft>
                <a:spcPct val="0"/>
              </a:spcAft>
              <a:buClrTx/>
              <a:buSzPct val="90000"/>
              <a:buFont typeface="Arial" panose="020B0604020202020204" pitchFamily="34" charset="0"/>
              <a:buChar char="•"/>
              <a:defRPr sz="1400" kern="1200" spc="0" baseline="0">
                <a:solidFill>
                  <a:schemeClr val="bg1"/>
                </a:solidFill>
                <a:latin typeface="+mn-lt"/>
                <a:ea typeface="+mn-ea"/>
                <a:cs typeface="+mn-cs"/>
              </a:defRPr>
            </a:lvl4pPr>
            <a:lvl5pPr marL="0" marR="0" indent="0" algn="l" defTabSz="914367" rtl="0" eaLnBrk="1" fontAlgn="auto" latinLnBrk="0" hangingPunct="1">
              <a:lnSpc>
                <a:spcPct val="100000"/>
              </a:lnSpc>
              <a:spcBef>
                <a:spcPts val="600"/>
              </a:spcBef>
              <a:spcAft>
                <a:spcPts val="600"/>
              </a:spcAft>
              <a:buClrTx/>
              <a:buSzPct val="90000"/>
              <a:buFont typeface="Wingdings" panose="05000000000000000000" pitchFamily="2" charset="2"/>
              <a:buNone/>
              <a:defRPr sz="1400" b="0" kern="1200" spc="0" baseline="0">
                <a:solidFill>
                  <a:schemeClr val="bg1"/>
                </a:solidFill>
                <a:latin typeface="+mn-lt"/>
                <a:ea typeface="+mn-ea"/>
                <a:cs typeface="+mn-cs"/>
              </a:defRPr>
            </a:lvl5pPr>
            <a:lvl6pPr marL="2285916" indent="0" algn="l" defTabSz="914367" rtl="0" eaLnBrk="1" latinLnBrk="0" hangingPunct="1">
              <a:spcBef>
                <a:spcPct val="20000"/>
              </a:spcBef>
              <a:buFont typeface="Arial" panose="020B0604020202020204"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ct val="0"/>
              </a:spcBef>
              <a:spcAft>
                <a:spcPct val="0"/>
              </a:spcAft>
              <a:buFont typeface="Arial" panose="020B0604020202020204"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anose="020B0604020202020204"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anose="020B0604020202020204" pitchFamily="34" charset="0"/>
              <a:buChar char="•"/>
              <a:defRPr sz="1961" kern="1200">
                <a:solidFill>
                  <a:schemeClr val="tx1"/>
                </a:solidFill>
                <a:latin typeface="+mn-lt"/>
                <a:ea typeface="+mn-ea"/>
                <a:cs typeface="+mn-cs"/>
              </a:defRPr>
            </a:lvl9pPr>
          </a:lstStyle>
          <a:p>
            <a:pPr lvl="1">
              <a:defRPr/>
            </a:pPr>
            <a:r>
              <a:rPr lang="en-US" sz="1600" dirty="0">
                <a:solidFill>
                  <a:srgbClr val="3C3C41"/>
                </a:solidFill>
                <a:latin typeface="+mn-lt"/>
              </a:rPr>
              <a:t>A one-stop-shop for all the database and cloud services customers need – the best of Oracle Cloud and Microsoft Azure combined.</a:t>
            </a:r>
          </a:p>
        </p:txBody>
      </p:sp>
      <p:sp>
        <p:nvSpPr>
          <p:cNvPr id="18" name="Content Placeholder 8">
            <a:extLst>
              <a:ext uri="{FF2B5EF4-FFF2-40B4-BE49-F238E27FC236}">
                <a16:creationId xmlns:a16="http://schemas.microsoft.com/office/drawing/2014/main" id="{9751E83A-6DC0-9C48-8566-8BEDC6F45827}"/>
              </a:ext>
            </a:extLst>
          </p:cNvPr>
          <p:cNvSpPr txBox="1"/>
          <p:nvPr/>
        </p:nvSpPr>
        <p:spPr>
          <a:xfrm>
            <a:off x="8262783" y="4530765"/>
            <a:ext cx="2850153" cy="1202079"/>
          </a:xfrm>
          <a:prstGeom prst="rect">
            <a:avLst/>
          </a:prstGeom>
        </p:spPr>
        <p:txBody>
          <a:bodyPr vert="horz" lIns="0" tIns="0" rIns="0" bIns="0" rtlCol="0">
            <a:noAutofit/>
          </a:bodyPr>
          <a:lstStyle>
            <a:lvl1pPr marL="0" marR="0" indent="0" algn="l" defTabSz="914367" rtl="0" eaLnBrk="1" fontAlgn="auto" latinLnBrk="0" hangingPunct="1">
              <a:lnSpc>
                <a:spcPct val="100000"/>
              </a:lnSpc>
              <a:spcBef>
                <a:spcPct val="0"/>
              </a:spcBef>
              <a:spcAft>
                <a:spcPts val="600"/>
              </a:spcAft>
              <a:buClrTx/>
              <a:buSzPct val="90000"/>
              <a:buFont typeface="Wingdings" panose="05000000000000000000" pitchFamily="2" charset="2"/>
              <a:buNone/>
              <a:defRPr sz="2000" kern="1200" spc="-49" baseline="0">
                <a:solidFill>
                  <a:schemeClr val="accent5"/>
                </a:solidFill>
                <a:latin typeface="+mj-lt"/>
                <a:ea typeface="+mn-ea"/>
                <a:cs typeface="+mn-cs"/>
              </a:defRPr>
            </a:lvl1pPr>
            <a:lvl2pPr marL="0" marR="0" indent="0" algn="l" defTabSz="914367" rtl="0" eaLnBrk="1" fontAlgn="auto" latinLnBrk="0" hangingPunct="1">
              <a:lnSpc>
                <a:spcPct val="100000"/>
              </a:lnSpc>
              <a:spcBef>
                <a:spcPts val="600"/>
              </a:spcBef>
              <a:spcAft>
                <a:spcPts val="600"/>
              </a:spcAft>
              <a:buClrTx/>
              <a:buSzPct val="90000"/>
              <a:buFont typeface="Wingdings" panose="05000000000000000000" pitchFamily="2" charset="2"/>
              <a:buNone/>
              <a:defRPr sz="1400" kern="1200" spc="0" baseline="0">
                <a:solidFill>
                  <a:schemeClr val="bg1"/>
                </a:solidFill>
                <a:latin typeface="+mj-lt"/>
                <a:ea typeface="+mn-ea"/>
                <a:cs typeface="+mn-cs"/>
              </a:defRPr>
            </a:lvl2pPr>
            <a:lvl3pPr marL="0" marR="0" indent="0" algn="l" defTabSz="914367" rtl="0" eaLnBrk="1" fontAlgn="auto" latinLnBrk="0" hangingPunct="1">
              <a:lnSpc>
                <a:spcPct val="100000"/>
              </a:lnSpc>
              <a:spcBef>
                <a:spcPct val="0"/>
              </a:spcBef>
              <a:spcAft>
                <a:spcPts val="600"/>
              </a:spcAft>
              <a:buClrTx/>
              <a:buSzPct val="90000"/>
              <a:buFont typeface="Wingdings" panose="05000000000000000000" pitchFamily="2" charset="2"/>
              <a:buNone/>
              <a:defRPr sz="1400" kern="1200" spc="0" baseline="0">
                <a:solidFill>
                  <a:schemeClr val="bg1"/>
                </a:solidFill>
                <a:latin typeface="+mn-lt"/>
                <a:ea typeface="+mn-ea"/>
                <a:cs typeface="+mn-cs"/>
              </a:defRPr>
            </a:lvl3pPr>
            <a:lvl4pPr marL="118872" marR="0" indent="-118872" algn="l" defTabSz="914367" rtl="0" eaLnBrk="1" fontAlgn="auto" latinLnBrk="0" hangingPunct="1">
              <a:lnSpc>
                <a:spcPct val="100000"/>
              </a:lnSpc>
              <a:spcBef>
                <a:spcPct val="0"/>
              </a:spcBef>
              <a:spcAft>
                <a:spcPct val="0"/>
              </a:spcAft>
              <a:buClrTx/>
              <a:buSzPct val="90000"/>
              <a:buFont typeface="Arial" panose="020B0604020202020204" pitchFamily="34" charset="0"/>
              <a:buChar char="•"/>
              <a:defRPr sz="1400" kern="1200" spc="0" baseline="0">
                <a:solidFill>
                  <a:schemeClr val="bg1"/>
                </a:solidFill>
                <a:latin typeface="+mn-lt"/>
                <a:ea typeface="+mn-ea"/>
                <a:cs typeface="+mn-cs"/>
              </a:defRPr>
            </a:lvl4pPr>
            <a:lvl5pPr marL="0" marR="0" indent="0" algn="l" defTabSz="914367" rtl="0" eaLnBrk="1" fontAlgn="auto" latinLnBrk="0" hangingPunct="1">
              <a:lnSpc>
                <a:spcPct val="100000"/>
              </a:lnSpc>
              <a:spcBef>
                <a:spcPts val="600"/>
              </a:spcBef>
              <a:spcAft>
                <a:spcPts val="600"/>
              </a:spcAft>
              <a:buClrTx/>
              <a:buSzPct val="90000"/>
              <a:buFont typeface="Wingdings" panose="05000000000000000000" pitchFamily="2" charset="2"/>
              <a:buNone/>
              <a:defRPr sz="1400" b="0" kern="1200" spc="0" baseline="0">
                <a:solidFill>
                  <a:schemeClr val="bg1"/>
                </a:solidFill>
                <a:latin typeface="+mn-lt"/>
                <a:ea typeface="+mn-ea"/>
                <a:cs typeface="+mn-cs"/>
              </a:defRPr>
            </a:lvl5pPr>
            <a:lvl6pPr marL="2285916" indent="0" algn="l" defTabSz="914367" rtl="0" eaLnBrk="1" latinLnBrk="0" hangingPunct="1">
              <a:spcBef>
                <a:spcPct val="20000"/>
              </a:spcBef>
              <a:buFont typeface="Arial" panose="020B0604020202020204"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ct val="0"/>
              </a:spcBef>
              <a:spcAft>
                <a:spcPct val="0"/>
              </a:spcAft>
              <a:buFont typeface="Arial" panose="020B0604020202020204"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anose="020B0604020202020204"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anose="020B0604020202020204" pitchFamily="34" charset="0"/>
              <a:buChar char="•"/>
              <a:defRPr sz="1961" kern="1200">
                <a:solidFill>
                  <a:schemeClr val="tx1"/>
                </a:solidFill>
                <a:latin typeface="+mn-lt"/>
                <a:ea typeface="+mn-ea"/>
                <a:cs typeface="+mn-cs"/>
              </a:defRPr>
            </a:lvl9pPr>
          </a:lstStyle>
          <a:p>
            <a:pPr lvl="1">
              <a:defRPr/>
            </a:pPr>
            <a:r>
              <a:rPr lang="en-US" sz="1600" dirty="0">
                <a:solidFill>
                  <a:srgbClr val="3C3C41"/>
                </a:solidFill>
                <a:latin typeface="+mn-lt"/>
              </a:rPr>
              <a:t>Migrate entire sets of on-premises applications and databases to the cloud without having to re-architect technology or change customer support.</a:t>
            </a:r>
          </a:p>
        </p:txBody>
      </p:sp>
      <p:sp>
        <p:nvSpPr>
          <p:cNvPr id="19" name="Rectangle 18">
            <a:extLst>
              <a:ext uri="{FF2B5EF4-FFF2-40B4-BE49-F238E27FC236}">
                <a16:creationId xmlns:a16="http://schemas.microsoft.com/office/drawing/2014/main" id="{8A5B0829-3567-2B47-8D84-10C609311C9A}"/>
              </a:ext>
            </a:extLst>
          </p:cNvPr>
          <p:cNvSpPr/>
          <p:nvPr/>
        </p:nvSpPr>
        <p:spPr>
          <a:xfrm>
            <a:off x="8168108" y="3847334"/>
            <a:ext cx="3745449" cy="400110"/>
          </a:xfrm>
          <a:prstGeom prst="rect">
            <a:avLst/>
          </a:prstGeom>
        </p:spPr>
        <p:txBody>
          <a:bodyPr wrap="none">
            <a:spAutoFit/>
          </a:bodyPr>
          <a:lstStyle/>
          <a:p>
            <a:pPr defTabSz="914367">
              <a:spcAft>
                <a:spcPts val="600"/>
              </a:spcAft>
              <a:buSzPct val="90000"/>
              <a:defRPr/>
            </a:pPr>
            <a:r>
              <a:rPr lang="en-US" sz="2000" b="1" spc="-49">
                <a:solidFill>
                  <a:schemeClr val="bg1"/>
                </a:solidFill>
              </a:rPr>
              <a:t>Leverage existing investments</a:t>
            </a:r>
          </a:p>
        </p:txBody>
      </p:sp>
      <p:sp>
        <p:nvSpPr>
          <p:cNvPr id="20" name="Rectangle 19">
            <a:extLst>
              <a:ext uri="{FF2B5EF4-FFF2-40B4-BE49-F238E27FC236}">
                <a16:creationId xmlns:a16="http://schemas.microsoft.com/office/drawing/2014/main" id="{9C0F6FB4-AC7D-1B45-9384-4BF67CF02752}"/>
              </a:ext>
            </a:extLst>
          </p:cNvPr>
          <p:cNvSpPr/>
          <p:nvPr/>
        </p:nvSpPr>
        <p:spPr>
          <a:xfrm>
            <a:off x="5084017" y="3847335"/>
            <a:ext cx="2282741" cy="400110"/>
          </a:xfrm>
          <a:prstGeom prst="rect">
            <a:avLst/>
          </a:prstGeom>
        </p:spPr>
        <p:txBody>
          <a:bodyPr wrap="none">
            <a:spAutoFit/>
          </a:bodyPr>
          <a:lstStyle/>
          <a:p>
            <a:pPr defTabSz="914367">
              <a:spcAft>
                <a:spcPts val="600"/>
              </a:spcAft>
              <a:buSzPct val="90000"/>
              <a:defRPr/>
            </a:pPr>
            <a:r>
              <a:rPr lang="en-US" sz="2000" b="1" spc="-49">
                <a:solidFill>
                  <a:schemeClr val="bg1"/>
                </a:solidFill>
              </a:rPr>
              <a:t>Choice of services</a:t>
            </a:r>
          </a:p>
        </p:txBody>
      </p:sp>
      <p:sp>
        <p:nvSpPr>
          <p:cNvPr id="21" name="Rectangle 20">
            <a:extLst>
              <a:ext uri="{FF2B5EF4-FFF2-40B4-BE49-F238E27FC236}">
                <a16:creationId xmlns:a16="http://schemas.microsoft.com/office/drawing/2014/main" id="{BA57AD58-738A-AD40-BF44-F43FDF00CB4C}"/>
              </a:ext>
            </a:extLst>
          </p:cNvPr>
          <p:cNvSpPr/>
          <p:nvPr/>
        </p:nvSpPr>
        <p:spPr>
          <a:xfrm>
            <a:off x="1193404" y="3830709"/>
            <a:ext cx="2815194" cy="400110"/>
          </a:xfrm>
          <a:prstGeom prst="rect">
            <a:avLst/>
          </a:prstGeom>
        </p:spPr>
        <p:txBody>
          <a:bodyPr wrap="none">
            <a:spAutoFit/>
          </a:bodyPr>
          <a:lstStyle/>
          <a:p>
            <a:pPr defTabSz="914367">
              <a:spcAft>
                <a:spcPts val="600"/>
              </a:spcAft>
              <a:buSzPct val="90000"/>
              <a:defRPr/>
            </a:pPr>
            <a:r>
              <a:rPr lang="en-US" sz="2000" b="1" spc="-49">
                <a:solidFill>
                  <a:schemeClr val="bg1"/>
                </a:solidFill>
              </a:rPr>
              <a:t>Innovate across clouds</a:t>
            </a:r>
          </a:p>
        </p:txBody>
      </p:sp>
      <p:pic>
        <p:nvPicPr>
          <p:cNvPr id="22" name="Picture 21">
            <a:extLst>
              <a:ext uri="{FF2B5EF4-FFF2-40B4-BE49-F238E27FC236}">
                <a16:creationId xmlns:a16="http://schemas.microsoft.com/office/drawing/2014/main" id="{003F69A9-225F-B645-A600-49251E290A1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01994" y="1853941"/>
            <a:ext cx="1995948" cy="513457"/>
          </a:xfrm>
          <a:prstGeom prst="rect">
            <a:avLst/>
          </a:prstGeom>
        </p:spPr>
      </p:pic>
      <p:pic>
        <p:nvPicPr>
          <p:cNvPr id="23" name="Picture 22">
            <a:extLst>
              <a:ext uri="{FF2B5EF4-FFF2-40B4-BE49-F238E27FC236}">
                <a16:creationId xmlns:a16="http://schemas.microsoft.com/office/drawing/2014/main" id="{579494DF-A7A7-7848-98B6-EDFA0DD1456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01994" y="2367397"/>
            <a:ext cx="1995948" cy="1330632"/>
          </a:xfrm>
          <a:prstGeom prst="rect">
            <a:avLst/>
          </a:prstGeom>
        </p:spPr>
      </p:pic>
      <p:pic>
        <p:nvPicPr>
          <p:cNvPr id="24" name="Picture 23">
            <a:extLst>
              <a:ext uri="{FF2B5EF4-FFF2-40B4-BE49-F238E27FC236}">
                <a16:creationId xmlns:a16="http://schemas.microsoft.com/office/drawing/2014/main" id="{4B8D87BD-F381-A44B-9B4E-74F2DEFB6FCF}"/>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976236" y="1972993"/>
            <a:ext cx="642584" cy="516175"/>
          </a:xfrm>
          <a:prstGeom prst="rect">
            <a:avLst/>
          </a:prstGeom>
        </p:spPr>
      </p:pic>
      <p:sp>
        <p:nvSpPr>
          <p:cNvPr id="25" name="Rectangle 24">
            <a:extLst>
              <a:ext uri="{FF2B5EF4-FFF2-40B4-BE49-F238E27FC236}">
                <a16:creationId xmlns:a16="http://schemas.microsoft.com/office/drawing/2014/main" id="{D3D6A921-2F51-734E-B1ED-7AFA4A655A26}"/>
              </a:ext>
            </a:extLst>
          </p:cNvPr>
          <p:cNvSpPr/>
          <p:nvPr/>
        </p:nvSpPr>
        <p:spPr>
          <a:xfrm>
            <a:off x="4389121" y="2682492"/>
            <a:ext cx="3358343" cy="937633"/>
          </a:xfrm>
          <a:prstGeom prst="rect">
            <a:avLst/>
          </a:prstGeom>
          <a:noFill/>
          <a:ln w="19050" cmpd="sng">
            <a:solidFill>
              <a:schemeClr val="bg2">
                <a:lumMod val="10000"/>
              </a:schemeClr>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6" name="Rectangle 25">
            <a:extLst>
              <a:ext uri="{FF2B5EF4-FFF2-40B4-BE49-F238E27FC236}">
                <a16:creationId xmlns:a16="http://schemas.microsoft.com/office/drawing/2014/main" id="{6D51D7F9-CC1B-BB4F-9FFA-8FF4D99BEABB}"/>
              </a:ext>
            </a:extLst>
          </p:cNvPr>
          <p:cNvSpPr/>
          <p:nvPr/>
        </p:nvSpPr>
        <p:spPr>
          <a:xfrm>
            <a:off x="4348946" y="3271674"/>
            <a:ext cx="3528286" cy="348451"/>
          </a:xfrm>
          <a:prstGeom prst="rect">
            <a:avLst/>
          </a:prstGeom>
        </p:spPr>
        <p:txBody>
          <a:bodyPr wrap="none" lIns="0" tIns="0" rIns="0" bIns="0" anchor="ctr" anchorCtr="0">
            <a:noAutofit/>
          </a:bodyPr>
          <a:lstStyle/>
          <a:p>
            <a:pPr algn="ctr">
              <a:lnSpc>
                <a:spcPct val="90000"/>
              </a:lnSpc>
            </a:pPr>
            <a:r>
              <a:rPr lang="en-US" sz="800"/>
              <a:t>Virtual Networks, Functions, Containers, AKS, AI, IoT, etc.</a:t>
            </a:r>
          </a:p>
        </p:txBody>
      </p:sp>
      <p:grpSp>
        <p:nvGrpSpPr>
          <p:cNvPr id="27" name="Group 26">
            <a:extLst>
              <a:ext uri="{FF2B5EF4-FFF2-40B4-BE49-F238E27FC236}">
                <a16:creationId xmlns:a16="http://schemas.microsoft.com/office/drawing/2014/main" id="{147507B2-FA43-A544-9244-FA12AE2A60AE}"/>
              </a:ext>
            </a:extLst>
          </p:cNvPr>
          <p:cNvGrpSpPr>
            <a:grpSpLocks noChangeAspect="1"/>
          </p:cNvGrpSpPr>
          <p:nvPr/>
        </p:nvGrpSpPr>
        <p:grpSpPr>
          <a:xfrm>
            <a:off x="4562499" y="2831349"/>
            <a:ext cx="457200" cy="457200"/>
            <a:chOff x="3381375" y="714375"/>
            <a:chExt cx="5429250" cy="5429250"/>
          </a:xfrm>
        </p:grpSpPr>
        <p:sp>
          <p:nvSpPr>
            <p:cNvPr id="28" name="Freeform: Shape 14">
              <a:extLst>
                <a:ext uri="{FF2B5EF4-FFF2-40B4-BE49-F238E27FC236}">
                  <a16:creationId xmlns:a16="http://schemas.microsoft.com/office/drawing/2014/main" id="{72D719F2-4AA4-314E-8BD4-E968D4CDC894}"/>
                </a:ext>
              </a:extLst>
            </p:cNvPr>
            <p:cNvSpPr/>
            <p:nvPr/>
          </p:nvSpPr>
          <p:spPr>
            <a:xfrm>
              <a:off x="3381375" y="714375"/>
              <a:ext cx="5429250" cy="5429250"/>
            </a:xfrm>
            <a:custGeom>
              <a:avLst/>
              <a:gdLst>
                <a:gd name="connsiteX0" fmla="*/ 2714625 w 5429250"/>
                <a:gd name="connsiteY0" fmla="*/ 5429250 h 5429250"/>
                <a:gd name="connsiteX1" fmla="*/ 795338 w 5429250"/>
                <a:gd name="connsiteY1" fmla="*/ 4633913 h 5429250"/>
                <a:gd name="connsiteX2" fmla="*/ 0 w 5429250"/>
                <a:gd name="connsiteY2" fmla="*/ 2714625 h 5429250"/>
                <a:gd name="connsiteX3" fmla="*/ 795338 w 5429250"/>
                <a:gd name="connsiteY3" fmla="*/ 795338 h 5429250"/>
                <a:gd name="connsiteX4" fmla="*/ 2714625 w 5429250"/>
                <a:gd name="connsiteY4" fmla="*/ 0 h 5429250"/>
                <a:gd name="connsiteX5" fmla="*/ 2714625 w 5429250"/>
                <a:gd name="connsiteY5" fmla="*/ 482918 h 5429250"/>
                <a:gd name="connsiteX6" fmla="*/ 1137285 w 5429250"/>
                <a:gd name="connsiteY6" fmla="*/ 1136333 h 5429250"/>
                <a:gd name="connsiteX7" fmla="*/ 482918 w 5429250"/>
                <a:gd name="connsiteY7" fmla="*/ 2714625 h 5429250"/>
                <a:gd name="connsiteX8" fmla="*/ 1136333 w 5429250"/>
                <a:gd name="connsiteY8" fmla="*/ 4291965 h 5429250"/>
                <a:gd name="connsiteX9" fmla="*/ 2713673 w 5429250"/>
                <a:gd name="connsiteY9" fmla="*/ 4945380 h 5429250"/>
                <a:gd name="connsiteX10" fmla="*/ 4291013 w 5429250"/>
                <a:gd name="connsiteY10" fmla="*/ 4291965 h 5429250"/>
                <a:gd name="connsiteX11" fmla="*/ 4944428 w 5429250"/>
                <a:gd name="connsiteY11" fmla="*/ 2714625 h 5429250"/>
                <a:gd name="connsiteX12" fmla="*/ 5429250 w 5429250"/>
                <a:gd name="connsiteY12" fmla="*/ 2714625 h 5429250"/>
                <a:gd name="connsiteX13" fmla="*/ 4633913 w 5429250"/>
                <a:gd name="connsiteY13" fmla="*/ 4633913 h 5429250"/>
                <a:gd name="connsiteX14" fmla="*/ 2714625 w 5429250"/>
                <a:gd name="connsiteY14" fmla="*/ 5429250 h 542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29250" h="5429250">
                  <a:moveTo>
                    <a:pt x="2714625" y="5429250"/>
                  </a:moveTo>
                  <a:cubicBezTo>
                    <a:pt x="1989773" y="5429250"/>
                    <a:pt x="1307783" y="5147310"/>
                    <a:pt x="795338" y="4633913"/>
                  </a:cubicBezTo>
                  <a:cubicBezTo>
                    <a:pt x="281940" y="4121468"/>
                    <a:pt x="0" y="3439478"/>
                    <a:pt x="0" y="2714625"/>
                  </a:cubicBezTo>
                  <a:cubicBezTo>
                    <a:pt x="0" y="1989773"/>
                    <a:pt x="281940" y="1307783"/>
                    <a:pt x="795338" y="795338"/>
                  </a:cubicBezTo>
                  <a:cubicBezTo>
                    <a:pt x="1307783" y="281940"/>
                    <a:pt x="1989773" y="0"/>
                    <a:pt x="2714625" y="0"/>
                  </a:cubicBezTo>
                  <a:lnTo>
                    <a:pt x="2714625" y="482918"/>
                  </a:lnTo>
                  <a:cubicBezTo>
                    <a:pt x="2118360" y="482918"/>
                    <a:pt x="1558290" y="715328"/>
                    <a:pt x="1137285" y="1136333"/>
                  </a:cubicBezTo>
                  <a:cubicBezTo>
                    <a:pt x="715328" y="1558290"/>
                    <a:pt x="482918" y="2118360"/>
                    <a:pt x="482918" y="2714625"/>
                  </a:cubicBezTo>
                  <a:cubicBezTo>
                    <a:pt x="482918" y="3310890"/>
                    <a:pt x="715328" y="3870960"/>
                    <a:pt x="1136333" y="4291965"/>
                  </a:cubicBezTo>
                  <a:cubicBezTo>
                    <a:pt x="1557338" y="4712970"/>
                    <a:pt x="2118360" y="4945380"/>
                    <a:pt x="2713673" y="4945380"/>
                  </a:cubicBezTo>
                  <a:cubicBezTo>
                    <a:pt x="3308985" y="4945380"/>
                    <a:pt x="3870008" y="4712970"/>
                    <a:pt x="4291013" y="4291965"/>
                  </a:cubicBezTo>
                  <a:cubicBezTo>
                    <a:pt x="4712018" y="3870960"/>
                    <a:pt x="4944428" y="3309938"/>
                    <a:pt x="4944428" y="2714625"/>
                  </a:cubicBezTo>
                  <a:lnTo>
                    <a:pt x="5429250" y="2714625"/>
                  </a:lnTo>
                  <a:cubicBezTo>
                    <a:pt x="5429250" y="3439478"/>
                    <a:pt x="5147310" y="4121468"/>
                    <a:pt x="4633913" y="4633913"/>
                  </a:cubicBezTo>
                  <a:cubicBezTo>
                    <a:pt x="4121468" y="5147310"/>
                    <a:pt x="3439478" y="5429250"/>
                    <a:pt x="2714625" y="5429250"/>
                  </a:cubicBezTo>
                  <a:close/>
                </a:path>
              </a:pathLst>
            </a:custGeom>
            <a:solidFill>
              <a:schemeClr val="tx2"/>
            </a:solidFill>
            <a:ln w="9525" cap="flat">
              <a:noFill/>
              <a:prstDash val="solid"/>
              <a:miter/>
            </a:ln>
          </p:spPr>
          <p:txBody>
            <a:bodyPr rtlCol="0" anchor="ctr"/>
            <a:lstStyle/>
            <a:p>
              <a:endParaRPr lang="en-US"/>
            </a:p>
          </p:txBody>
        </p:sp>
        <p:sp>
          <p:nvSpPr>
            <p:cNvPr id="29" name="Freeform: Shape 15">
              <a:extLst>
                <a:ext uri="{FF2B5EF4-FFF2-40B4-BE49-F238E27FC236}">
                  <a16:creationId xmlns:a16="http://schemas.microsoft.com/office/drawing/2014/main" id="{326D2D08-C911-C740-A9FB-0FEB912E4399}"/>
                </a:ext>
              </a:extLst>
            </p:cNvPr>
            <p:cNvSpPr/>
            <p:nvPr/>
          </p:nvSpPr>
          <p:spPr>
            <a:xfrm>
              <a:off x="4747260" y="1498282"/>
              <a:ext cx="3286125" cy="3838575"/>
            </a:xfrm>
            <a:custGeom>
              <a:avLst/>
              <a:gdLst>
                <a:gd name="connsiteX0" fmla="*/ 1361123 w 3286125"/>
                <a:gd name="connsiteY0" fmla="*/ 3848100 h 3838575"/>
                <a:gd name="connsiteX1" fmla="*/ 0 w 3286125"/>
                <a:gd name="connsiteY1" fmla="*/ 3284220 h 3838575"/>
                <a:gd name="connsiteX2" fmla="*/ 356235 w 3286125"/>
                <a:gd name="connsiteY2" fmla="*/ 2927985 h 3838575"/>
                <a:gd name="connsiteX3" fmla="*/ 1361123 w 3286125"/>
                <a:gd name="connsiteY3" fmla="*/ 3344228 h 3838575"/>
                <a:gd name="connsiteX4" fmla="*/ 2366010 w 3286125"/>
                <a:gd name="connsiteY4" fmla="*/ 2927985 h 3838575"/>
                <a:gd name="connsiteX5" fmla="*/ 2366010 w 3286125"/>
                <a:gd name="connsiteY5" fmla="*/ 919163 h 3838575"/>
                <a:gd name="connsiteX6" fmla="*/ 1361123 w 3286125"/>
                <a:gd name="connsiteY6" fmla="*/ 502920 h 3838575"/>
                <a:gd name="connsiteX7" fmla="*/ 356235 w 3286125"/>
                <a:gd name="connsiteY7" fmla="*/ 919163 h 3838575"/>
                <a:gd name="connsiteX8" fmla="*/ 0 w 3286125"/>
                <a:gd name="connsiteY8" fmla="*/ 562927 h 3838575"/>
                <a:gd name="connsiteX9" fmla="*/ 2722245 w 3286125"/>
                <a:gd name="connsiteY9" fmla="*/ 562927 h 3838575"/>
                <a:gd name="connsiteX10" fmla="*/ 3286125 w 3286125"/>
                <a:gd name="connsiteY10" fmla="*/ 1924050 h 3838575"/>
                <a:gd name="connsiteX11" fmla="*/ 2722245 w 3286125"/>
                <a:gd name="connsiteY11" fmla="*/ 3285173 h 3838575"/>
                <a:gd name="connsiteX12" fmla="*/ 1361123 w 3286125"/>
                <a:gd name="connsiteY12" fmla="*/ 3848100 h 383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6125" h="3838575">
                  <a:moveTo>
                    <a:pt x="1361123" y="3848100"/>
                  </a:moveTo>
                  <a:cubicBezTo>
                    <a:pt x="846773" y="3848100"/>
                    <a:pt x="363855" y="3648075"/>
                    <a:pt x="0" y="3284220"/>
                  </a:cubicBezTo>
                  <a:lnTo>
                    <a:pt x="356235" y="2927985"/>
                  </a:lnTo>
                  <a:cubicBezTo>
                    <a:pt x="624840" y="3196590"/>
                    <a:pt x="981075" y="3344228"/>
                    <a:pt x="1361123" y="3344228"/>
                  </a:cubicBezTo>
                  <a:cubicBezTo>
                    <a:pt x="1740218" y="3344228"/>
                    <a:pt x="2097405" y="3196590"/>
                    <a:pt x="2366010" y="2927985"/>
                  </a:cubicBezTo>
                  <a:cubicBezTo>
                    <a:pt x="2920365" y="2373630"/>
                    <a:pt x="2920365" y="1472565"/>
                    <a:pt x="2366010" y="919163"/>
                  </a:cubicBezTo>
                  <a:cubicBezTo>
                    <a:pt x="2097405" y="650558"/>
                    <a:pt x="1741170" y="502920"/>
                    <a:pt x="1361123" y="502920"/>
                  </a:cubicBezTo>
                  <a:cubicBezTo>
                    <a:pt x="982028" y="502920"/>
                    <a:pt x="624840" y="650558"/>
                    <a:pt x="356235" y="919163"/>
                  </a:cubicBezTo>
                  <a:lnTo>
                    <a:pt x="0" y="562927"/>
                  </a:lnTo>
                  <a:cubicBezTo>
                    <a:pt x="750570" y="-187642"/>
                    <a:pt x="1971675" y="-187642"/>
                    <a:pt x="2722245" y="562927"/>
                  </a:cubicBezTo>
                  <a:cubicBezTo>
                    <a:pt x="3086100" y="926783"/>
                    <a:pt x="3286125" y="1409700"/>
                    <a:pt x="3286125" y="1924050"/>
                  </a:cubicBezTo>
                  <a:cubicBezTo>
                    <a:pt x="3286125" y="2438400"/>
                    <a:pt x="3086100" y="2921318"/>
                    <a:pt x="2722245" y="3285173"/>
                  </a:cubicBezTo>
                  <a:cubicBezTo>
                    <a:pt x="2358390" y="3649028"/>
                    <a:pt x="1875473" y="3848100"/>
                    <a:pt x="1361123" y="3848100"/>
                  </a:cubicBezTo>
                  <a:close/>
                </a:path>
              </a:pathLst>
            </a:custGeom>
            <a:solidFill>
              <a:schemeClr val="tx2"/>
            </a:solidFill>
            <a:ln w="9525" cap="flat">
              <a:noFill/>
              <a:prstDash val="solid"/>
              <a:miter/>
            </a:ln>
          </p:spPr>
          <p:txBody>
            <a:bodyPr rtlCol="0" anchor="ctr"/>
            <a:lstStyle/>
            <a:p>
              <a:endParaRPr lang="en-US"/>
            </a:p>
          </p:txBody>
        </p:sp>
        <p:sp>
          <p:nvSpPr>
            <p:cNvPr id="30" name="Freeform: Shape 16">
              <a:extLst>
                <a:ext uri="{FF2B5EF4-FFF2-40B4-BE49-F238E27FC236}">
                  <a16:creationId xmlns:a16="http://schemas.microsoft.com/office/drawing/2014/main" id="{8D9D8C7D-3B1A-954A-AAC7-EBBF4789523B}"/>
                </a:ext>
              </a:extLst>
            </p:cNvPr>
            <p:cNvSpPr/>
            <p:nvPr/>
          </p:nvSpPr>
          <p:spPr>
            <a:xfrm>
              <a:off x="4952047" y="2312670"/>
              <a:ext cx="2266950" cy="2266950"/>
            </a:xfrm>
            <a:custGeom>
              <a:avLst/>
              <a:gdLst>
                <a:gd name="connsiteX0" fmla="*/ 1134428 w 2266950"/>
                <a:gd name="connsiteY0" fmla="*/ 2268855 h 2266950"/>
                <a:gd name="connsiteX1" fmla="*/ 0 w 2266950"/>
                <a:gd name="connsiteY1" fmla="*/ 1134427 h 2266950"/>
                <a:gd name="connsiteX2" fmla="*/ 1134428 w 2266950"/>
                <a:gd name="connsiteY2" fmla="*/ 0 h 2266950"/>
                <a:gd name="connsiteX3" fmla="*/ 1134428 w 2266950"/>
                <a:gd name="connsiteY3" fmla="*/ 482917 h 2266950"/>
                <a:gd name="connsiteX4" fmla="*/ 482918 w 2266950"/>
                <a:gd name="connsiteY4" fmla="*/ 1134427 h 2266950"/>
                <a:gd name="connsiteX5" fmla="*/ 1134428 w 2266950"/>
                <a:gd name="connsiteY5" fmla="*/ 1785937 h 2266950"/>
                <a:gd name="connsiteX6" fmla="*/ 1785938 w 2266950"/>
                <a:gd name="connsiteY6" fmla="*/ 1134427 h 2266950"/>
                <a:gd name="connsiteX7" fmla="*/ 2268855 w 2266950"/>
                <a:gd name="connsiteY7" fmla="*/ 1134427 h 2266950"/>
                <a:gd name="connsiteX8" fmla="*/ 1134428 w 2266950"/>
                <a:gd name="connsiteY8" fmla="*/ 2268855 h 226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66950" h="2266950">
                  <a:moveTo>
                    <a:pt x="1134428" y="2268855"/>
                  </a:moveTo>
                  <a:cubicBezTo>
                    <a:pt x="508635" y="2268855"/>
                    <a:pt x="0" y="1760220"/>
                    <a:pt x="0" y="1134427"/>
                  </a:cubicBezTo>
                  <a:cubicBezTo>
                    <a:pt x="0" y="508635"/>
                    <a:pt x="509588" y="0"/>
                    <a:pt x="1134428" y="0"/>
                  </a:cubicBezTo>
                  <a:lnTo>
                    <a:pt x="1134428" y="482917"/>
                  </a:lnTo>
                  <a:cubicBezTo>
                    <a:pt x="775335" y="482917"/>
                    <a:pt x="482918" y="775335"/>
                    <a:pt x="482918" y="1134427"/>
                  </a:cubicBezTo>
                  <a:cubicBezTo>
                    <a:pt x="482918" y="1493520"/>
                    <a:pt x="775335" y="1785937"/>
                    <a:pt x="1134428" y="1785937"/>
                  </a:cubicBezTo>
                  <a:cubicBezTo>
                    <a:pt x="1493520" y="1785937"/>
                    <a:pt x="1785938" y="1493520"/>
                    <a:pt x="1785938" y="1134427"/>
                  </a:cubicBezTo>
                  <a:lnTo>
                    <a:pt x="2268855" y="1134427"/>
                  </a:lnTo>
                  <a:cubicBezTo>
                    <a:pt x="2268855" y="1760220"/>
                    <a:pt x="1760220" y="2268855"/>
                    <a:pt x="1134428" y="2268855"/>
                  </a:cubicBezTo>
                  <a:close/>
                </a:path>
              </a:pathLst>
            </a:custGeom>
            <a:solidFill>
              <a:schemeClr val="accent5"/>
            </a:solidFill>
            <a:ln w="9525" cap="flat">
              <a:noFill/>
              <a:prstDash val="solid"/>
              <a:miter/>
            </a:ln>
          </p:spPr>
          <p:txBody>
            <a:bodyPr rtlCol="0" anchor="ctr"/>
            <a:lstStyle/>
            <a:p>
              <a:endParaRPr lang="en-US"/>
            </a:p>
          </p:txBody>
        </p:sp>
      </p:grpSp>
      <p:grpSp>
        <p:nvGrpSpPr>
          <p:cNvPr id="31" name="Group 30">
            <a:extLst>
              <a:ext uri="{FF2B5EF4-FFF2-40B4-BE49-F238E27FC236}">
                <a16:creationId xmlns:a16="http://schemas.microsoft.com/office/drawing/2014/main" id="{B169FAB6-B8CB-9D4D-9A9C-42DF90C86FD4}"/>
              </a:ext>
            </a:extLst>
          </p:cNvPr>
          <p:cNvGrpSpPr>
            <a:grpSpLocks noChangeAspect="1"/>
          </p:cNvGrpSpPr>
          <p:nvPr/>
        </p:nvGrpSpPr>
        <p:grpSpPr>
          <a:xfrm>
            <a:off x="5209749" y="2831350"/>
            <a:ext cx="457197" cy="457197"/>
            <a:chOff x="3381375" y="714375"/>
            <a:chExt cx="5429250" cy="5429250"/>
          </a:xfrm>
        </p:grpSpPr>
        <p:sp>
          <p:nvSpPr>
            <p:cNvPr id="32" name="Freeform: Shape 18">
              <a:extLst>
                <a:ext uri="{FF2B5EF4-FFF2-40B4-BE49-F238E27FC236}">
                  <a16:creationId xmlns:a16="http://schemas.microsoft.com/office/drawing/2014/main" id="{DB9FFF61-2D3B-BF4E-BB26-D2B398FBBDBE}"/>
                </a:ext>
              </a:extLst>
            </p:cNvPr>
            <p:cNvSpPr/>
            <p:nvPr/>
          </p:nvSpPr>
          <p:spPr>
            <a:xfrm>
              <a:off x="3952875" y="5000625"/>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chemeClr val="accent5"/>
            </a:solidFill>
            <a:ln w="9525" cap="flat">
              <a:noFill/>
              <a:prstDash val="solid"/>
              <a:miter/>
            </a:ln>
          </p:spPr>
          <p:txBody>
            <a:bodyPr rtlCol="0" anchor="ctr"/>
            <a:lstStyle/>
            <a:p>
              <a:endParaRPr lang="en-US"/>
            </a:p>
          </p:txBody>
        </p:sp>
        <p:sp>
          <p:nvSpPr>
            <p:cNvPr id="33" name="Freeform: Shape 19">
              <a:extLst>
                <a:ext uri="{FF2B5EF4-FFF2-40B4-BE49-F238E27FC236}">
                  <a16:creationId xmlns:a16="http://schemas.microsoft.com/office/drawing/2014/main" id="{4EF4029E-8383-314C-AF17-522A44DEFE4A}"/>
                </a:ext>
              </a:extLst>
            </p:cNvPr>
            <p:cNvSpPr/>
            <p:nvPr/>
          </p:nvSpPr>
          <p:spPr>
            <a:xfrm>
              <a:off x="4810125" y="3571875"/>
              <a:ext cx="1143000" cy="1143000"/>
            </a:xfrm>
            <a:custGeom>
              <a:avLst/>
              <a:gdLst>
                <a:gd name="connsiteX0" fmla="*/ 0 w 1143000"/>
                <a:gd name="connsiteY0" fmla="*/ 0 h 1143000"/>
                <a:gd name="connsiteX1" fmla="*/ 1143000 w 1143000"/>
                <a:gd name="connsiteY1" fmla="*/ 0 h 1143000"/>
                <a:gd name="connsiteX2" fmla="*/ 1143000 w 1143000"/>
                <a:gd name="connsiteY2" fmla="*/ 1143000 h 1143000"/>
                <a:gd name="connsiteX3" fmla="*/ 0 w 1143000"/>
                <a:gd name="connsiteY3" fmla="*/ 1143000 h 1143000"/>
              </a:gdLst>
              <a:ahLst/>
              <a:cxnLst>
                <a:cxn ang="0">
                  <a:pos x="connsiteX0" y="connsiteY0"/>
                </a:cxn>
                <a:cxn ang="0">
                  <a:pos x="connsiteX1" y="connsiteY1"/>
                </a:cxn>
                <a:cxn ang="0">
                  <a:pos x="connsiteX2" y="connsiteY2"/>
                </a:cxn>
                <a:cxn ang="0">
                  <a:pos x="connsiteX3" y="connsiteY3"/>
                </a:cxn>
              </a:cxnLst>
              <a:rect l="l" t="t" r="r" b="b"/>
              <a:pathLst>
                <a:path w="1143000" h="1143000">
                  <a:moveTo>
                    <a:pt x="0" y="0"/>
                  </a:moveTo>
                  <a:lnTo>
                    <a:pt x="1143000" y="0"/>
                  </a:lnTo>
                  <a:lnTo>
                    <a:pt x="1143000" y="1143000"/>
                  </a:lnTo>
                  <a:lnTo>
                    <a:pt x="0" y="1143000"/>
                  </a:lnTo>
                  <a:close/>
                </a:path>
              </a:pathLst>
            </a:custGeom>
            <a:solidFill>
              <a:schemeClr val="accent5"/>
            </a:solidFill>
            <a:ln w="9525" cap="flat">
              <a:noFill/>
              <a:prstDash val="solid"/>
              <a:miter/>
            </a:ln>
          </p:spPr>
          <p:txBody>
            <a:bodyPr rtlCol="0" anchor="ctr"/>
            <a:lstStyle/>
            <a:p>
              <a:endParaRPr lang="en-US"/>
            </a:p>
          </p:txBody>
        </p:sp>
        <p:grpSp>
          <p:nvGrpSpPr>
            <p:cNvPr id="34" name="Group 33">
              <a:extLst>
                <a:ext uri="{FF2B5EF4-FFF2-40B4-BE49-F238E27FC236}">
                  <a16:creationId xmlns:a16="http://schemas.microsoft.com/office/drawing/2014/main" id="{E2C6B6E5-1C44-B545-9219-B1FBE67C4068}"/>
                </a:ext>
              </a:extLst>
            </p:cNvPr>
            <p:cNvGrpSpPr/>
            <p:nvPr/>
          </p:nvGrpSpPr>
          <p:grpSpPr>
            <a:xfrm>
              <a:off x="3381375" y="714375"/>
              <a:ext cx="5429250" cy="5429250"/>
              <a:chOff x="3381375" y="714375"/>
              <a:chExt cx="5429250" cy="5429250"/>
            </a:xfrm>
          </p:grpSpPr>
          <p:sp>
            <p:nvSpPr>
              <p:cNvPr id="35" name="Freeform: Shape 21">
                <a:extLst>
                  <a:ext uri="{FF2B5EF4-FFF2-40B4-BE49-F238E27FC236}">
                    <a16:creationId xmlns:a16="http://schemas.microsoft.com/office/drawing/2014/main" id="{7080BB87-3E76-284A-BC57-387A28E144A4}"/>
                  </a:ext>
                </a:extLst>
              </p:cNvPr>
              <p:cNvSpPr/>
              <p:nvPr/>
            </p:nvSpPr>
            <p:spPr>
              <a:xfrm>
                <a:off x="3381375" y="5572125"/>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chemeClr val="accent4"/>
              </a:solidFill>
              <a:ln w="9525" cap="flat">
                <a:noFill/>
                <a:prstDash val="solid"/>
                <a:miter/>
              </a:ln>
            </p:spPr>
            <p:txBody>
              <a:bodyPr rtlCol="0" anchor="ctr"/>
              <a:lstStyle/>
              <a:p>
                <a:endParaRPr lang="en-US"/>
              </a:p>
            </p:txBody>
          </p:sp>
          <p:sp>
            <p:nvSpPr>
              <p:cNvPr id="36" name="Freeform: Shape 22">
                <a:extLst>
                  <a:ext uri="{FF2B5EF4-FFF2-40B4-BE49-F238E27FC236}">
                    <a16:creationId xmlns:a16="http://schemas.microsoft.com/office/drawing/2014/main" id="{87B94515-4B53-6546-A51B-538634BAD971}"/>
                  </a:ext>
                </a:extLst>
              </p:cNvPr>
              <p:cNvSpPr/>
              <p:nvPr/>
            </p:nvSpPr>
            <p:spPr>
              <a:xfrm>
                <a:off x="4810125" y="5572125"/>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chemeClr val="accent4"/>
              </a:solidFill>
              <a:ln w="9525" cap="flat">
                <a:noFill/>
                <a:prstDash val="solid"/>
                <a:miter/>
              </a:ln>
            </p:spPr>
            <p:txBody>
              <a:bodyPr rtlCol="0" anchor="ctr"/>
              <a:lstStyle/>
              <a:p>
                <a:endParaRPr lang="en-US"/>
              </a:p>
            </p:txBody>
          </p:sp>
          <p:sp>
            <p:nvSpPr>
              <p:cNvPr id="37" name="Freeform: Shape 23">
                <a:extLst>
                  <a:ext uri="{FF2B5EF4-FFF2-40B4-BE49-F238E27FC236}">
                    <a16:creationId xmlns:a16="http://schemas.microsoft.com/office/drawing/2014/main" id="{5564C2FC-6E9C-7341-A9E2-704CE086C4BA}"/>
                  </a:ext>
                </a:extLst>
              </p:cNvPr>
              <p:cNvSpPr/>
              <p:nvPr/>
            </p:nvSpPr>
            <p:spPr>
              <a:xfrm>
                <a:off x="5381625" y="5000625"/>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chemeClr val="accent4"/>
              </a:solidFill>
              <a:ln w="9525" cap="flat">
                <a:noFill/>
                <a:prstDash val="solid"/>
                <a:miter/>
              </a:ln>
            </p:spPr>
            <p:txBody>
              <a:bodyPr rtlCol="0" anchor="ctr"/>
              <a:lstStyle/>
              <a:p>
                <a:endParaRPr lang="en-US"/>
              </a:p>
            </p:txBody>
          </p:sp>
          <p:sp>
            <p:nvSpPr>
              <p:cNvPr id="38" name="Freeform: Shape 24">
                <a:extLst>
                  <a:ext uri="{FF2B5EF4-FFF2-40B4-BE49-F238E27FC236}">
                    <a16:creationId xmlns:a16="http://schemas.microsoft.com/office/drawing/2014/main" id="{73CD588F-235A-9D48-9BA8-F7E596EAE929}"/>
                  </a:ext>
                </a:extLst>
              </p:cNvPr>
              <p:cNvSpPr/>
              <p:nvPr/>
            </p:nvSpPr>
            <p:spPr>
              <a:xfrm>
                <a:off x="6810375" y="5000625"/>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chemeClr val="accent4"/>
              </a:solidFill>
              <a:ln w="9525" cap="flat">
                <a:noFill/>
                <a:prstDash val="solid"/>
                <a:miter/>
              </a:ln>
            </p:spPr>
            <p:txBody>
              <a:bodyPr rtlCol="0" anchor="ctr"/>
              <a:lstStyle/>
              <a:p>
                <a:endParaRPr lang="en-US"/>
              </a:p>
            </p:txBody>
          </p:sp>
          <p:sp>
            <p:nvSpPr>
              <p:cNvPr id="39" name="Freeform: Shape 25">
                <a:extLst>
                  <a:ext uri="{FF2B5EF4-FFF2-40B4-BE49-F238E27FC236}">
                    <a16:creationId xmlns:a16="http://schemas.microsoft.com/office/drawing/2014/main" id="{8D9C93AE-146C-8A4A-A2A0-44922A4DCA44}"/>
                  </a:ext>
                </a:extLst>
              </p:cNvPr>
              <p:cNvSpPr/>
              <p:nvPr/>
            </p:nvSpPr>
            <p:spPr>
              <a:xfrm>
                <a:off x="6238875" y="5572125"/>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chemeClr val="accent4"/>
              </a:solidFill>
              <a:ln w="9525" cap="flat">
                <a:noFill/>
                <a:prstDash val="solid"/>
                <a:miter/>
              </a:ln>
            </p:spPr>
            <p:txBody>
              <a:bodyPr rtlCol="0" anchor="ctr"/>
              <a:lstStyle/>
              <a:p>
                <a:endParaRPr lang="en-US"/>
              </a:p>
            </p:txBody>
          </p:sp>
          <p:sp>
            <p:nvSpPr>
              <p:cNvPr id="40" name="Freeform: Shape 26">
                <a:extLst>
                  <a:ext uri="{FF2B5EF4-FFF2-40B4-BE49-F238E27FC236}">
                    <a16:creationId xmlns:a16="http://schemas.microsoft.com/office/drawing/2014/main" id="{CE192162-8700-1F4E-9BE8-9629C3B4E0C4}"/>
                  </a:ext>
                </a:extLst>
              </p:cNvPr>
              <p:cNvSpPr/>
              <p:nvPr/>
            </p:nvSpPr>
            <p:spPr>
              <a:xfrm>
                <a:off x="7667625" y="5572125"/>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chemeClr val="accent4"/>
              </a:solidFill>
              <a:ln w="9525" cap="flat">
                <a:noFill/>
                <a:prstDash val="solid"/>
                <a:miter/>
              </a:ln>
            </p:spPr>
            <p:txBody>
              <a:bodyPr rtlCol="0" anchor="ctr"/>
              <a:lstStyle/>
              <a:p>
                <a:endParaRPr lang="en-US"/>
              </a:p>
            </p:txBody>
          </p:sp>
          <p:sp>
            <p:nvSpPr>
              <p:cNvPr id="41" name="Freeform: Shape 27">
                <a:extLst>
                  <a:ext uri="{FF2B5EF4-FFF2-40B4-BE49-F238E27FC236}">
                    <a16:creationId xmlns:a16="http://schemas.microsoft.com/office/drawing/2014/main" id="{3929CCC8-4FA3-0542-915F-1DC0A979FE33}"/>
                  </a:ext>
                </a:extLst>
              </p:cNvPr>
              <p:cNvSpPr/>
              <p:nvPr/>
            </p:nvSpPr>
            <p:spPr>
              <a:xfrm>
                <a:off x="8239125" y="5000625"/>
                <a:ext cx="571500" cy="571500"/>
              </a:xfrm>
              <a:custGeom>
                <a:avLst/>
                <a:gdLst>
                  <a:gd name="connsiteX0" fmla="*/ 0 w 571500"/>
                  <a:gd name="connsiteY0" fmla="*/ 0 h 571500"/>
                  <a:gd name="connsiteX1" fmla="*/ 571500 w 571500"/>
                  <a:gd name="connsiteY1" fmla="*/ 0 h 571500"/>
                  <a:gd name="connsiteX2" fmla="*/ 571500 w 571500"/>
                  <a:gd name="connsiteY2" fmla="*/ 571500 h 571500"/>
                  <a:gd name="connsiteX3" fmla="*/ 0 w 571500"/>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571500" h="571500">
                    <a:moveTo>
                      <a:pt x="0" y="0"/>
                    </a:moveTo>
                    <a:lnTo>
                      <a:pt x="571500" y="0"/>
                    </a:lnTo>
                    <a:lnTo>
                      <a:pt x="571500" y="571500"/>
                    </a:lnTo>
                    <a:lnTo>
                      <a:pt x="0" y="571500"/>
                    </a:lnTo>
                    <a:close/>
                  </a:path>
                </a:pathLst>
              </a:custGeom>
              <a:solidFill>
                <a:schemeClr val="accent4"/>
              </a:solidFill>
              <a:ln w="9525" cap="flat">
                <a:noFill/>
                <a:prstDash val="solid"/>
                <a:miter/>
              </a:ln>
            </p:spPr>
            <p:txBody>
              <a:bodyPr rtlCol="0" anchor="ctr"/>
              <a:lstStyle/>
              <a:p>
                <a:endParaRPr lang="en-US"/>
              </a:p>
            </p:txBody>
          </p:sp>
          <p:sp>
            <p:nvSpPr>
              <p:cNvPr id="42" name="Freeform: Shape 28">
                <a:extLst>
                  <a:ext uri="{FF2B5EF4-FFF2-40B4-BE49-F238E27FC236}">
                    <a16:creationId xmlns:a16="http://schemas.microsoft.com/office/drawing/2014/main" id="{CF87CDAB-C9DD-9649-B15F-80C1DC91EEC1}"/>
                  </a:ext>
                </a:extLst>
              </p:cNvPr>
              <p:cNvSpPr/>
              <p:nvPr/>
            </p:nvSpPr>
            <p:spPr>
              <a:xfrm>
                <a:off x="6238875" y="3571875"/>
                <a:ext cx="1143000" cy="1143000"/>
              </a:xfrm>
              <a:custGeom>
                <a:avLst/>
                <a:gdLst>
                  <a:gd name="connsiteX0" fmla="*/ 0 w 1143000"/>
                  <a:gd name="connsiteY0" fmla="*/ 0 h 1143000"/>
                  <a:gd name="connsiteX1" fmla="*/ 1143000 w 1143000"/>
                  <a:gd name="connsiteY1" fmla="*/ 0 h 1143000"/>
                  <a:gd name="connsiteX2" fmla="*/ 1143000 w 1143000"/>
                  <a:gd name="connsiteY2" fmla="*/ 1143000 h 1143000"/>
                  <a:gd name="connsiteX3" fmla="*/ 0 w 1143000"/>
                  <a:gd name="connsiteY3" fmla="*/ 1143000 h 1143000"/>
                </a:gdLst>
                <a:ahLst/>
                <a:cxnLst>
                  <a:cxn ang="0">
                    <a:pos x="connsiteX0" y="connsiteY0"/>
                  </a:cxn>
                  <a:cxn ang="0">
                    <a:pos x="connsiteX1" y="connsiteY1"/>
                  </a:cxn>
                  <a:cxn ang="0">
                    <a:pos x="connsiteX2" y="connsiteY2"/>
                  </a:cxn>
                  <a:cxn ang="0">
                    <a:pos x="connsiteX3" y="connsiteY3"/>
                  </a:cxn>
                </a:cxnLst>
                <a:rect l="l" t="t" r="r" b="b"/>
                <a:pathLst>
                  <a:path w="1143000" h="1143000">
                    <a:moveTo>
                      <a:pt x="0" y="0"/>
                    </a:moveTo>
                    <a:lnTo>
                      <a:pt x="1143000" y="0"/>
                    </a:lnTo>
                    <a:lnTo>
                      <a:pt x="1143000" y="1143000"/>
                    </a:lnTo>
                    <a:lnTo>
                      <a:pt x="0" y="1143000"/>
                    </a:lnTo>
                    <a:close/>
                  </a:path>
                </a:pathLst>
              </a:custGeom>
              <a:solidFill>
                <a:schemeClr val="accent4"/>
              </a:solidFill>
              <a:ln w="9525" cap="flat">
                <a:noFill/>
                <a:prstDash val="solid"/>
                <a:miter/>
              </a:ln>
            </p:spPr>
            <p:txBody>
              <a:bodyPr rtlCol="0" anchor="ctr"/>
              <a:lstStyle/>
              <a:p>
                <a:endParaRPr lang="en-US"/>
              </a:p>
            </p:txBody>
          </p:sp>
          <p:sp>
            <p:nvSpPr>
              <p:cNvPr id="43" name="Freeform: Shape 29">
                <a:extLst>
                  <a:ext uri="{FF2B5EF4-FFF2-40B4-BE49-F238E27FC236}">
                    <a16:creationId xmlns:a16="http://schemas.microsoft.com/office/drawing/2014/main" id="{BCD8C006-9648-F944-B636-FF678DA44C09}"/>
                  </a:ext>
                </a:extLst>
              </p:cNvPr>
              <p:cNvSpPr/>
              <p:nvPr/>
            </p:nvSpPr>
            <p:spPr>
              <a:xfrm>
                <a:off x="3381375" y="3571875"/>
                <a:ext cx="1143000" cy="1143000"/>
              </a:xfrm>
              <a:custGeom>
                <a:avLst/>
                <a:gdLst>
                  <a:gd name="connsiteX0" fmla="*/ 0 w 1143000"/>
                  <a:gd name="connsiteY0" fmla="*/ 0 h 1143000"/>
                  <a:gd name="connsiteX1" fmla="*/ 1143000 w 1143000"/>
                  <a:gd name="connsiteY1" fmla="*/ 0 h 1143000"/>
                  <a:gd name="connsiteX2" fmla="*/ 1143000 w 1143000"/>
                  <a:gd name="connsiteY2" fmla="*/ 1143000 h 1143000"/>
                  <a:gd name="connsiteX3" fmla="*/ 0 w 1143000"/>
                  <a:gd name="connsiteY3" fmla="*/ 1143000 h 1143000"/>
                </a:gdLst>
                <a:ahLst/>
                <a:cxnLst>
                  <a:cxn ang="0">
                    <a:pos x="connsiteX0" y="connsiteY0"/>
                  </a:cxn>
                  <a:cxn ang="0">
                    <a:pos x="connsiteX1" y="connsiteY1"/>
                  </a:cxn>
                  <a:cxn ang="0">
                    <a:pos x="connsiteX2" y="connsiteY2"/>
                  </a:cxn>
                  <a:cxn ang="0">
                    <a:pos x="connsiteX3" y="connsiteY3"/>
                  </a:cxn>
                </a:cxnLst>
                <a:rect l="l" t="t" r="r" b="b"/>
                <a:pathLst>
                  <a:path w="1143000" h="1143000">
                    <a:moveTo>
                      <a:pt x="0" y="0"/>
                    </a:moveTo>
                    <a:lnTo>
                      <a:pt x="1143000" y="0"/>
                    </a:lnTo>
                    <a:lnTo>
                      <a:pt x="1143000" y="1143000"/>
                    </a:lnTo>
                    <a:lnTo>
                      <a:pt x="0" y="1143000"/>
                    </a:lnTo>
                    <a:close/>
                  </a:path>
                </a:pathLst>
              </a:custGeom>
              <a:solidFill>
                <a:schemeClr val="accent4"/>
              </a:solidFill>
              <a:ln w="9525" cap="flat">
                <a:noFill/>
                <a:prstDash val="solid"/>
                <a:miter/>
              </a:ln>
            </p:spPr>
            <p:txBody>
              <a:bodyPr rtlCol="0" anchor="ctr"/>
              <a:lstStyle/>
              <a:p>
                <a:endParaRPr lang="en-US"/>
              </a:p>
            </p:txBody>
          </p:sp>
          <p:sp>
            <p:nvSpPr>
              <p:cNvPr id="44" name="Freeform: Shape 30">
                <a:extLst>
                  <a:ext uri="{FF2B5EF4-FFF2-40B4-BE49-F238E27FC236}">
                    <a16:creationId xmlns:a16="http://schemas.microsoft.com/office/drawing/2014/main" id="{32375CA2-4059-A342-BC9D-B83AE390A088}"/>
                  </a:ext>
                </a:extLst>
              </p:cNvPr>
              <p:cNvSpPr/>
              <p:nvPr/>
            </p:nvSpPr>
            <p:spPr>
              <a:xfrm>
                <a:off x="7667625" y="3571875"/>
                <a:ext cx="1143000" cy="1143000"/>
              </a:xfrm>
              <a:custGeom>
                <a:avLst/>
                <a:gdLst>
                  <a:gd name="connsiteX0" fmla="*/ 0 w 1143000"/>
                  <a:gd name="connsiteY0" fmla="*/ 0 h 1143000"/>
                  <a:gd name="connsiteX1" fmla="*/ 1143000 w 1143000"/>
                  <a:gd name="connsiteY1" fmla="*/ 0 h 1143000"/>
                  <a:gd name="connsiteX2" fmla="*/ 1143000 w 1143000"/>
                  <a:gd name="connsiteY2" fmla="*/ 1143000 h 1143000"/>
                  <a:gd name="connsiteX3" fmla="*/ 0 w 1143000"/>
                  <a:gd name="connsiteY3" fmla="*/ 1143000 h 1143000"/>
                </a:gdLst>
                <a:ahLst/>
                <a:cxnLst>
                  <a:cxn ang="0">
                    <a:pos x="connsiteX0" y="connsiteY0"/>
                  </a:cxn>
                  <a:cxn ang="0">
                    <a:pos x="connsiteX1" y="connsiteY1"/>
                  </a:cxn>
                  <a:cxn ang="0">
                    <a:pos x="connsiteX2" y="connsiteY2"/>
                  </a:cxn>
                  <a:cxn ang="0">
                    <a:pos x="connsiteX3" y="connsiteY3"/>
                  </a:cxn>
                </a:cxnLst>
                <a:rect l="l" t="t" r="r" b="b"/>
                <a:pathLst>
                  <a:path w="1143000" h="1143000">
                    <a:moveTo>
                      <a:pt x="0" y="0"/>
                    </a:moveTo>
                    <a:lnTo>
                      <a:pt x="1143000" y="0"/>
                    </a:lnTo>
                    <a:lnTo>
                      <a:pt x="1143000" y="1143000"/>
                    </a:lnTo>
                    <a:lnTo>
                      <a:pt x="0" y="1143000"/>
                    </a:lnTo>
                    <a:close/>
                  </a:path>
                </a:pathLst>
              </a:custGeom>
              <a:solidFill>
                <a:schemeClr val="accent4"/>
              </a:solidFill>
              <a:ln w="9525" cap="flat">
                <a:noFill/>
                <a:prstDash val="solid"/>
                <a:miter/>
              </a:ln>
            </p:spPr>
            <p:txBody>
              <a:bodyPr rtlCol="0" anchor="ctr"/>
              <a:lstStyle/>
              <a:p>
                <a:endParaRPr lang="en-US"/>
              </a:p>
            </p:txBody>
          </p:sp>
          <p:sp>
            <p:nvSpPr>
              <p:cNvPr id="45" name="Freeform: Shape 31">
                <a:extLst>
                  <a:ext uri="{FF2B5EF4-FFF2-40B4-BE49-F238E27FC236}">
                    <a16:creationId xmlns:a16="http://schemas.microsoft.com/office/drawing/2014/main" id="{62638BC6-6465-3B44-9D10-4469D0CA83C7}"/>
                  </a:ext>
                </a:extLst>
              </p:cNvPr>
              <p:cNvSpPr/>
              <p:nvPr/>
            </p:nvSpPr>
            <p:spPr>
              <a:xfrm>
                <a:off x="4810125" y="2143125"/>
                <a:ext cx="1143000" cy="1143000"/>
              </a:xfrm>
              <a:custGeom>
                <a:avLst/>
                <a:gdLst>
                  <a:gd name="connsiteX0" fmla="*/ 0 w 1143000"/>
                  <a:gd name="connsiteY0" fmla="*/ 0 h 1143000"/>
                  <a:gd name="connsiteX1" fmla="*/ 1143000 w 1143000"/>
                  <a:gd name="connsiteY1" fmla="*/ 0 h 1143000"/>
                  <a:gd name="connsiteX2" fmla="*/ 1143000 w 1143000"/>
                  <a:gd name="connsiteY2" fmla="*/ 1143000 h 1143000"/>
                  <a:gd name="connsiteX3" fmla="*/ 0 w 1143000"/>
                  <a:gd name="connsiteY3" fmla="*/ 1143000 h 1143000"/>
                </a:gdLst>
                <a:ahLst/>
                <a:cxnLst>
                  <a:cxn ang="0">
                    <a:pos x="connsiteX0" y="connsiteY0"/>
                  </a:cxn>
                  <a:cxn ang="0">
                    <a:pos x="connsiteX1" y="connsiteY1"/>
                  </a:cxn>
                  <a:cxn ang="0">
                    <a:pos x="connsiteX2" y="connsiteY2"/>
                  </a:cxn>
                  <a:cxn ang="0">
                    <a:pos x="connsiteX3" y="connsiteY3"/>
                  </a:cxn>
                </a:cxnLst>
                <a:rect l="l" t="t" r="r" b="b"/>
                <a:pathLst>
                  <a:path w="1143000" h="1143000">
                    <a:moveTo>
                      <a:pt x="0" y="0"/>
                    </a:moveTo>
                    <a:lnTo>
                      <a:pt x="1143000" y="0"/>
                    </a:lnTo>
                    <a:lnTo>
                      <a:pt x="1143000" y="1143000"/>
                    </a:lnTo>
                    <a:lnTo>
                      <a:pt x="0" y="1143000"/>
                    </a:lnTo>
                    <a:close/>
                  </a:path>
                </a:pathLst>
              </a:custGeom>
              <a:solidFill>
                <a:schemeClr val="accent4"/>
              </a:solidFill>
              <a:ln w="9525" cap="flat">
                <a:noFill/>
                <a:prstDash val="solid"/>
                <a:miter/>
              </a:ln>
            </p:spPr>
            <p:txBody>
              <a:bodyPr rtlCol="0" anchor="ctr"/>
              <a:lstStyle/>
              <a:p>
                <a:endParaRPr lang="en-US"/>
              </a:p>
            </p:txBody>
          </p:sp>
          <p:sp>
            <p:nvSpPr>
              <p:cNvPr id="46" name="Freeform: Shape 32">
                <a:extLst>
                  <a:ext uri="{FF2B5EF4-FFF2-40B4-BE49-F238E27FC236}">
                    <a16:creationId xmlns:a16="http://schemas.microsoft.com/office/drawing/2014/main" id="{1D5CF461-0766-3146-A3F2-15461E3235C9}"/>
                  </a:ext>
                </a:extLst>
              </p:cNvPr>
              <p:cNvSpPr/>
              <p:nvPr/>
            </p:nvSpPr>
            <p:spPr>
              <a:xfrm>
                <a:off x="4810125" y="714375"/>
                <a:ext cx="1143000" cy="1143000"/>
              </a:xfrm>
              <a:custGeom>
                <a:avLst/>
                <a:gdLst>
                  <a:gd name="connsiteX0" fmla="*/ 0 w 1143000"/>
                  <a:gd name="connsiteY0" fmla="*/ 0 h 1143000"/>
                  <a:gd name="connsiteX1" fmla="*/ 1143000 w 1143000"/>
                  <a:gd name="connsiteY1" fmla="*/ 0 h 1143000"/>
                  <a:gd name="connsiteX2" fmla="*/ 1143000 w 1143000"/>
                  <a:gd name="connsiteY2" fmla="*/ 1143000 h 1143000"/>
                  <a:gd name="connsiteX3" fmla="*/ 0 w 1143000"/>
                  <a:gd name="connsiteY3" fmla="*/ 1143000 h 1143000"/>
                </a:gdLst>
                <a:ahLst/>
                <a:cxnLst>
                  <a:cxn ang="0">
                    <a:pos x="connsiteX0" y="connsiteY0"/>
                  </a:cxn>
                  <a:cxn ang="0">
                    <a:pos x="connsiteX1" y="connsiteY1"/>
                  </a:cxn>
                  <a:cxn ang="0">
                    <a:pos x="connsiteX2" y="connsiteY2"/>
                  </a:cxn>
                  <a:cxn ang="0">
                    <a:pos x="connsiteX3" y="connsiteY3"/>
                  </a:cxn>
                </a:cxnLst>
                <a:rect l="l" t="t" r="r" b="b"/>
                <a:pathLst>
                  <a:path w="1143000" h="1143000">
                    <a:moveTo>
                      <a:pt x="0" y="0"/>
                    </a:moveTo>
                    <a:lnTo>
                      <a:pt x="1143000" y="0"/>
                    </a:lnTo>
                    <a:lnTo>
                      <a:pt x="1143000" y="1143000"/>
                    </a:lnTo>
                    <a:lnTo>
                      <a:pt x="0" y="1143000"/>
                    </a:lnTo>
                    <a:close/>
                  </a:path>
                </a:pathLst>
              </a:custGeom>
              <a:solidFill>
                <a:schemeClr val="accent4"/>
              </a:solidFill>
              <a:ln w="9525" cap="flat">
                <a:noFill/>
                <a:prstDash val="solid"/>
                <a:miter/>
              </a:ln>
            </p:spPr>
            <p:txBody>
              <a:bodyPr rtlCol="0" anchor="ctr"/>
              <a:lstStyle/>
              <a:p>
                <a:endParaRPr lang="en-US"/>
              </a:p>
            </p:txBody>
          </p:sp>
          <p:sp>
            <p:nvSpPr>
              <p:cNvPr id="47" name="Freeform: Shape 33">
                <a:extLst>
                  <a:ext uri="{FF2B5EF4-FFF2-40B4-BE49-F238E27FC236}">
                    <a16:creationId xmlns:a16="http://schemas.microsoft.com/office/drawing/2014/main" id="{31E62BC9-3AAA-0A47-8E51-5A4754917077}"/>
                  </a:ext>
                </a:extLst>
              </p:cNvPr>
              <p:cNvSpPr/>
              <p:nvPr/>
            </p:nvSpPr>
            <p:spPr>
              <a:xfrm>
                <a:off x="3381375" y="714375"/>
                <a:ext cx="1143000" cy="1143000"/>
              </a:xfrm>
              <a:custGeom>
                <a:avLst/>
                <a:gdLst>
                  <a:gd name="connsiteX0" fmla="*/ 0 w 1143000"/>
                  <a:gd name="connsiteY0" fmla="*/ 0 h 1143000"/>
                  <a:gd name="connsiteX1" fmla="*/ 1143000 w 1143000"/>
                  <a:gd name="connsiteY1" fmla="*/ 0 h 1143000"/>
                  <a:gd name="connsiteX2" fmla="*/ 1143000 w 1143000"/>
                  <a:gd name="connsiteY2" fmla="*/ 1143000 h 1143000"/>
                  <a:gd name="connsiteX3" fmla="*/ 0 w 1143000"/>
                  <a:gd name="connsiteY3" fmla="*/ 1143000 h 1143000"/>
                </a:gdLst>
                <a:ahLst/>
                <a:cxnLst>
                  <a:cxn ang="0">
                    <a:pos x="connsiteX0" y="connsiteY0"/>
                  </a:cxn>
                  <a:cxn ang="0">
                    <a:pos x="connsiteX1" y="connsiteY1"/>
                  </a:cxn>
                  <a:cxn ang="0">
                    <a:pos x="connsiteX2" y="connsiteY2"/>
                  </a:cxn>
                  <a:cxn ang="0">
                    <a:pos x="connsiteX3" y="connsiteY3"/>
                  </a:cxn>
                </a:cxnLst>
                <a:rect l="l" t="t" r="r" b="b"/>
                <a:pathLst>
                  <a:path w="1143000" h="1143000">
                    <a:moveTo>
                      <a:pt x="0" y="0"/>
                    </a:moveTo>
                    <a:lnTo>
                      <a:pt x="1143000" y="0"/>
                    </a:lnTo>
                    <a:lnTo>
                      <a:pt x="1143000" y="1143000"/>
                    </a:lnTo>
                    <a:lnTo>
                      <a:pt x="0" y="1143000"/>
                    </a:lnTo>
                    <a:close/>
                  </a:path>
                </a:pathLst>
              </a:custGeom>
              <a:solidFill>
                <a:schemeClr val="accent4"/>
              </a:solidFill>
              <a:ln w="9525" cap="flat">
                <a:noFill/>
                <a:prstDash val="solid"/>
                <a:miter/>
              </a:ln>
            </p:spPr>
            <p:txBody>
              <a:bodyPr rtlCol="0" anchor="ctr"/>
              <a:lstStyle/>
              <a:p>
                <a:endParaRPr lang="en-US"/>
              </a:p>
            </p:txBody>
          </p:sp>
          <p:sp>
            <p:nvSpPr>
              <p:cNvPr id="48" name="Freeform: Shape 34">
                <a:extLst>
                  <a:ext uri="{FF2B5EF4-FFF2-40B4-BE49-F238E27FC236}">
                    <a16:creationId xmlns:a16="http://schemas.microsoft.com/office/drawing/2014/main" id="{021790CA-BEAD-5E42-AA8C-D1DE1A16297B}"/>
                  </a:ext>
                </a:extLst>
              </p:cNvPr>
              <p:cNvSpPr/>
              <p:nvPr/>
            </p:nvSpPr>
            <p:spPr>
              <a:xfrm>
                <a:off x="3381375" y="2143125"/>
                <a:ext cx="1143000" cy="1143000"/>
              </a:xfrm>
              <a:custGeom>
                <a:avLst/>
                <a:gdLst>
                  <a:gd name="connsiteX0" fmla="*/ 0 w 1143000"/>
                  <a:gd name="connsiteY0" fmla="*/ 0 h 1143000"/>
                  <a:gd name="connsiteX1" fmla="*/ 1143000 w 1143000"/>
                  <a:gd name="connsiteY1" fmla="*/ 0 h 1143000"/>
                  <a:gd name="connsiteX2" fmla="*/ 1143000 w 1143000"/>
                  <a:gd name="connsiteY2" fmla="*/ 1143000 h 1143000"/>
                  <a:gd name="connsiteX3" fmla="*/ 0 w 1143000"/>
                  <a:gd name="connsiteY3" fmla="*/ 1143000 h 1143000"/>
                </a:gdLst>
                <a:ahLst/>
                <a:cxnLst>
                  <a:cxn ang="0">
                    <a:pos x="connsiteX0" y="connsiteY0"/>
                  </a:cxn>
                  <a:cxn ang="0">
                    <a:pos x="connsiteX1" y="connsiteY1"/>
                  </a:cxn>
                  <a:cxn ang="0">
                    <a:pos x="connsiteX2" y="connsiteY2"/>
                  </a:cxn>
                  <a:cxn ang="0">
                    <a:pos x="connsiteX3" y="connsiteY3"/>
                  </a:cxn>
                </a:cxnLst>
                <a:rect l="l" t="t" r="r" b="b"/>
                <a:pathLst>
                  <a:path w="1143000" h="1143000">
                    <a:moveTo>
                      <a:pt x="0" y="0"/>
                    </a:moveTo>
                    <a:lnTo>
                      <a:pt x="1143000" y="0"/>
                    </a:lnTo>
                    <a:lnTo>
                      <a:pt x="1143000" y="1143000"/>
                    </a:lnTo>
                    <a:lnTo>
                      <a:pt x="0" y="1143000"/>
                    </a:lnTo>
                    <a:close/>
                  </a:path>
                </a:pathLst>
              </a:custGeom>
              <a:solidFill>
                <a:schemeClr val="accent4"/>
              </a:solidFill>
              <a:ln w="9525" cap="flat">
                <a:noFill/>
                <a:prstDash val="solid"/>
                <a:miter/>
              </a:ln>
            </p:spPr>
            <p:txBody>
              <a:bodyPr rtlCol="0" anchor="ctr"/>
              <a:lstStyle/>
              <a:p>
                <a:endParaRPr lang="en-US"/>
              </a:p>
            </p:txBody>
          </p:sp>
          <p:sp>
            <p:nvSpPr>
              <p:cNvPr id="49" name="Freeform: Shape 35">
                <a:extLst>
                  <a:ext uri="{FF2B5EF4-FFF2-40B4-BE49-F238E27FC236}">
                    <a16:creationId xmlns:a16="http://schemas.microsoft.com/office/drawing/2014/main" id="{CDA6B8F3-07A5-AB47-91E4-6C6C6CD848EB}"/>
                  </a:ext>
                </a:extLst>
              </p:cNvPr>
              <p:cNvSpPr/>
              <p:nvPr/>
            </p:nvSpPr>
            <p:spPr>
              <a:xfrm>
                <a:off x="6238875" y="714375"/>
                <a:ext cx="2571750" cy="2571750"/>
              </a:xfrm>
              <a:custGeom>
                <a:avLst/>
                <a:gdLst>
                  <a:gd name="connsiteX0" fmla="*/ 0 w 2571750"/>
                  <a:gd name="connsiteY0" fmla="*/ 0 h 2571750"/>
                  <a:gd name="connsiteX1" fmla="*/ 2571750 w 2571750"/>
                  <a:gd name="connsiteY1" fmla="*/ 0 h 2571750"/>
                  <a:gd name="connsiteX2" fmla="*/ 2571750 w 2571750"/>
                  <a:gd name="connsiteY2" fmla="*/ 2571750 h 2571750"/>
                  <a:gd name="connsiteX3" fmla="*/ 0 w 2571750"/>
                  <a:gd name="connsiteY3" fmla="*/ 2571750 h 2571750"/>
                </a:gdLst>
                <a:ahLst/>
                <a:cxnLst>
                  <a:cxn ang="0">
                    <a:pos x="connsiteX0" y="connsiteY0"/>
                  </a:cxn>
                  <a:cxn ang="0">
                    <a:pos x="connsiteX1" y="connsiteY1"/>
                  </a:cxn>
                  <a:cxn ang="0">
                    <a:pos x="connsiteX2" y="connsiteY2"/>
                  </a:cxn>
                  <a:cxn ang="0">
                    <a:pos x="connsiteX3" y="connsiteY3"/>
                  </a:cxn>
                </a:cxnLst>
                <a:rect l="l" t="t" r="r" b="b"/>
                <a:pathLst>
                  <a:path w="2571750" h="2571750">
                    <a:moveTo>
                      <a:pt x="0" y="0"/>
                    </a:moveTo>
                    <a:lnTo>
                      <a:pt x="2571750" y="0"/>
                    </a:lnTo>
                    <a:lnTo>
                      <a:pt x="2571750" y="2571750"/>
                    </a:lnTo>
                    <a:lnTo>
                      <a:pt x="0" y="2571750"/>
                    </a:lnTo>
                    <a:close/>
                  </a:path>
                </a:pathLst>
              </a:custGeom>
              <a:solidFill>
                <a:schemeClr val="accent4"/>
              </a:solidFill>
              <a:ln w="9525" cap="flat">
                <a:noFill/>
                <a:prstDash val="solid"/>
                <a:miter/>
              </a:ln>
            </p:spPr>
            <p:txBody>
              <a:bodyPr rtlCol="0" anchor="ctr"/>
              <a:lstStyle/>
              <a:p>
                <a:endParaRPr lang="en-US"/>
              </a:p>
            </p:txBody>
          </p:sp>
        </p:grpSp>
      </p:grpSp>
      <p:grpSp>
        <p:nvGrpSpPr>
          <p:cNvPr id="50" name="Group 49">
            <a:extLst>
              <a:ext uri="{FF2B5EF4-FFF2-40B4-BE49-F238E27FC236}">
                <a16:creationId xmlns:a16="http://schemas.microsoft.com/office/drawing/2014/main" id="{1692BA78-DCC0-5D48-8673-9F8E0AECA7DC}"/>
              </a:ext>
            </a:extLst>
          </p:cNvPr>
          <p:cNvGrpSpPr>
            <a:grpSpLocks noChangeAspect="1"/>
          </p:cNvGrpSpPr>
          <p:nvPr/>
        </p:nvGrpSpPr>
        <p:grpSpPr>
          <a:xfrm>
            <a:off x="5857000" y="2831349"/>
            <a:ext cx="457038" cy="457200"/>
            <a:chOff x="3381375" y="714375"/>
            <a:chExt cx="5427345" cy="5429250"/>
          </a:xfrm>
        </p:grpSpPr>
        <p:sp>
          <p:nvSpPr>
            <p:cNvPr id="51" name="Freeform: Shape 37">
              <a:extLst>
                <a:ext uri="{FF2B5EF4-FFF2-40B4-BE49-F238E27FC236}">
                  <a16:creationId xmlns:a16="http://schemas.microsoft.com/office/drawing/2014/main" id="{A061C867-6E3B-A342-8239-E8128489BA40}"/>
                </a:ext>
              </a:extLst>
            </p:cNvPr>
            <p:cNvSpPr/>
            <p:nvPr/>
          </p:nvSpPr>
          <p:spPr>
            <a:xfrm>
              <a:off x="3381375" y="714375"/>
              <a:ext cx="1571625" cy="5429250"/>
            </a:xfrm>
            <a:custGeom>
              <a:avLst/>
              <a:gdLst>
                <a:gd name="connsiteX0" fmla="*/ 1573530 w 1571625"/>
                <a:gd name="connsiteY0" fmla="*/ 5429250 h 5429250"/>
                <a:gd name="connsiteX1" fmla="*/ 744855 w 1571625"/>
                <a:gd name="connsiteY1" fmla="*/ 5188268 h 5429250"/>
                <a:gd name="connsiteX2" fmla="*/ 481013 w 1571625"/>
                <a:gd name="connsiteY2" fmla="*/ 4404360 h 5429250"/>
                <a:gd name="connsiteX3" fmla="*/ 481013 w 1571625"/>
                <a:gd name="connsiteY3" fmla="*/ 3530918 h 5429250"/>
                <a:gd name="connsiteX4" fmla="*/ 0 w 1571625"/>
                <a:gd name="connsiteY4" fmla="*/ 2950845 h 5429250"/>
                <a:gd name="connsiteX5" fmla="*/ 0 w 1571625"/>
                <a:gd name="connsiteY5" fmla="*/ 2475548 h 5429250"/>
                <a:gd name="connsiteX6" fmla="*/ 481013 w 1571625"/>
                <a:gd name="connsiteY6" fmla="*/ 1864995 h 5429250"/>
                <a:gd name="connsiteX7" fmla="*/ 481013 w 1571625"/>
                <a:gd name="connsiteY7" fmla="*/ 1047750 h 5429250"/>
                <a:gd name="connsiteX8" fmla="*/ 749618 w 1571625"/>
                <a:gd name="connsiteY8" fmla="*/ 255270 h 5429250"/>
                <a:gd name="connsiteX9" fmla="*/ 1573530 w 1571625"/>
                <a:gd name="connsiteY9" fmla="*/ 0 h 5429250"/>
                <a:gd name="connsiteX10" fmla="*/ 1573530 w 1571625"/>
                <a:gd name="connsiteY10" fmla="*/ 487680 h 5429250"/>
                <a:gd name="connsiteX11" fmla="*/ 1080135 w 1571625"/>
                <a:gd name="connsiteY11" fmla="*/ 1048703 h 5429250"/>
                <a:gd name="connsiteX12" fmla="*/ 1080135 w 1571625"/>
                <a:gd name="connsiteY12" fmla="*/ 1872615 h 5429250"/>
                <a:gd name="connsiteX13" fmla="*/ 620078 w 1571625"/>
                <a:gd name="connsiteY13" fmla="*/ 2705100 h 5429250"/>
                <a:gd name="connsiteX14" fmla="*/ 620078 w 1571625"/>
                <a:gd name="connsiteY14" fmla="*/ 2717483 h 5429250"/>
                <a:gd name="connsiteX15" fmla="*/ 1080135 w 1571625"/>
                <a:gd name="connsiteY15" fmla="*/ 3531870 h 5429250"/>
                <a:gd name="connsiteX16" fmla="*/ 1080135 w 1571625"/>
                <a:gd name="connsiteY16" fmla="*/ 4352925 h 5429250"/>
                <a:gd name="connsiteX17" fmla="*/ 1192530 w 1571625"/>
                <a:gd name="connsiteY17" fmla="*/ 4800600 h 5429250"/>
                <a:gd name="connsiteX18" fmla="*/ 1573530 w 1571625"/>
                <a:gd name="connsiteY18" fmla="*/ 4942523 h 5429250"/>
                <a:gd name="connsiteX19" fmla="*/ 1573530 w 1571625"/>
                <a:gd name="connsiteY19" fmla="*/ 5429250 h 542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5429250">
                  <a:moveTo>
                    <a:pt x="1573530" y="5429250"/>
                  </a:moveTo>
                  <a:cubicBezTo>
                    <a:pt x="1197293" y="5429250"/>
                    <a:pt x="921068" y="5349240"/>
                    <a:pt x="744855" y="5188268"/>
                  </a:cubicBezTo>
                  <a:cubicBezTo>
                    <a:pt x="568643" y="5028248"/>
                    <a:pt x="481013" y="4766310"/>
                    <a:pt x="481013" y="4404360"/>
                  </a:cubicBezTo>
                  <a:lnTo>
                    <a:pt x="481013" y="3530918"/>
                  </a:lnTo>
                  <a:cubicBezTo>
                    <a:pt x="481013" y="3144203"/>
                    <a:pt x="320993" y="2950845"/>
                    <a:pt x="0" y="2950845"/>
                  </a:cubicBezTo>
                  <a:lnTo>
                    <a:pt x="0" y="2475548"/>
                  </a:lnTo>
                  <a:cubicBezTo>
                    <a:pt x="320993" y="2475548"/>
                    <a:pt x="481013" y="2271713"/>
                    <a:pt x="481013" y="1864995"/>
                  </a:cubicBezTo>
                  <a:lnTo>
                    <a:pt x="481013" y="1047750"/>
                  </a:lnTo>
                  <a:cubicBezTo>
                    <a:pt x="481013" y="689610"/>
                    <a:pt x="570548" y="425768"/>
                    <a:pt x="749618" y="255270"/>
                  </a:cubicBezTo>
                  <a:cubicBezTo>
                    <a:pt x="928688" y="85725"/>
                    <a:pt x="1203008" y="0"/>
                    <a:pt x="1573530" y="0"/>
                  </a:cubicBezTo>
                  <a:lnTo>
                    <a:pt x="1573530" y="487680"/>
                  </a:lnTo>
                  <a:cubicBezTo>
                    <a:pt x="1244918" y="487680"/>
                    <a:pt x="1080135" y="674370"/>
                    <a:pt x="1080135" y="1048703"/>
                  </a:cubicBezTo>
                  <a:lnTo>
                    <a:pt x="1080135" y="1872615"/>
                  </a:lnTo>
                  <a:cubicBezTo>
                    <a:pt x="1080135" y="2316480"/>
                    <a:pt x="926783" y="2594610"/>
                    <a:pt x="620078" y="2705100"/>
                  </a:cubicBezTo>
                  <a:lnTo>
                    <a:pt x="620078" y="2717483"/>
                  </a:lnTo>
                  <a:cubicBezTo>
                    <a:pt x="926783" y="2816543"/>
                    <a:pt x="1080135" y="3088005"/>
                    <a:pt x="1080135" y="3531870"/>
                  </a:cubicBezTo>
                  <a:lnTo>
                    <a:pt x="1080135" y="4352925"/>
                  </a:lnTo>
                  <a:cubicBezTo>
                    <a:pt x="1080135" y="4556760"/>
                    <a:pt x="1117283" y="4705350"/>
                    <a:pt x="1192530" y="4800600"/>
                  </a:cubicBezTo>
                  <a:cubicBezTo>
                    <a:pt x="1267778" y="4894898"/>
                    <a:pt x="1394460" y="4942523"/>
                    <a:pt x="1573530" y="4942523"/>
                  </a:cubicBezTo>
                  <a:lnTo>
                    <a:pt x="1573530" y="5429250"/>
                  </a:lnTo>
                  <a:close/>
                </a:path>
              </a:pathLst>
            </a:custGeom>
            <a:solidFill>
              <a:schemeClr val="tx2"/>
            </a:solidFill>
            <a:ln w="9525" cap="flat">
              <a:noFill/>
              <a:prstDash val="solid"/>
              <a:miter/>
            </a:ln>
          </p:spPr>
          <p:txBody>
            <a:bodyPr rtlCol="0" anchor="ctr"/>
            <a:lstStyle/>
            <a:p>
              <a:endParaRPr lang="en-US"/>
            </a:p>
          </p:txBody>
        </p:sp>
        <p:sp>
          <p:nvSpPr>
            <p:cNvPr id="52" name="Freeform: Shape 38">
              <a:extLst>
                <a:ext uri="{FF2B5EF4-FFF2-40B4-BE49-F238E27FC236}">
                  <a16:creationId xmlns:a16="http://schemas.microsoft.com/office/drawing/2014/main" id="{7A32F471-FF2E-6144-8AB7-27451355C3E6}"/>
                </a:ext>
              </a:extLst>
            </p:cNvPr>
            <p:cNvSpPr/>
            <p:nvPr/>
          </p:nvSpPr>
          <p:spPr>
            <a:xfrm>
              <a:off x="7237095" y="714375"/>
              <a:ext cx="1571625" cy="5429250"/>
            </a:xfrm>
            <a:custGeom>
              <a:avLst/>
              <a:gdLst>
                <a:gd name="connsiteX0" fmla="*/ 0 w 1571625"/>
                <a:gd name="connsiteY0" fmla="*/ 4941570 h 5429250"/>
                <a:gd name="connsiteX1" fmla="*/ 381000 w 1571625"/>
                <a:gd name="connsiteY1" fmla="*/ 4799648 h 5429250"/>
                <a:gd name="connsiteX2" fmla="*/ 493395 w 1571625"/>
                <a:gd name="connsiteY2" fmla="*/ 4351973 h 5429250"/>
                <a:gd name="connsiteX3" fmla="*/ 493395 w 1571625"/>
                <a:gd name="connsiteY3" fmla="*/ 3531870 h 5429250"/>
                <a:gd name="connsiteX4" fmla="*/ 953453 w 1571625"/>
                <a:gd name="connsiteY4" fmla="*/ 2717483 h 5429250"/>
                <a:gd name="connsiteX5" fmla="*/ 953453 w 1571625"/>
                <a:gd name="connsiteY5" fmla="*/ 2705100 h 5429250"/>
                <a:gd name="connsiteX6" fmla="*/ 493395 w 1571625"/>
                <a:gd name="connsiteY6" fmla="*/ 1872615 h 5429250"/>
                <a:gd name="connsiteX7" fmla="*/ 493395 w 1571625"/>
                <a:gd name="connsiteY7" fmla="*/ 1048703 h 5429250"/>
                <a:gd name="connsiteX8" fmla="*/ 0 w 1571625"/>
                <a:gd name="connsiteY8" fmla="*/ 487680 h 5429250"/>
                <a:gd name="connsiteX9" fmla="*/ 0 w 1571625"/>
                <a:gd name="connsiteY9" fmla="*/ 0 h 5429250"/>
                <a:gd name="connsiteX10" fmla="*/ 823913 w 1571625"/>
                <a:gd name="connsiteY10" fmla="*/ 256223 h 5429250"/>
                <a:gd name="connsiteX11" fmla="*/ 1092518 w 1571625"/>
                <a:gd name="connsiteY11" fmla="*/ 1048703 h 5429250"/>
                <a:gd name="connsiteX12" fmla="*/ 1092518 w 1571625"/>
                <a:gd name="connsiteY12" fmla="*/ 1865948 h 5429250"/>
                <a:gd name="connsiteX13" fmla="*/ 1573530 w 1571625"/>
                <a:gd name="connsiteY13" fmla="*/ 2476500 h 5429250"/>
                <a:gd name="connsiteX14" fmla="*/ 1573530 w 1571625"/>
                <a:gd name="connsiteY14" fmla="*/ 2951798 h 5429250"/>
                <a:gd name="connsiteX15" fmla="*/ 1092518 w 1571625"/>
                <a:gd name="connsiteY15" fmla="*/ 3531870 h 5429250"/>
                <a:gd name="connsiteX16" fmla="*/ 1092518 w 1571625"/>
                <a:gd name="connsiteY16" fmla="*/ 4405313 h 5429250"/>
                <a:gd name="connsiteX17" fmla="*/ 828675 w 1571625"/>
                <a:gd name="connsiteY17" fmla="*/ 5189220 h 5429250"/>
                <a:gd name="connsiteX18" fmla="*/ 0 w 1571625"/>
                <a:gd name="connsiteY18" fmla="*/ 5430203 h 5429250"/>
                <a:gd name="connsiteX19" fmla="*/ 0 w 1571625"/>
                <a:gd name="connsiteY19" fmla="*/ 4941570 h 542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5429250">
                  <a:moveTo>
                    <a:pt x="0" y="4941570"/>
                  </a:moveTo>
                  <a:cubicBezTo>
                    <a:pt x="179070" y="4941570"/>
                    <a:pt x="305753" y="4893945"/>
                    <a:pt x="381000" y="4799648"/>
                  </a:cubicBezTo>
                  <a:cubicBezTo>
                    <a:pt x="456248" y="4705350"/>
                    <a:pt x="493395" y="4555808"/>
                    <a:pt x="493395" y="4351973"/>
                  </a:cubicBezTo>
                  <a:lnTo>
                    <a:pt x="493395" y="3531870"/>
                  </a:lnTo>
                  <a:cubicBezTo>
                    <a:pt x="493395" y="3088005"/>
                    <a:pt x="646748" y="2816543"/>
                    <a:pt x="953453" y="2717483"/>
                  </a:cubicBezTo>
                  <a:lnTo>
                    <a:pt x="953453" y="2705100"/>
                  </a:lnTo>
                  <a:cubicBezTo>
                    <a:pt x="646748" y="2593658"/>
                    <a:pt x="493395" y="2316480"/>
                    <a:pt x="493395" y="1872615"/>
                  </a:cubicBezTo>
                  <a:lnTo>
                    <a:pt x="493395" y="1048703"/>
                  </a:lnTo>
                  <a:cubicBezTo>
                    <a:pt x="493395" y="674370"/>
                    <a:pt x="328613" y="487680"/>
                    <a:pt x="0" y="487680"/>
                  </a:cubicBezTo>
                  <a:lnTo>
                    <a:pt x="0" y="0"/>
                  </a:lnTo>
                  <a:cubicBezTo>
                    <a:pt x="370523" y="0"/>
                    <a:pt x="644843" y="85725"/>
                    <a:pt x="823913" y="256223"/>
                  </a:cubicBezTo>
                  <a:cubicBezTo>
                    <a:pt x="1002983" y="426720"/>
                    <a:pt x="1092518" y="691515"/>
                    <a:pt x="1092518" y="1048703"/>
                  </a:cubicBezTo>
                  <a:lnTo>
                    <a:pt x="1092518" y="1865948"/>
                  </a:lnTo>
                  <a:cubicBezTo>
                    <a:pt x="1092518" y="2273618"/>
                    <a:pt x="1252538" y="2476500"/>
                    <a:pt x="1573530" y="2476500"/>
                  </a:cubicBezTo>
                  <a:lnTo>
                    <a:pt x="1573530" y="2951798"/>
                  </a:lnTo>
                  <a:cubicBezTo>
                    <a:pt x="1252538" y="2951798"/>
                    <a:pt x="1092518" y="3145155"/>
                    <a:pt x="1092518" y="3531870"/>
                  </a:cubicBezTo>
                  <a:lnTo>
                    <a:pt x="1092518" y="4405313"/>
                  </a:lnTo>
                  <a:cubicBezTo>
                    <a:pt x="1092518" y="4767263"/>
                    <a:pt x="1004888" y="5028248"/>
                    <a:pt x="828675" y="5189220"/>
                  </a:cubicBezTo>
                  <a:cubicBezTo>
                    <a:pt x="652463" y="5349240"/>
                    <a:pt x="377190" y="5430203"/>
                    <a:pt x="0" y="5430203"/>
                  </a:cubicBezTo>
                  <a:lnTo>
                    <a:pt x="0" y="4941570"/>
                  </a:lnTo>
                  <a:close/>
                </a:path>
              </a:pathLst>
            </a:custGeom>
            <a:solidFill>
              <a:schemeClr val="accent5"/>
            </a:solidFill>
            <a:ln w="9525" cap="flat">
              <a:noFill/>
              <a:prstDash val="solid"/>
              <a:miter/>
            </a:ln>
          </p:spPr>
          <p:txBody>
            <a:bodyPr rtlCol="0" anchor="ctr"/>
            <a:lstStyle/>
            <a:p>
              <a:endParaRPr lang="en-US"/>
            </a:p>
          </p:txBody>
        </p:sp>
      </p:grpSp>
      <p:grpSp>
        <p:nvGrpSpPr>
          <p:cNvPr id="53" name="Group 52">
            <a:extLst>
              <a:ext uri="{FF2B5EF4-FFF2-40B4-BE49-F238E27FC236}">
                <a16:creationId xmlns:a16="http://schemas.microsoft.com/office/drawing/2014/main" id="{E5C91FF0-9C3F-8841-A1A9-27F8567AA1A5}"/>
              </a:ext>
            </a:extLst>
          </p:cNvPr>
          <p:cNvGrpSpPr>
            <a:grpSpLocks noChangeAspect="1"/>
          </p:cNvGrpSpPr>
          <p:nvPr/>
        </p:nvGrpSpPr>
        <p:grpSpPr>
          <a:xfrm>
            <a:off x="6504093" y="2831350"/>
            <a:ext cx="456799" cy="457200"/>
            <a:chOff x="1856177" y="709612"/>
            <a:chExt cx="5429250" cy="5434013"/>
          </a:xfrm>
        </p:grpSpPr>
        <p:grpSp>
          <p:nvGrpSpPr>
            <p:cNvPr id="54" name="Group 53">
              <a:extLst>
                <a:ext uri="{FF2B5EF4-FFF2-40B4-BE49-F238E27FC236}">
                  <a16:creationId xmlns:a16="http://schemas.microsoft.com/office/drawing/2014/main" id="{CB48C869-520D-B44A-BC9D-A802748333B7}"/>
                </a:ext>
              </a:extLst>
            </p:cNvPr>
            <p:cNvGrpSpPr/>
            <p:nvPr/>
          </p:nvGrpSpPr>
          <p:grpSpPr>
            <a:xfrm>
              <a:off x="1856177" y="2279332"/>
              <a:ext cx="5429250" cy="2286000"/>
              <a:chOff x="1856177" y="2279332"/>
              <a:chExt cx="5429250" cy="2286000"/>
            </a:xfrm>
          </p:grpSpPr>
          <p:sp>
            <p:nvSpPr>
              <p:cNvPr id="79" name="Freeform: Shape 65">
                <a:extLst>
                  <a:ext uri="{FF2B5EF4-FFF2-40B4-BE49-F238E27FC236}">
                    <a16:creationId xmlns:a16="http://schemas.microsoft.com/office/drawing/2014/main" id="{32913CC6-5C62-4640-BEBA-E224F681B80E}"/>
                  </a:ext>
                </a:extLst>
              </p:cNvPr>
              <p:cNvSpPr/>
              <p:nvPr/>
            </p:nvSpPr>
            <p:spPr>
              <a:xfrm>
                <a:off x="1856177" y="3136582"/>
                <a:ext cx="571500" cy="571500"/>
              </a:xfrm>
              <a:custGeom>
                <a:avLst/>
                <a:gdLst>
                  <a:gd name="connsiteX0" fmla="*/ 571500 w 571500"/>
                  <a:gd name="connsiteY0" fmla="*/ 285750 h 571500"/>
                  <a:gd name="connsiteX1" fmla="*/ 285750 w 571500"/>
                  <a:gd name="connsiteY1" fmla="*/ 571500 h 571500"/>
                  <a:gd name="connsiteX2" fmla="*/ 0 w 571500"/>
                  <a:gd name="connsiteY2" fmla="*/ 285750 h 571500"/>
                  <a:gd name="connsiteX3" fmla="*/ 285750 w 571500"/>
                  <a:gd name="connsiteY3" fmla="*/ 0 h 571500"/>
                  <a:gd name="connsiteX4" fmla="*/ 571500 w 571500"/>
                  <a:gd name="connsiteY4" fmla="*/ 285750 h 57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0" h="571500">
                    <a:moveTo>
                      <a:pt x="571500" y="285750"/>
                    </a:moveTo>
                    <a:cubicBezTo>
                      <a:pt x="571500" y="443565"/>
                      <a:pt x="443565" y="571500"/>
                      <a:pt x="285750" y="571500"/>
                    </a:cubicBezTo>
                    <a:cubicBezTo>
                      <a:pt x="127935" y="571500"/>
                      <a:pt x="0" y="443565"/>
                      <a:pt x="0" y="285750"/>
                    </a:cubicBezTo>
                    <a:cubicBezTo>
                      <a:pt x="0" y="127935"/>
                      <a:pt x="127935" y="0"/>
                      <a:pt x="285750" y="0"/>
                    </a:cubicBezTo>
                    <a:cubicBezTo>
                      <a:pt x="443565" y="0"/>
                      <a:pt x="571500" y="127935"/>
                      <a:pt x="571500" y="285750"/>
                    </a:cubicBezTo>
                    <a:close/>
                  </a:path>
                </a:pathLst>
              </a:custGeom>
              <a:solidFill>
                <a:schemeClr val="accent5"/>
              </a:solidFill>
              <a:ln w="9525" cap="flat">
                <a:noFill/>
                <a:prstDash val="solid"/>
                <a:miter/>
              </a:ln>
            </p:spPr>
            <p:txBody>
              <a:bodyPr rtlCol="0" anchor="ctr"/>
              <a:lstStyle/>
              <a:p>
                <a:endParaRPr lang="en-US"/>
              </a:p>
            </p:txBody>
          </p:sp>
          <p:sp>
            <p:nvSpPr>
              <p:cNvPr id="80" name="Freeform: Shape 66">
                <a:extLst>
                  <a:ext uri="{FF2B5EF4-FFF2-40B4-BE49-F238E27FC236}">
                    <a16:creationId xmlns:a16="http://schemas.microsoft.com/office/drawing/2014/main" id="{701B2D9C-C8E7-1646-9089-33B4D174ABD3}"/>
                  </a:ext>
                </a:extLst>
              </p:cNvPr>
              <p:cNvSpPr/>
              <p:nvPr/>
            </p:nvSpPr>
            <p:spPr>
              <a:xfrm>
                <a:off x="6713927" y="3136582"/>
                <a:ext cx="571500" cy="571500"/>
              </a:xfrm>
              <a:custGeom>
                <a:avLst/>
                <a:gdLst>
                  <a:gd name="connsiteX0" fmla="*/ 571500 w 571500"/>
                  <a:gd name="connsiteY0" fmla="*/ 285750 h 571500"/>
                  <a:gd name="connsiteX1" fmla="*/ 285750 w 571500"/>
                  <a:gd name="connsiteY1" fmla="*/ 571500 h 571500"/>
                  <a:gd name="connsiteX2" fmla="*/ 0 w 571500"/>
                  <a:gd name="connsiteY2" fmla="*/ 285750 h 571500"/>
                  <a:gd name="connsiteX3" fmla="*/ 285750 w 571500"/>
                  <a:gd name="connsiteY3" fmla="*/ 0 h 571500"/>
                  <a:gd name="connsiteX4" fmla="*/ 571500 w 571500"/>
                  <a:gd name="connsiteY4" fmla="*/ 285750 h 57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0" h="571500">
                    <a:moveTo>
                      <a:pt x="571500" y="285750"/>
                    </a:moveTo>
                    <a:cubicBezTo>
                      <a:pt x="571500" y="443565"/>
                      <a:pt x="443565" y="571500"/>
                      <a:pt x="285750" y="571500"/>
                    </a:cubicBezTo>
                    <a:cubicBezTo>
                      <a:pt x="127935" y="571500"/>
                      <a:pt x="0" y="443565"/>
                      <a:pt x="0" y="285750"/>
                    </a:cubicBezTo>
                    <a:cubicBezTo>
                      <a:pt x="0" y="127935"/>
                      <a:pt x="127935" y="0"/>
                      <a:pt x="285750" y="0"/>
                    </a:cubicBezTo>
                    <a:cubicBezTo>
                      <a:pt x="443565" y="0"/>
                      <a:pt x="571500" y="127935"/>
                      <a:pt x="571500" y="285750"/>
                    </a:cubicBezTo>
                    <a:close/>
                  </a:path>
                </a:pathLst>
              </a:custGeom>
              <a:solidFill>
                <a:schemeClr val="accent5"/>
              </a:solidFill>
              <a:ln w="9525" cap="flat">
                <a:noFill/>
                <a:prstDash val="solid"/>
                <a:miter/>
              </a:ln>
            </p:spPr>
            <p:txBody>
              <a:bodyPr rtlCol="0" anchor="ctr"/>
              <a:lstStyle/>
              <a:p>
                <a:endParaRPr lang="en-US"/>
              </a:p>
            </p:txBody>
          </p:sp>
          <p:sp>
            <p:nvSpPr>
              <p:cNvPr id="81" name="Freeform: Shape 67">
                <a:extLst>
                  <a:ext uri="{FF2B5EF4-FFF2-40B4-BE49-F238E27FC236}">
                    <a16:creationId xmlns:a16="http://schemas.microsoft.com/office/drawing/2014/main" id="{29B64EB5-D8C3-7840-91A9-10799BF4374C}"/>
                  </a:ext>
                </a:extLst>
              </p:cNvPr>
              <p:cNvSpPr/>
              <p:nvPr/>
            </p:nvSpPr>
            <p:spPr>
              <a:xfrm>
                <a:off x="6285302" y="4279582"/>
                <a:ext cx="285750" cy="285750"/>
              </a:xfrm>
              <a:custGeom>
                <a:avLst/>
                <a:gdLst>
                  <a:gd name="connsiteX0" fmla="*/ 285750 w 285750"/>
                  <a:gd name="connsiteY0" fmla="*/ 142875 h 285750"/>
                  <a:gd name="connsiteX1" fmla="*/ 142875 w 285750"/>
                  <a:gd name="connsiteY1" fmla="*/ 285750 h 285750"/>
                  <a:gd name="connsiteX2" fmla="*/ 0 w 285750"/>
                  <a:gd name="connsiteY2" fmla="*/ 142875 h 285750"/>
                  <a:gd name="connsiteX3" fmla="*/ 142875 w 285750"/>
                  <a:gd name="connsiteY3" fmla="*/ 0 h 285750"/>
                  <a:gd name="connsiteX4" fmla="*/ 285750 w 285750"/>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0" h="285750">
                    <a:moveTo>
                      <a:pt x="285750" y="142875"/>
                    </a:moveTo>
                    <a:cubicBezTo>
                      <a:pt x="285750" y="221783"/>
                      <a:pt x="221783" y="285750"/>
                      <a:pt x="142875" y="285750"/>
                    </a:cubicBezTo>
                    <a:cubicBezTo>
                      <a:pt x="63967" y="285750"/>
                      <a:pt x="0" y="221783"/>
                      <a:pt x="0" y="142875"/>
                    </a:cubicBezTo>
                    <a:cubicBezTo>
                      <a:pt x="0" y="63967"/>
                      <a:pt x="63967" y="0"/>
                      <a:pt x="142875" y="0"/>
                    </a:cubicBezTo>
                    <a:cubicBezTo>
                      <a:pt x="221783" y="0"/>
                      <a:pt x="285750" y="63967"/>
                      <a:pt x="285750" y="142875"/>
                    </a:cubicBezTo>
                    <a:close/>
                  </a:path>
                </a:pathLst>
              </a:custGeom>
              <a:solidFill>
                <a:schemeClr val="accent5"/>
              </a:solidFill>
              <a:ln w="9525" cap="flat">
                <a:noFill/>
                <a:prstDash val="solid"/>
                <a:miter/>
              </a:ln>
            </p:spPr>
            <p:txBody>
              <a:bodyPr rtlCol="0" anchor="ctr"/>
              <a:lstStyle/>
              <a:p>
                <a:endParaRPr lang="en-US"/>
              </a:p>
            </p:txBody>
          </p:sp>
          <p:sp>
            <p:nvSpPr>
              <p:cNvPr id="82" name="Freeform: Shape 68">
                <a:extLst>
                  <a:ext uri="{FF2B5EF4-FFF2-40B4-BE49-F238E27FC236}">
                    <a16:creationId xmlns:a16="http://schemas.microsoft.com/office/drawing/2014/main" id="{745888F8-B099-6F4C-A5E0-FAFF3C152784}"/>
                  </a:ext>
                </a:extLst>
              </p:cNvPr>
              <p:cNvSpPr/>
              <p:nvPr/>
            </p:nvSpPr>
            <p:spPr>
              <a:xfrm>
                <a:off x="2570552" y="4279582"/>
                <a:ext cx="285750" cy="285750"/>
              </a:xfrm>
              <a:custGeom>
                <a:avLst/>
                <a:gdLst>
                  <a:gd name="connsiteX0" fmla="*/ 285750 w 285750"/>
                  <a:gd name="connsiteY0" fmla="*/ 142875 h 285750"/>
                  <a:gd name="connsiteX1" fmla="*/ 142875 w 285750"/>
                  <a:gd name="connsiteY1" fmla="*/ 285750 h 285750"/>
                  <a:gd name="connsiteX2" fmla="*/ 0 w 285750"/>
                  <a:gd name="connsiteY2" fmla="*/ 142875 h 285750"/>
                  <a:gd name="connsiteX3" fmla="*/ 142875 w 285750"/>
                  <a:gd name="connsiteY3" fmla="*/ 0 h 285750"/>
                  <a:gd name="connsiteX4" fmla="*/ 285750 w 285750"/>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0" h="285750">
                    <a:moveTo>
                      <a:pt x="285750" y="142875"/>
                    </a:moveTo>
                    <a:cubicBezTo>
                      <a:pt x="285750" y="221783"/>
                      <a:pt x="221783" y="285750"/>
                      <a:pt x="142875" y="285750"/>
                    </a:cubicBezTo>
                    <a:cubicBezTo>
                      <a:pt x="63967" y="285750"/>
                      <a:pt x="0" y="221783"/>
                      <a:pt x="0" y="142875"/>
                    </a:cubicBezTo>
                    <a:cubicBezTo>
                      <a:pt x="0" y="63967"/>
                      <a:pt x="63967" y="0"/>
                      <a:pt x="142875" y="0"/>
                    </a:cubicBezTo>
                    <a:cubicBezTo>
                      <a:pt x="221783" y="0"/>
                      <a:pt x="285750" y="63967"/>
                      <a:pt x="285750" y="142875"/>
                    </a:cubicBezTo>
                    <a:close/>
                  </a:path>
                </a:pathLst>
              </a:custGeom>
              <a:solidFill>
                <a:schemeClr val="accent5"/>
              </a:solidFill>
              <a:ln w="9525" cap="flat">
                <a:noFill/>
                <a:prstDash val="solid"/>
                <a:miter/>
              </a:ln>
            </p:spPr>
            <p:txBody>
              <a:bodyPr rtlCol="0" anchor="ctr"/>
              <a:lstStyle/>
              <a:p>
                <a:endParaRPr lang="en-US"/>
              </a:p>
            </p:txBody>
          </p:sp>
          <p:sp>
            <p:nvSpPr>
              <p:cNvPr id="83" name="Freeform: Shape 69">
                <a:extLst>
                  <a:ext uri="{FF2B5EF4-FFF2-40B4-BE49-F238E27FC236}">
                    <a16:creationId xmlns:a16="http://schemas.microsoft.com/office/drawing/2014/main" id="{C239C0A6-F2FA-E740-961A-3B4E6451D98D}"/>
                  </a:ext>
                </a:extLst>
              </p:cNvPr>
              <p:cNvSpPr/>
              <p:nvPr/>
            </p:nvSpPr>
            <p:spPr>
              <a:xfrm>
                <a:off x="2570552" y="2279332"/>
                <a:ext cx="285750" cy="285750"/>
              </a:xfrm>
              <a:custGeom>
                <a:avLst/>
                <a:gdLst>
                  <a:gd name="connsiteX0" fmla="*/ 285750 w 285750"/>
                  <a:gd name="connsiteY0" fmla="*/ 142875 h 285750"/>
                  <a:gd name="connsiteX1" fmla="*/ 142875 w 285750"/>
                  <a:gd name="connsiteY1" fmla="*/ 285750 h 285750"/>
                  <a:gd name="connsiteX2" fmla="*/ 0 w 285750"/>
                  <a:gd name="connsiteY2" fmla="*/ 142875 h 285750"/>
                  <a:gd name="connsiteX3" fmla="*/ 142875 w 285750"/>
                  <a:gd name="connsiteY3" fmla="*/ 0 h 285750"/>
                  <a:gd name="connsiteX4" fmla="*/ 285750 w 285750"/>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0" h="285750">
                    <a:moveTo>
                      <a:pt x="285750" y="142875"/>
                    </a:moveTo>
                    <a:cubicBezTo>
                      <a:pt x="285750" y="221783"/>
                      <a:pt x="221783" y="285750"/>
                      <a:pt x="142875" y="285750"/>
                    </a:cubicBezTo>
                    <a:cubicBezTo>
                      <a:pt x="63967" y="285750"/>
                      <a:pt x="0" y="221783"/>
                      <a:pt x="0" y="142875"/>
                    </a:cubicBezTo>
                    <a:cubicBezTo>
                      <a:pt x="0" y="63967"/>
                      <a:pt x="63967" y="0"/>
                      <a:pt x="142875" y="0"/>
                    </a:cubicBezTo>
                    <a:cubicBezTo>
                      <a:pt x="221783" y="0"/>
                      <a:pt x="285750" y="63967"/>
                      <a:pt x="285750" y="142875"/>
                    </a:cubicBezTo>
                    <a:close/>
                  </a:path>
                </a:pathLst>
              </a:custGeom>
              <a:solidFill>
                <a:schemeClr val="accent5"/>
              </a:solidFill>
              <a:ln w="9525" cap="flat">
                <a:noFill/>
                <a:prstDash val="solid"/>
                <a:miter/>
              </a:ln>
            </p:spPr>
            <p:txBody>
              <a:bodyPr rtlCol="0" anchor="ctr"/>
              <a:lstStyle/>
              <a:p>
                <a:endParaRPr lang="en-US"/>
              </a:p>
            </p:txBody>
          </p:sp>
          <p:sp>
            <p:nvSpPr>
              <p:cNvPr id="84" name="Freeform: Shape 70">
                <a:extLst>
                  <a:ext uri="{FF2B5EF4-FFF2-40B4-BE49-F238E27FC236}">
                    <a16:creationId xmlns:a16="http://schemas.microsoft.com/office/drawing/2014/main" id="{02B3C9F4-F1D4-BE4B-BD50-2216A3333E6F}"/>
                  </a:ext>
                </a:extLst>
              </p:cNvPr>
              <p:cNvSpPr/>
              <p:nvPr/>
            </p:nvSpPr>
            <p:spPr>
              <a:xfrm>
                <a:off x="6285302" y="2279332"/>
                <a:ext cx="285750" cy="285750"/>
              </a:xfrm>
              <a:custGeom>
                <a:avLst/>
                <a:gdLst>
                  <a:gd name="connsiteX0" fmla="*/ 285750 w 285750"/>
                  <a:gd name="connsiteY0" fmla="*/ 142875 h 285750"/>
                  <a:gd name="connsiteX1" fmla="*/ 142875 w 285750"/>
                  <a:gd name="connsiteY1" fmla="*/ 285750 h 285750"/>
                  <a:gd name="connsiteX2" fmla="*/ 0 w 285750"/>
                  <a:gd name="connsiteY2" fmla="*/ 142875 h 285750"/>
                  <a:gd name="connsiteX3" fmla="*/ 142875 w 285750"/>
                  <a:gd name="connsiteY3" fmla="*/ 0 h 285750"/>
                  <a:gd name="connsiteX4" fmla="*/ 285750 w 285750"/>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0" h="285750">
                    <a:moveTo>
                      <a:pt x="285750" y="142875"/>
                    </a:moveTo>
                    <a:cubicBezTo>
                      <a:pt x="285750" y="221783"/>
                      <a:pt x="221783" y="285750"/>
                      <a:pt x="142875" y="285750"/>
                    </a:cubicBezTo>
                    <a:cubicBezTo>
                      <a:pt x="63967" y="285750"/>
                      <a:pt x="0" y="221783"/>
                      <a:pt x="0" y="142875"/>
                    </a:cubicBezTo>
                    <a:cubicBezTo>
                      <a:pt x="0" y="63967"/>
                      <a:pt x="63967" y="0"/>
                      <a:pt x="142875" y="0"/>
                    </a:cubicBezTo>
                    <a:cubicBezTo>
                      <a:pt x="221783" y="0"/>
                      <a:pt x="285750" y="63967"/>
                      <a:pt x="285750" y="142875"/>
                    </a:cubicBezTo>
                    <a:close/>
                  </a:path>
                </a:pathLst>
              </a:custGeom>
              <a:solidFill>
                <a:schemeClr val="accent5"/>
              </a:solidFill>
              <a:ln w="9525" cap="flat">
                <a:noFill/>
                <a:prstDash val="solid"/>
                <a:miter/>
              </a:ln>
            </p:spPr>
            <p:txBody>
              <a:bodyPr rtlCol="0" anchor="ctr"/>
              <a:lstStyle/>
              <a:p>
                <a:endParaRPr lang="en-US"/>
              </a:p>
            </p:txBody>
          </p:sp>
        </p:grpSp>
        <p:grpSp>
          <p:nvGrpSpPr>
            <p:cNvPr id="55" name="Group 54">
              <a:extLst>
                <a:ext uri="{FF2B5EF4-FFF2-40B4-BE49-F238E27FC236}">
                  <a16:creationId xmlns:a16="http://schemas.microsoft.com/office/drawing/2014/main" id="{24BC98D7-70C7-1342-80CF-D4EE6DAF81D5}"/>
                </a:ext>
              </a:extLst>
            </p:cNvPr>
            <p:cNvGrpSpPr/>
            <p:nvPr/>
          </p:nvGrpSpPr>
          <p:grpSpPr>
            <a:xfrm>
              <a:off x="1999052" y="709612"/>
              <a:ext cx="5134928" cy="5434013"/>
              <a:chOff x="1999052" y="709612"/>
              <a:chExt cx="5134928" cy="5434013"/>
            </a:xfrm>
          </p:grpSpPr>
          <p:sp>
            <p:nvSpPr>
              <p:cNvPr id="56" name="Freeform: Shape 42">
                <a:extLst>
                  <a:ext uri="{FF2B5EF4-FFF2-40B4-BE49-F238E27FC236}">
                    <a16:creationId xmlns:a16="http://schemas.microsoft.com/office/drawing/2014/main" id="{39397E41-4C82-FE46-B1CB-588D5EDAB9BD}"/>
                  </a:ext>
                </a:extLst>
              </p:cNvPr>
              <p:cNvSpPr/>
              <p:nvPr/>
            </p:nvSpPr>
            <p:spPr>
              <a:xfrm>
                <a:off x="3999302" y="2850832"/>
                <a:ext cx="1143000" cy="1143000"/>
              </a:xfrm>
              <a:custGeom>
                <a:avLst/>
                <a:gdLst>
                  <a:gd name="connsiteX0" fmla="*/ 1143000 w 1143000"/>
                  <a:gd name="connsiteY0" fmla="*/ 571500 h 1143000"/>
                  <a:gd name="connsiteX1" fmla="*/ 571500 w 1143000"/>
                  <a:gd name="connsiteY1" fmla="*/ 1143000 h 1143000"/>
                  <a:gd name="connsiteX2" fmla="*/ 0 w 1143000"/>
                  <a:gd name="connsiteY2" fmla="*/ 571500 h 1143000"/>
                  <a:gd name="connsiteX3" fmla="*/ 571500 w 1143000"/>
                  <a:gd name="connsiteY3" fmla="*/ 0 h 1143000"/>
                  <a:gd name="connsiteX4" fmla="*/ 1143000 w 1143000"/>
                  <a:gd name="connsiteY4" fmla="*/ 571500 h 114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0" h="1143000">
                    <a:moveTo>
                      <a:pt x="1143000" y="571500"/>
                    </a:moveTo>
                    <a:cubicBezTo>
                      <a:pt x="1143000" y="887131"/>
                      <a:pt x="887131" y="1143000"/>
                      <a:pt x="571500" y="1143000"/>
                    </a:cubicBezTo>
                    <a:cubicBezTo>
                      <a:pt x="255869" y="1143000"/>
                      <a:pt x="0" y="887131"/>
                      <a:pt x="0" y="571500"/>
                    </a:cubicBezTo>
                    <a:cubicBezTo>
                      <a:pt x="0" y="255869"/>
                      <a:pt x="255869" y="0"/>
                      <a:pt x="571500" y="0"/>
                    </a:cubicBezTo>
                    <a:cubicBezTo>
                      <a:pt x="887131" y="0"/>
                      <a:pt x="1143000" y="255869"/>
                      <a:pt x="1143000" y="571500"/>
                    </a:cubicBezTo>
                    <a:close/>
                  </a:path>
                </a:pathLst>
              </a:custGeom>
              <a:solidFill>
                <a:schemeClr val="tx2"/>
              </a:solidFill>
              <a:ln w="9525" cap="flat">
                <a:noFill/>
                <a:prstDash val="solid"/>
                <a:miter/>
              </a:ln>
            </p:spPr>
            <p:txBody>
              <a:bodyPr rtlCol="0" anchor="ctr"/>
              <a:lstStyle/>
              <a:p>
                <a:endParaRPr lang="en-US"/>
              </a:p>
            </p:txBody>
          </p:sp>
          <p:sp>
            <p:nvSpPr>
              <p:cNvPr id="57" name="Freeform: Shape 43">
                <a:extLst>
                  <a:ext uri="{FF2B5EF4-FFF2-40B4-BE49-F238E27FC236}">
                    <a16:creationId xmlns:a16="http://schemas.microsoft.com/office/drawing/2014/main" id="{87A7FC82-673B-A64F-9932-93564354AA6D}"/>
                  </a:ext>
                </a:extLst>
              </p:cNvPr>
              <p:cNvSpPr/>
              <p:nvPr/>
            </p:nvSpPr>
            <p:spPr>
              <a:xfrm>
                <a:off x="3999302" y="1564957"/>
                <a:ext cx="1143000" cy="1143000"/>
              </a:xfrm>
              <a:custGeom>
                <a:avLst/>
                <a:gdLst>
                  <a:gd name="connsiteX0" fmla="*/ 1143000 w 1143000"/>
                  <a:gd name="connsiteY0" fmla="*/ 571500 h 1143000"/>
                  <a:gd name="connsiteX1" fmla="*/ 571500 w 1143000"/>
                  <a:gd name="connsiteY1" fmla="*/ 1143000 h 1143000"/>
                  <a:gd name="connsiteX2" fmla="*/ 0 w 1143000"/>
                  <a:gd name="connsiteY2" fmla="*/ 571500 h 1143000"/>
                  <a:gd name="connsiteX3" fmla="*/ 571500 w 1143000"/>
                  <a:gd name="connsiteY3" fmla="*/ 0 h 1143000"/>
                  <a:gd name="connsiteX4" fmla="*/ 1143000 w 1143000"/>
                  <a:gd name="connsiteY4" fmla="*/ 571500 h 114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0" h="1143000">
                    <a:moveTo>
                      <a:pt x="1143000" y="571500"/>
                    </a:moveTo>
                    <a:cubicBezTo>
                      <a:pt x="1143000" y="887131"/>
                      <a:pt x="887131" y="1143000"/>
                      <a:pt x="571500" y="1143000"/>
                    </a:cubicBezTo>
                    <a:cubicBezTo>
                      <a:pt x="255869" y="1143000"/>
                      <a:pt x="0" y="887131"/>
                      <a:pt x="0" y="571500"/>
                    </a:cubicBezTo>
                    <a:cubicBezTo>
                      <a:pt x="0" y="255869"/>
                      <a:pt x="255869" y="0"/>
                      <a:pt x="571500" y="0"/>
                    </a:cubicBezTo>
                    <a:cubicBezTo>
                      <a:pt x="887131" y="0"/>
                      <a:pt x="1143000" y="255869"/>
                      <a:pt x="1143000" y="571500"/>
                    </a:cubicBezTo>
                    <a:close/>
                  </a:path>
                </a:pathLst>
              </a:custGeom>
              <a:solidFill>
                <a:schemeClr val="tx2"/>
              </a:solidFill>
              <a:ln w="9525" cap="flat">
                <a:noFill/>
                <a:prstDash val="solid"/>
                <a:miter/>
              </a:ln>
            </p:spPr>
            <p:txBody>
              <a:bodyPr rtlCol="0" anchor="ctr"/>
              <a:lstStyle/>
              <a:p>
                <a:endParaRPr lang="en-US"/>
              </a:p>
            </p:txBody>
          </p:sp>
          <p:sp>
            <p:nvSpPr>
              <p:cNvPr id="58" name="Freeform: Shape 44">
                <a:extLst>
                  <a:ext uri="{FF2B5EF4-FFF2-40B4-BE49-F238E27FC236}">
                    <a16:creationId xmlns:a16="http://schemas.microsoft.com/office/drawing/2014/main" id="{0B9681E0-7B1B-4D4E-B202-799998E8DB3F}"/>
                  </a:ext>
                </a:extLst>
              </p:cNvPr>
              <p:cNvSpPr/>
              <p:nvPr/>
            </p:nvSpPr>
            <p:spPr>
              <a:xfrm>
                <a:off x="3999302" y="4136707"/>
                <a:ext cx="1143000" cy="1143000"/>
              </a:xfrm>
              <a:custGeom>
                <a:avLst/>
                <a:gdLst>
                  <a:gd name="connsiteX0" fmla="*/ 1143000 w 1143000"/>
                  <a:gd name="connsiteY0" fmla="*/ 571500 h 1143000"/>
                  <a:gd name="connsiteX1" fmla="*/ 571500 w 1143000"/>
                  <a:gd name="connsiteY1" fmla="*/ 1143000 h 1143000"/>
                  <a:gd name="connsiteX2" fmla="*/ 0 w 1143000"/>
                  <a:gd name="connsiteY2" fmla="*/ 571500 h 1143000"/>
                  <a:gd name="connsiteX3" fmla="*/ 571500 w 1143000"/>
                  <a:gd name="connsiteY3" fmla="*/ 0 h 1143000"/>
                  <a:gd name="connsiteX4" fmla="*/ 1143000 w 1143000"/>
                  <a:gd name="connsiteY4" fmla="*/ 571500 h 114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0" h="1143000">
                    <a:moveTo>
                      <a:pt x="1143000" y="571500"/>
                    </a:moveTo>
                    <a:cubicBezTo>
                      <a:pt x="1143000" y="887131"/>
                      <a:pt x="887131" y="1143000"/>
                      <a:pt x="571500" y="1143000"/>
                    </a:cubicBezTo>
                    <a:cubicBezTo>
                      <a:pt x="255869" y="1143000"/>
                      <a:pt x="0" y="887131"/>
                      <a:pt x="0" y="571500"/>
                    </a:cubicBezTo>
                    <a:cubicBezTo>
                      <a:pt x="0" y="255869"/>
                      <a:pt x="255869" y="0"/>
                      <a:pt x="571500" y="0"/>
                    </a:cubicBezTo>
                    <a:cubicBezTo>
                      <a:pt x="887131" y="0"/>
                      <a:pt x="1143000" y="255869"/>
                      <a:pt x="1143000" y="571500"/>
                    </a:cubicBezTo>
                    <a:close/>
                  </a:path>
                </a:pathLst>
              </a:custGeom>
              <a:solidFill>
                <a:schemeClr val="tx2"/>
              </a:solidFill>
              <a:ln w="9525" cap="flat">
                <a:noFill/>
                <a:prstDash val="solid"/>
                <a:miter/>
              </a:ln>
            </p:spPr>
            <p:txBody>
              <a:bodyPr rtlCol="0" anchor="ctr"/>
              <a:lstStyle/>
              <a:p>
                <a:endParaRPr lang="en-US"/>
              </a:p>
            </p:txBody>
          </p:sp>
          <p:sp>
            <p:nvSpPr>
              <p:cNvPr id="59" name="Freeform: Shape 45">
                <a:extLst>
                  <a:ext uri="{FF2B5EF4-FFF2-40B4-BE49-F238E27FC236}">
                    <a16:creationId xmlns:a16="http://schemas.microsoft.com/office/drawing/2014/main" id="{9F98C36A-4D7E-D84F-9785-3553E4C21237}"/>
                  </a:ext>
                </a:extLst>
              </p:cNvPr>
              <p:cNvSpPr/>
              <p:nvPr/>
            </p:nvSpPr>
            <p:spPr>
              <a:xfrm>
                <a:off x="2713427" y="2850832"/>
                <a:ext cx="1143000" cy="1143000"/>
              </a:xfrm>
              <a:custGeom>
                <a:avLst/>
                <a:gdLst>
                  <a:gd name="connsiteX0" fmla="*/ 1143000 w 1143000"/>
                  <a:gd name="connsiteY0" fmla="*/ 571500 h 1143000"/>
                  <a:gd name="connsiteX1" fmla="*/ 571500 w 1143000"/>
                  <a:gd name="connsiteY1" fmla="*/ 1143000 h 1143000"/>
                  <a:gd name="connsiteX2" fmla="*/ 0 w 1143000"/>
                  <a:gd name="connsiteY2" fmla="*/ 571500 h 1143000"/>
                  <a:gd name="connsiteX3" fmla="*/ 571500 w 1143000"/>
                  <a:gd name="connsiteY3" fmla="*/ 0 h 1143000"/>
                  <a:gd name="connsiteX4" fmla="*/ 1143000 w 1143000"/>
                  <a:gd name="connsiteY4" fmla="*/ 571500 h 114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0" h="1143000">
                    <a:moveTo>
                      <a:pt x="1143000" y="571500"/>
                    </a:moveTo>
                    <a:cubicBezTo>
                      <a:pt x="1143000" y="887131"/>
                      <a:pt x="887131" y="1143000"/>
                      <a:pt x="571500" y="1143000"/>
                    </a:cubicBezTo>
                    <a:cubicBezTo>
                      <a:pt x="255869" y="1143000"/>
                      <a:pt x="0" y="887131"/>
                      <a:pt x="0" y="571500"/>
                    </a:cubicBezTo>
                    <a:cubicBezTo>
                      <a:pt x="0" y="255869"/>
                      <a:pt x="255869" y="0"/>
                      <a:pt x="571500" y="0"/>
                    </a:cubicBezTo>
                    <a:cubicBezTo>
                      <a:pt x="887131" y="0"/>
                      <a:pt x="1143000" y="255869"/>
                      <a:pt x="1143000" y="571500"/>
                    </a:cubicBezTo>
                    <a:close/>
                  </a:path>
                </a:pathLst>
              </a:custGeom>
              <a:solidFill>
                <a:schemeClr val="tx2"/>
              </a:solidFill>
              <a:ln w="9525" cap="flat">
                <a:noFill/>
                <a:prstDash val="solid"/>
                <a:miter/>
              </a:ln>
            </p:spPr>
            <p:txBody>
              <a:bodyPr rtlCol="0" anchor="ctr"/>
              <a:lstStyle/>
              <a:p>
                <a:endParaRPr lang="en-US"/>
              </a:p>
            </p:txBody>
          </p:sp>
          <p:sp>
            <p:nvSpPr>
              <p:cNvPr id="60" name="Freeform: Shape 46">
                <a:extLst>
                  <a:ext uri="{FF2B5EF4-FFF2-40B4-BE49-F238E27FC236}">
                    <a16:creationId xmlns:a16="http://schemas.microsoft.com/office/drawing/2014/main" id="{94B9A27A-57F8-AD44-9C82-8F06055F2735}"/>
                  </a:ext>
                </a:extLst>
              </p:cNvPr>
              <p:cNvSpPr/>
              <p:nvPr/>
            </p:nvSpPr>
            <p:spPr>
              <a:xfrm>
                <a:off x="5285177" y="2850832"/>
                <a:ext cx="1143000" cy="1143000"/>
              </a:xfrm>
              <a:custGeom>
                <a:avLst/>
                <a:gdLst>
                  <a:gd name="connsiteX0" fmla="*/ 1143000 w 1143000"/>
                  <a:gd name="connsiteY0" fmla="*/ 571500 h 1143000"/>
                  <a:gd name="connsiteX1" fmla="*/ 571500 w 1143000"/>
                  <a:gd name="connsiteY1" fmla="*/ 1143000 h 1143000"/>
                  <a:gd name="connsiteX2" fmla="*/ 0 w 1143000"/>
                  <a:gd name="connsiteY2" fmla="*/ 571500 h 1143000"/>
                  <a:gd name="connsiteX3" fmla="*/ 571500 w 1143000"/>
                  <a:gd name="connsiteY3" fmla="*/ 0 h 1143000"/>
                  <a:gd name="connsiteX4" fmla="*/ 1143000 w 1143000"/>
                  <a:gd name="connsiteY4" fmla="*/ 571500 h 114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0" h="1143000">
                    <a:moveTo>
                      <a:pt x="1143000" y="571500"/>
                    </a:moveTo>
                    <a:cubicBezTo>
                      <a:pt x="1143000" y="887131"/>
                      <a:pt x="887131" y="1143000"/>
                      <a:pt x="571500" y="1143000"/>
                    </a:cubicBezTo>
                    <a:cubicBezTo>
                      <a:pt x="255869" y="1143000"/>
                      <a:pt x="0" y="887131"/>
                      <a:pt x="0" y="571500"/>
                    </a:cubicBezTo>
                    <a:cubicBezTo>
                      <a:pt x="0" y="255869"/>
                      <a:pt x="255869" y="0"/>
                      <a:pt x="571500" y="0"/>
                    </a:cubicBezTo>
                    <a:cubicBezTo>
                      <a:pt x="887131" y="0"/>
                      <a:pt x="1143000" y="255869"/>
                      <a:pt x="1143000" y="571500"/>
                    </a:cubicBezTo>
                    <a:close/>
                  </a:path>
                </a:pathLst>
              </a:custGeom>
              <a:solidFill>
                <a:schemeClr val="tx2"/>
              </a:solidFill>
              <a:ln w="9525" cap="flat">
                <a:noFill/>
                <a:prstDash val="solid"/>
                <a:miter/>
              </a:ln>
            </p:spPr>
            <p:txBody>
              <a:bodyPr rtlCol="0" anchor="ctr"/>
              <a:lstStyle/>
              <a:p>
                <a:endParaRPr lang="en-US"/>
              </a:p>
            </p:txBody>
          </p:sp>
          <p:sp>
            <p:nvSpPr>
              <p:cNvPr id="61" name="Freeform: Shape 47">
                <a:extLst>
                  <a:ext uri="{FF2B5EF4-FFF2-40B4-BE49-F238E27FC236}">
                    <a16:creationId xmlns:a16="http://schemas.microsoft.com/office/drawing/2014/main" id="{CF3F7360-D4A5-A748-A06B-327DC49BC6CB}"/>
                  </a:ext>
                </a:extLst>
              </p:cNvPr>
              <p:cNvSpPr/>
              <p:nvPr/>
            </p:nvSpPr>
            <p:spPr>
              <a:xfrm>
                <a:off x="5285177" y="2136457"/>
                <a:ext cx="571500" cy="571500"/>
              </a:xfrm>
              <a:custGeom>
                <a:avLst/>
                <a:gdLst>
                  <a:gd name="connsiteX0" fmla="*/ 571500 w 571500"/>
                  <a:gd name="connsiteY0" fmla="*/ 285750 h 571500"/>
                  <a:gd name="connsiteX1" fmla="*/ 285750 w 571500"/>
                  <a:gd name="connsiteY1" fmla="*/ 571500 h 571500"/>
                  <a:gd name="connsiteX2" fmla="*/ 0 w 571500"/>
                  <a:gd name="connsiteY2" fmla="*/ 285750 h 571500"/>
                  <a:gd name="connsiteX3" fmla="*/ 285750 w 571500"/>
                  <a:gd name="connsiteY3" fmla="*/ 0 h 571500"/>
                  <a:gd name="connsiteX4" fmla="*/ 571500 w 571500"/>
                  <a:gd name="connsiteY4" fmla="*/ 285750 h 57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0" h="571500">
                    <a:moveTo>
                      <a:pt x="571500" y="285750"/>
                    </a:moveTo>
                    <a:cubicBezTo>
                      <a:pt x="571500" y="443565"/>
                      <a:pt x="443565" y="571500"/>
                      <a:pt x="285750" y="571500"/>
                    </a:cubicBezTo>
                    <a:cubicBezTo>
                      <a:pt x="127935" y="571500"/>
                      <a:pt x="0" y="443565"/>
                      <a:pt x="0" y="285750"/>
                    </a:cubicBezTo>
                    <a:cubicBezTo>
                      <a:pt x="0" y="127935"/>
                      <a:pt x="127935" y="0"/>
                      <a:pt x="285750" y="0"/>
                    </a:cubicBezTo>
                    <a:cubicBezTo>
                      <a:pt x="443565" y="0"/>
                      <a:pt x="571500" y="127935"/>
                      <a:pt x="571500" y="285750"/>
                    </a:cubicBezTo>
                    <a:close/>
                  </a:path>
                </a:pathLst>
              </a:custGeom>
              <a:solidFill>
                <a:schemeClr val="tx2"/>
              </a:solidFill>
              <a:ln w="9525" cap="flat">
                <a:noFill/>
                <a:prstDash val="solid"/>
                <a:miter/>
              </a:ln>
            </p:spPr>
            <p:txBody>
              <a:bodyPr rtlCol="0" anchor="ctr"/>
              <a:lstStyle/>
              <a:p>
                <a:endParaRPr lang="en-US"/>
              </a:p>
            </p:txBody>
          </p:sp>
          <p:sp>
            <p:nvSpPr>
              <p:cNvPr id="62" name="Freeform: Shape 48">
                <a:extLst>
                  <a:ext uri="{FF2B5EF4-FFF2-40B4-BE49-F238E27FC236}">
                    <a16:creationId xmlns:a16="http://schemas.microsoft.com/office/drawing/2014/main" id="{DD26B80F-0948-9043-B2A3-8794B44BE0AF}"/>
                  </a:ext>
                </a:extLst>
              </p:cNvPr>
              <p:cNvSpPr/>
              <p:nvPr/>
            </p:nvSpPr>
            <p:spPr>
              <a:xfrm>
                <a:off x="5285177" y="1281112"/>
                <a:ext cx="571500" cy="571500"/>
              </a:xfrm>
              <a:custGeom>
                <a:avLst/>
                <a:gdLst>
                  <a:gd name="connsiteX0" fmla="*/ 571500 w 571500"/>
                  <a:gd name="connsiteY0" fmla="*/ 285750 h 571500"/>
                  <a:gd name="connsiteX1" fmla="*/ 285750 w 571500"/>
                  <a:gd name="connsiteY1" fmla="*/ 571500 h 571500"/>
                  <a:gd name="connsiteX2" fmla="*/ 0 w 571500"/>
                  <a:gd name="connsiteY2" fmla="*/ 285750 h 571500"/>
                  <a:gd name="connsiteX3" fmla="*/ 285750 w 571500"/>
                  <a:gd name="connsiteY3" fmla="*/ 0 h 571500"/>
                  <a:gd name="connsiteX4" fmla="*/ 571500 w 571500"/>
                  <a:gd name="connsiteY4" fmla="*/ 285750 h 57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0" h="571500">
                    <a:moveTo>
                      <a:pt x="571500" y="285750"/>
                    </a:moveTo>
                    <a:cubicBezTo>
                      <a:pt x="571500" y="443565"/>
                      <a:pt x="443565" y="571500"/>
                      <a:pt x="285750" y="571500"/>
                    </a:cubicBezTo>
                    <a:cubicBezTo>
                      <a:pt x="127935" y="571500"/>
                      <a:pt x="0" y="443565"/>
                      <a:pt x="0" y="285750"/>
                    </a:cubicBezTo>
                    <a:cubicBezTo>
                      <a:pt x="0" y="127935"/>
                      <a:pt x="127935" y="0"/>
                      <a:pt x="285750" y="0"/>
                    </a:cubicBezTo>
                    <a:cubicBezTo>
                      <a:pt x="443565" y="0"/>
                      <a:pt x="571500" y="127935"/>
                      <a:pt x="571500" y="285750"/>
                    </a:cubicBezTo>
                    <a:close/>
                  </a:path>
                </a:pathLst>
              </a:custGeom>
              <a:solidFill>
                <a:schemeClr val="tx2"/>
              </a:solidFill>
              <a:ln w="9525" cap="flat">
                <a:noFill/>
                <a:prstDash val="solid"/>
                <a:miter/>
              </a:ln>
            </p:spPr>
            <p:txBody>
              <a:bodyPr rtlCol="0" anchor="ctr"/>
              <a:lstStyle/>
              <a:p>
                <a:endParaRPr lang="en-US"/>
              </a:p>
            </p:txBody>
          </p:sp>
          <p:sp>
            <p:nvSpPr>
              <p:cNvPr id="63" name="Freeform: Shape 49">
                <a:extLst>
                  <a:ext uri="{FF2B5EF4-FFF2-40B4-BE49-F238E27FC236}">
                    <a16:creationId xmlns:a16="http://schemas.microsoft.com/office/drawing/2014/main" id="{6685CFC7-77BD-294B-B887-CE9DBCC2FBF4}"/>
                  </a:ext>
                </a:extLst>
              </p:cNvPr>
              <p:cNvSpPr/>
              <p:nvPr/>
            </p:nvSpPr>
            <p:spPr>
              <a:xfrm>
                <a:off x="3284927" y="2136457"/>
                <a:ext cx="571500" cy="571500"/>
              </a:xfrm>
              <a:custGeom>
                <a:avLst/>
                <a:gdLst>
                  <a:gd name="connsiteX0" fmla="*/ 571500 w 571500"/>
                  <a:gd name="connsiteY0" fmla="*/ 285750 h 571500"/>
                  <a:gd name="connsiteX1" fmla="*/ 285750 w 571500"/>
                  <a:gd name="connsiteY1" fmla="*/ 571500 h 571500"/>
                  <a:gd name="connsiteX2" fmla="*/ 0 w 571500"/>
                  <a:gd name="connsiteY2" fmla="*/ 285750 h 571500"/>
                  <a:gd name="connsiteX3" fmla="*/ 285750 w 571500"/>
                  <a:gd name="connsiteY3" fmla="*/ 0 h 571500"/>
                  <a:gd name="connsiteX4" fmla="*/ 571500 w 571500"/>
                  <a:gd name="connsiteY4" fmla="*/ 285750 h 57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0" h="571500">
                    <a:moveTo>
                      <a:pt x="571500" y="285750"/>
                    </a:moveTo>
                    <a:cubicBezTo>
                      <a:pt x="571500" y="443565"/>
                      <a:pt x="443565" y="571500"/>
                      <a:pt x="285750" y="571500"/>
                    </a:cubicBezTo>
                    <a:cubicBezTo>
                      <a:pt x="127935" y="571500"/>
                      <a:pt x="0" y="443565"/>
                      <a:pt x="0" y="285750"/>
                    </a:cubicBezTo>
                    <a:cubicBezTo>
                      <a:pt x="0" y="127935"/>
                      <a:pt x="127935" y="0"/>
                      <a:pt x="285750" y="0"/>
                    </a:cubicBezTo>
                    <a:cubicBezTo>
                      <a:pt x="443565" y="0"/>
                      <a:pt x="571500" y="127935"/>
                      <a:pt x="571500" y="285750"/>
                    </a:cubicBezTo>
                    <a:close/>
                  </a:path>
                </a:pathLst>
              </a:custGeom>
              <a:solidFill>
                <a:schemeClr val="tx2"/>
              </a:solidFill>
              <a:ln w="9525" cap="flat">
                <a:noFill/>
                <a:prstDash val="solid"/>
                <a:miter/>
              </a:ln>
            </p:spPr>
            <p:txBody>
              <a:bodyPr rtlCol="0" anchor="ctr"/>
              <a:lstStyle/>
              <a:p>
                <a:endParaRPr lang="en-US"/>
              </a:p>
            </p:txBody>
          </p:sp>
          <p:sp>
            <p:nvSpPr>
              <p:cNvPr id="64" name="Freeform: Shape 50">
                <a:extLst>
                  <a:ext uri="{FF2B5EF4-FFF2-40B4-BE49-F238E27FC236}">
                    <a16:creationId xmlns:a16="http://schemas.microsoft.com/office/drawing/2014/main" id="{7EDDF846-A0D9-A645-A64E-3B7184CF16BC}"/>
                  </a:ext>
                </a:extLst>
              </p:cNvPr>
              <p:cNvSpPr/>
              <p:nvPr/>
            </p:nvSpPr>
            <p:spPr>
              <a:xfrm>
                <a:off x="3284927" y="1279207"/>
                <a:ext cx="571500" cy="571500"/>
              </a:xfrm>
              <a:custGeom>
                <a:avLst/>
                <a:gdLst>
                  <a:gd name="connsiteX0" fmla="*/ 571500 w 571500"/>
                  <a:gd name="connsiteY0" fmla="*/ 285750 h 571500"/>
                  <a:gd name="connsiteX1" fmla="*/ 285750 w 571500"/>
                  <a:gd name="connsiteY1" fmla="*/ 571500 h 571500"/>
                  <a:gd name="connsiteX2" fmla="*/ 0 w 571500"/>
                  <a:gd name="connsiteY2" fmla="*/ 285750 h 571500"/>
                  <a:gd name="connsiteX3" fmla="*/ 285750 w 571500"/>
                  <a:gd name="connsiteY3" fmla="*/ 0 h 571500"/>
                  <a:gd name="connsiteX4" fmla="*/ 571500 w 571500"/>
                  <a:gd name="connsiteY4" fmla="*/ 285750 h 57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0" h="571500">
                    <a:moveTo>
                      <a:pt x="571500" y="285750"/>
                    </a:moveTo>
                    <a:cubicBezTo>
                      <a:pt x="571500" y="443565"/>
                      <a:pt x="443565" y="571500"/>
                      <a:pt x="285750" y="571500"/>
                    </a:cubicBezTo>
                    <a:cubicBezTo>
                      <a:pt x="127935" y="571500"/>
                      <a:pt x="0" y="443565"/>
                      <a:pt x="0" y="285750"/>
                    </a:cubicBezTo>
                    <a:cubicBezTo>
                      <a:pt x="0" y="127935"/>
                      <a:pt x="127935" y="0"/>
                      <a:pt x="285750" y="0"/>
                    </a:cubicBezTo>
                    <a:cubicBezTo>
                      <a:pt x="443565" y="0"/>
                      <a:pt x="571500" y="127935"/>
                      <a:pt x="571500" y="285750"/>
                    </a:cubicBezTo>
                    <a:close/>
                  </a:path>
                </a:pathLst>
              </a:custGeom>
              <a:solidFill>
                <a:schemeClr val="tx2"/>
              </a:solidFill>
              <a:ln w="9525" cap="flat">
                <a:noFill/>
                <a:prstDash val="solid"/>
                <a:miter/>
              </a:ln>
            </p:spPr>
            <p:txBody>
              <a:bodyPr rtlCol="0" anchor="ctr"/>
              <a:lstStyle/>
              <a:p>
                <a:endParaRPr lang="en-US"/>
              </a:p>
            </p:txBody>
          </p:sp>
          <p:sp>
            <p:nvSpPr>
              <p:cNvPr id="65" name="Freeform: Shape 51">
                <a:extLst>
                  <a:ext uri="{FF2B5EF4-FFF2-40B4-BE49-F238E27FC236}">
                    <a16:creationId xmlns:a16="http://schemas.microsoft.com/office/drawing/2014/main" id="{7140B700-4D16-CF42-818D-F50256A9993C}"/>
                  </a:ext>
                </a:extLst>
              </p:cNvPr>
              <p:cNvSpPr/>
              <p:nvPr/>
            </p:nvSpPr>
            <p:spPr>
              <a:xfrm>
                <a:off x="4285052" y="709612"/>
                <a:ext cx="571500" cy="571500"/>
              </a:xfrm>
              <a:custGeom>
                <a:avLst/>
                <a:gdLst>
                  <a:gd name="connsiteX0" fmla="*/ 571500 w 571500"/>
                  <a:gd name="connsiteY0" fmla="*/ 285750 h 571500"/>
                  <a:gd name="connsiteX1" fmla="*/ 285750 w 571500"/>
                  <a:gd name="connsiteY1" fmla="*/ 571500 h 571500"/>
                  <a:gd name="connsiteX2" fmla="*/ 0 w 571500"/>
                  <a:gd name="connsiteY2" fmla="*/ 285750 h 571500"/>
                  <a:gd name="connsiteX3" fmla="*/ 285750 w 571500"/>
                  <a:gd name="connsiteY3" fmla="*/ 0 h 571500"/>
                  <a:gd name="connsiteX4" fmla="*/ 571500 w 571500"/>
                  <a:gd name="connsiteY4" fmla="*/ 285750 h 57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0" h="571500">
                    <a:moveTo>
                      <a:pt x="571500" y="285750"/>
                    </a:moveTo>
                    <a:cubicBezTo>
                      <a:pt x="571500" y="443565"/>
                      <a:pt x="443565" y="571500"/>
                      <a:pt x="285750" y="571500"/>
                    </a:cubicBezTo>
                    <a:cubicBezTo>
                      <a:pt x="127935" y="571500"/>
                      <a:pt x="0" y="443565"/>
                      <a:pt x="0" y="285750"/>
                    </a:cubicBezTo>
                    <a:cubicBezTo>
                      <a:pt x="0" y="127935"/>
                      <a:pt x="127935" y="0"/>
                      <a:pt x="285750" y="0"/>
                    </a:cubicBezTo>
                    <a:cubicBezTo>
                      <a:pt x="443565" y="0"/>
                      <a:pt x="571500" y="127935"/>
                      <a:pt x="571500" y="285750"/>
                    </a:cubicBezTo>
                    <a:close/>
                  </a:path>
                </a:pathLst>
              </a:custGeom>
              <a:solidFill>
                <a:schemeClr val="tx2"/>
              </a:solidFill>
              <a:ln w="9525" cap="flat">
                <a:noFill/>
                <a:prstDash val="solid"/>
                <a:miter/>
              </a:ln>
            </p:spPr>
            <p:txBody>
              <a:bodyPr rtlCol="0" anchor="ctr"/>
              <a:lstStyle/>
              <a:p>
                <a:endParaRPr lang="en-US"/>
              </a:p>
            </p:txBody>
          </p:sp>
          <p:sp>
            <p:nvSpPr>
              <p:cNvPr id="66" name="Freeform: Shape 52">
                <a:extLst>
                  <a:ext uri="{FF2B5EF4-FFF2-40B4-BE49-F238E27FC236}">
                    <a16:creationId xmlns:a16="http://schemas.microsoft.com/office/drawing/2014/main" id="{8C56252E-905A-EB4B-AE7C-7A7BD007DCCC}"/>
                  </a:ext>
                </a:extLst>
              </p:cNvPr>
              <p:cNvSpPr/>
              <p:nvPr/>
            </p:nvSpPr>
            <p:spPr>
              <a:xfrm>
                <a:off x="4285052" y="5572125"/>
                <a:ext cx="571500" cy="571500"/>
              </a:xfrm>
              <a:custGeom>
                <a:avLst/>
                <a:gdLst>
                  <a:gd name="connsiteX0" fmla="*/ 571500 w 571500"/>
                  <a:gd name="connsiteY0" fmla="*/ 285750 h 571500"/>
                  <a:gd name="connsiteX1" fmla="*/ 285750 w 571500"/>
                  <a:gd name="connsiteY1" fmla="*/ 571500 h 571500"/>
                  <a:gd name="connsiteX2" fmla="*/ 0 w 571500"/>
                  <a:gd name="connsiteY2" fmla="*/ 285750 h 571500"/>
                  <a:gd name="connsiteX3" fmla="*/ 285750 w 571500"/>
                  <a:gd name="connsiteY3" fmla="*/ 0 h 571500"/>
                  <a:gd name="connsiteX4" fmla="*/ 571500 w 571500"/>
                  <a:gd name="connsiteY4" fmla="*/ 285750 h 57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0" h="571500">
                    <a:moveTo>
                      <a:pt x="571500" y="285750"/>
                    </a:moveTo>
                    <a:cubicBezTo>
                      <a:pt x="571500" y="443565"/>
                      <a:pt x="443565" y="571500"/>
                      <a:pt x="285750" y="571500"/>
                    </a:cubicBezTo>
                    <a:cubicBezTo>
                      <a:pt x="127935" y="571500"/>
                      <a:pt x="0" y="443565"/>
                      <a:pt x="0" y="285750"/>
                    </a:cubicBezTo>
                    <a:cubicBezTo>
                      <a:pt x="0" y="127935"/>
                      <a:pt x="127935" y="0"/>
                      <a:pt x="285750" y="0"/>
                    </a:cubicBezTo>
                    <a:cubicBezTo>
                      <a:pt x="443565" y="0"/>
                      <a:pt x="571500" y="127935"/>
                      <a:pt x="571500" y="285750"/>
                    </a:cubicBezTo>
                    <a:close/>
                  </a:path>
                </a:pathLst>
              </a:custGeom>
              <a:solidFill>
                <a:schemeClr val="tx2"/>
              </a:solidFill>
              <a:ln w="9525" cap="flat">
                <a:noFill/>
                <a:prstDash val="solid"/>
                <a:miter/>
              </a:ln>
            </p:spPr>
            <p:txBody>
              <a:bodyPr rtlCol="0" anchor="ctr"/>
              <a:lstStyle/>
              <a:p>
                <a:endParaRPr lang="en-US"/>
              </a:p>
            </p:txBody>
          </p:sp>
          <p:sp>
            <p:nvSpPr>
              <p:cNvPr id="67" name="Freeform: Shape 53">
                <a:extLst>
                  <a:ext uri="{FF2B5EF4-FFF2-40B4-BE49-F238E27FC236}">
                    <a16:creationId xmlns:a16="http://schemas.microsoft.com/office/drawing/2014/main" id="{CE2114A0-AB41-6C42-AC58-51F8935FE3AB}"/>
                  </a:ext>
                </a:extLst>
              </p:cNvPr>
              <p:cNvSpPr/>
              <p:nvPr/>
            </p:nvSpPr>
            <p:spPr>
              <a:xfrm>
                <a:off x="3284927" y="4136707"/>
                <a:ext cx="571500" cy="571500"/>
              </a:xfrm>
              <a:custGeom>
                <a:avLst/>
                <a:gdLst>
                  <a:gd name="connsiteX0" fmla="*/ 571500 w 571500"/>
                  <a:gd name="connsiteY0" fmla="*/ 285750 h 571500"/>
                  <a:gd name="connsiteX1" fmla="*/ 285750 w 571500"/>
                  <a:gd name="connsiteY1" fmla="*/ 571500 h 571500"/>
                  <a:gd name="connsiteX2" fmla="*/ 0 w 571500"/>
                  <a:gd name="connsiteY2" fmla="*/ 285750 h 571500"/>
                  <a:gd name="connsiteX3" fmla="*/ 285750 w 571500"/>
                  <a:gd name="connsiteY3" fmla="*/ 0 h 571500"/>
                  <a:gd name="connsiteX4" fmla="*/ 571500 w 571500"/>
                  <a:gd name="connsiteY4" fmla="*/ 285750 h 57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0" h="571500">
                    <a:moveTo>
                      <a:pt x="571500" y="285750"/>
                    </a:moveTo>
                    <a:cubicBezTo>
                      <a:pt x="571500" y="443565"/>
                      <a:pt x="443565" y="571500"/>
                      <a:pt x="285750" y="571500"/>
                    </a:cubicBezTo>
                    <a:cubicBezTo>
                      <a:pt x="127935" y="571500"/>
                      <a:pt x="0" y="443565"/>
                      <a:pt x="0" y="285750"/>
                    </a:cubicBezTo>
                    <a:cubicBezTo>
                      <a:pt x="0" y="127935"/>
                      <a:pt x="127935" y="0"/>
                      <a:pt x="285750" y="0"/>
                    </a:cubicBezTo>
                    <a:cubicBezTo>
                      <a:pt x="443565" y="0"/>
                      <a:pt x="571500" y="127935"/>
                      <a:pt x="571500" y="285750"/>
                    </a:cubicBezTo>
                    <a:close/>
                  </a:path>
                </a:pathLst>
              </a:custGeom>
              <a:solidFill>
                <a:schemeClr val="tx2"/>
              </a:solidFill>
              <a:ln w="9525" cap="flat">
                <a:noFill/>
                <a:prstDash val="solid"/>
                <a:miter/>
              </a:ln>
            </p:spPr>
            <p:txBody>
              <a:bodyPr rtlCol="0" anchor="ctr"/>
              <a:lstStyle/>
              <a:p>
                <a:endParaRPr lang="en-US"/>
              </a:p>
            </p:txBody>
          </p:sp>
          <p:sp>
            <p:nvSpPr>
              <p:cNvPr id="68" name="Freeform: Shape 54">
                <a:extLst>
                  <a:ext uri="{FF2B5EF4-FFF2-40B4-BE49-F238E27FC236}">
                    <a16:creationId xmlns:a16="http://schemas.microsoft.com/office/drawing/2014/main" id="{B74B1189-06C3-4647-8B03-C281375E68C8}"/>
                  </a:ext>
                </a:extLst>
              </p:cNvPr>
              <p:cNvSpPr/>
              <p:nvPr/>
            </p:nvSpPr>
            <p:spPr>
              <a:xfrm>
                <a:off x="5285177" y="4136707"/>
                <a:ext cx="571500" cy="571500"/>
              </a:xfrm>
              <a:custGeom>
                <a:avLst/>
                <a:gdLst>
                  <a:gd name="connsiteX0" fmla="*/ 571500 w 571500"/>
                  <a:gd name="connsiteY0" fmla="*/ 285750 h 571500"/>
                  <a:gd name="connsiteX1" fmla="*/ 285750 w 571500"/>
                  <a:gd name="connsiteY1" fmla="*/ 571500 h 571500"/>
                  <a:gd name="connsiteX2" fmla="*/ 0 w 571500"/>
                  <a:gd name="connsiteY2" fmla="*/ 285750 h 571500"/>
                  <a:gd name="connsiteX3" fmla="*/ 285750 w 571500"/>
                  <a:gd name="connsiteY3" fmla="*/ 0 h 571500"/>
                  <a:gd name="connsiteX4" fmla="*/ 571500 w 571500"/>
                  <a:gd name="connsiteY4" fmla="*/ 285750 h 57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0" h="571500">
                    <a:moveTo>
                      <a:pt x="571500" y="285750"/>
                    </a:moveTo>
                    <a:cubicBezTo>
                      <a:pt x="571500" y="443565"/>
                      <a:pt x="443565" y="571500"/>
                      <a:pt x="285750" y="571500"/>
                    </a:cubicBezTo>
                    <a:cubicBezTo>
                      <a:pt x="127935" y="571500"/>
                      <a:pt x="0" y="443565"/>
                      <a:pt x="0" y="285750"/>
                    </a:cubicBezTo>
                    <a:cubicBezTo>
                      <a:pt x="0" y="127935"/>
                      <a:pt x="127935" y="0"/>
                      <a:pt x="285750" y="0"/>
                    </a:cubicBezTo>
                    <a:cubicBezTo>
                      <a:pt x="443565" y="0"/>
                      <a:pt x="571500" y="127935"/>
                      <a:pt x="571500" y="285750"/>
                    </a:cubicBezTo>
                    <a:close/>
                  </a:path>
                </a:pathLst>
              </a:custGeom>
              <a:solidFill>
                <a:schemeClr val="tx2"/>
              </a:solidFill>
              <a:ln w="9525" cap="flat">
                <a:noFill/>
                <a:prstDash val="solid"/>
                <a:miter/>
              </a:ln>
            </p:spPr>
            <p:txBody>
              <a:bodyPr rtlCol="0" anchor="ctr"/>
              <a:lstStyle/>
              <a:p>
                <a:endParaRPr lang="en-US"/>
              </a:p>
            </p:txBody>
          </p:sp>
          <p:sp>
            <p:nvSpPr>
              <p:cNvPr id="69" name="Freeform: Shape 55">
                <a:extLst>
                  <a:ext uri="{FF2B5EF4-FFF2-40B4-BE49-F238E27FC236}">
                    <a16:creationId xmlns:a16="http://schemas.microsoft.com/office/drawing/2014/main" id="{08A10B0D-47A7-3849-AE8F-52D78434E041}"/>
                  </a:ext>
                </a:extLst>
              </p:cNvPr>
              <p:cNvSpPr/>
              <p:nvPr/>
            </p:nvSpPr>
            <p:spPr>
              <a:xfrm>
                <a:off x="6285302" y="5136832"/>
                <a:ext cx="285750" cy="285750"/>
              </a:xfrm>
              <a:custGeom>
                <a:avLst/>
                <a:gdLst>
                  <a:gd name="connsiteX0" fmla="*/ 285750 w 285750"/>
                  <a:gd name="connsiteY0" fmla="*/ 142875 h 285750"/>
                  <a:gd name="connsiteX1" fmla="*/ 142875 w 285750"/>
                  <a:gd name="connsiteY1" fmla="*/ 285750 h 285750"/>
                  <a:gd name="connsiteX2" fmla="*/ 0 w 285750"/>
                  <a:gd name="connsiteY2" fmla="*/ 142875 h 285750"/>
                  <a:gd name="connsiteX3" fmla="*/ 142875 w 285750"/>
                  <a:gd name="connsiteY3" fmla="*/ 0 h 285750"/>
                  <a:gd name="connsiteX4" fmla="*/ 285750 w 285750"/>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0" h="285750">
                    <a:moveTo>
                      <a:pt x="285750" y="142875"/>
                    </a:moveTo>
                    <a:cubicBezTo>
                      <a:pt x="285750" y="221783"/>
                      <a:pt x="221783" y="285750"/>
                      <a:pt x="142875" y="285750"/>
                    </a:cubicBezTo>
                    <a:cubicBezTo>
                      <a:pt x="63967" y="285750"/>
                      <a:pt x="0" y="221783"/>
                      <a:pt x="0" y="142875"/>
                    </a:cubicBezTo>
                    <a:cubicBezTo>
                      <a:pt x="0" y="63967"/>
                      <a:pt x="63967" y="0"/>
                      <a:pt x="142875" y="0"/>
                    </a:cubicBezTo>
                    <a:cubicBezTo>
                      <a:pt x="221783" y="0"/>
                      <a:pt x="285750" y="63967"/>
                      <a:pt x="285750" y="142875"/>
                    </a:cubicBezTo>
                    <a:close/>
                  </a:path>
                </a:pathLst>
              </a:custGeom>
              <a:solidFill>
                <a:schemeClr val="tx2"/>
              </a:solidFill>
              <a:ln w="9525" cap="flat">
                <a:noFill/>
                <a:prstDash val="solid"/>
                <a:miter/>
              </a:ln>
            </p:spPr>
            <p:txBody>
              <a:bodyPr rtlCol="0" anchor="ctr"/>
              <a:lstStyle/>
              <a:p>
                <a:endParaRPr lang="en-US"/>
              </a:p>
            </p:txBody>
          </p:sp>
          <p:sp>
            <p:nvSpPr>
              <p:cNvPr id="70" name="Freeform: Shape 56">
                <a:extLst>
                  <a:ext uri="{FF2B5EF4-FFF2-40B4-BE49-F238E27FC236}">
                    <a16:creationId xmlns:a16="http://schemas.microsoft.com/office/drawing/2014/main" id="{B1876A36-F835-E643-B3FF-C7F637C78CD3}"/>
                  </a:ext>
                </a:extLst>
              </p:cNvPr>
              <p:cNvSpPr/>
              <p:nvPr/>
            </p:nvSpPr>
            <p:spPr>
              <a:xfrm>
                <a:off x="6848230" y="4279582"/>
                <a:ext cx="285750" cy="285750"/>
              </a:xfrm>
              <a:custGeom>
                <a:avLst/>
                <a:gdLst>
                  <a:gd name="connsiteX0" fmla="*/ 285750 w 285750"/>
                  <a:gd name="connsiteY0" fmla="*/ 142875 h 285750"/>
                  <a:gd name="connsiteX1" fmla="*/ 142875 w 285750"/>
                  <a:gd name="connsiteY1" fmla="*/ 285750 h 285750"/>
                  <a:gd name="connsiteX2" fmla="*/ 0 w 285750"/>
                  <a:gd name="connsiteY2" fmla="*/ 142875 h 285750"/>
                  <a:gd name="connsiteX3" fmla="*/ 142875 w 285750"/>
                  <a:gd name="connsiteY3" fmla="*/ 0 h 285750"/>
                  <a:gd name="connsiteX4" fmla="*/ 285750 w 285750"/>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0" h="285750">
                    <a:moveTo>
                      <a:pt x="285750" y="142875"/>
                    </a:moveTo>
                    <a:cubicBezTo>
                      <a:pt x="285750" y="221783"/>
                      <a:pt x="221783" y="285750"/>
                      <a:pt x="142875" y="285750"/>
                    </a:cubicBezTo>
                    <a:cubicBezTo>
                      <a:pt x="63967" y="285750"/>
                      <a:pt x="0" y="221783"/>
                      <a:pt x="0" y="142875"/>
                    </a:cubicBezTo>
                    <a:cubicBezTo>
                      <a:pt x="0" y="63967"/>
                      <a:pt x="63967" y="0"/>
                      <a:pt x="142875" y="0"/>
                    </a:cubicBezTo>
                    <a:cubicBezTo>
                      <a:pt x="221783" y="0"/>
                      <a:pt x="285750" y="63967"/>
                      <a:pt x="285750" y="142875"/>
                    </a:cubicBezTo>
                    <a:close/>
                  </a:path>
                </a:pathLst>
              </a:custGeom>
              <a:solidFill>
                <a:schemeClr val="tx2"/>
              </a:solidFill>
              <a:ln w="9525" cap="flat">
                <a:noFill/>
                <a:prstDash val="solid"/>
                <a:miter/>
              </a:ln>
            </p:spPr>
            <p:txBody>
              <a:bodyPr rtlCol="0" anchor="ctr"/>
              <a:lstStyle/>
              <a:p>
                <a:endParaRPr lang="en-US"/>
              </a:p>
            </p:txBody>
          </p:sp>
          <p:sp>
            <p:nvSpPr>
              <p:cNvPr id="71" name="Freeform: Shape 57">
                <a:extLst>
                  <a:ext uri="{FF2B5EF4-FFF2-40B4-BE49-F238E27FC236}">
                    <a16:creationId xmlns:a16="http://schemas.microsoft.com/office/drawing/2014/main" id="{CF543D12-F3B5-F04B-9B69-F0930617B0BA}"/>
                  </a:ext>
                </a:extLst>
              </p:cNvPr>
              <p:cNvSpPr/>
              <p:nvPr/>
            </p:nvSpPr>
            <p:spPr>
              <a:xfrm>
                <a:off x="2570552" y="5136832"/>
                <a:ext cx="285750" cy="285750"/>
              </a:xfrm>
              <a:custGeom>
                <a:avLst/>
                <a:gdLst>
                  <a:gd name="connsiteX0" fmla="*/ 285750 w 285750"/>
                  <a:gd name="connsiteY0" fmla="*/ 142875 h 285750"/>
                  <a:gd name="connsiteX1" fmla="*/ 142875 w 285750"/>
                  <a:gd name="connsiteY1" fmla="*/ 285750 h 285750"/>
                  <a:gd name="connsiteX2" fmla="*/ 0 w 285750"/>
                  <a:gd name="connsiteY2" fmla="*/ 142875 h 285750"/>
                  <a:gd name="connsiteX3" fmla="*/ 142875 w 285750"/>
                  <a:gd name="connsiteY3" fmla="*/ 0 h 285750"/>
                  <a:gd name="connsiteX4" fmla="*/ 285750 w 285750"/>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0" h="285750">
                    <a:moveTo>
                      <a:pt x="285750" y="142875"/>
                    </a:moveTo>
                    <a:cubicBezTo>
                      <a:pt x="285750" y="221783"/>
                      <a:pt x="221783" y="285750"/>
                      <a:pt x="142875" y="285750"/>
                    </a:cubicBezTo>
                    <a:cubicBezTo>
                      <a:pt x="63967" y="285750"/>
                      <a:pt x="0" y="221783"/>
                      <a:pt x="0" y="142875"/>
                    </a:cubicBezTo>
                    <a:cubicBezTo>
                      <a:pt x="0" y="63967"/>
                      <a:pt x="63967" y="0"/>
                      <a:pt x="142875" y="0"/>
                    </a:cubicBezTo>
                    <a:cubicBezTo>
                      <a:pt x="221783" y="0"/>
                      <a:pt x="285750" y="63967"/>
                      <a:pt x="285750" y="142875"/>
                    </a:cubicBezTo>
                    <a:close/>
                  </a:path>
                </a:pathLst>
              </a:custGeom>
              <a:solidFill>
                <a:schemeClr val="tx2"/>
              </a:solidFill>
              <a:ln w="9525" cap="flat">
                <a:noFill/>
                <a:prstDash val="solid"/>
                <a:miter/>
              </a:ln>
            </p:spPr>
            <p:txBody>
              <a:bodyPr rtlCol="0" anchor="ctr"/>
              <a:lstStyle/>
              <a:p>
                <a:endParaRPr lang="en-US"/>
              </a:p>
            </p:txBody>
          </p:sp>
          <p:sp>
            <p:nvSpPr>
              <p:cNvPr id="72" name="Freeform: Shape 58">
                <a:extLst>
                  <a:ext uri="{FF2B5EF4-FFF2-40B4-BE49-F238E27FC236}">
                    <a16:creationId xmlns:a16="http://schemas.microsoft.com/office/drawing/2014/main" id="{B641DDE6-8AD1-C34B-9F7A-B08483FDA28D}"/>
                  </a:ext>
                </a:extLst>
              </p:cNvPr>
              <p:cNvSpPr/>
              <p:nvPr/>
            </p:nvSpPr>
            <p:spPr>
              <a:xfrm>
                <a:off x="2570552" y="1422082"/>
                <a:ext cx="285750" cy="285750"/>
              </a:xfrm>
              <a:custGeom>
                <a:avLst/>
                <a:gdLst>
                  <a:gd name="connsiteX0" fmla="*/ 285750 w 285750"/>
                  <a:gd name="connsiteY0" fmla="*/ 142875 h 285750"/>
                  <a:gd name="connsiteX1" fmla="*/ 142875 w 285750"/>
                  <a:gd name="connsiteY1" fmla="*/ 285750 h 285750"/>
                  <a:gd name="connsiteX2" fmla="*/ 0 w 285750"/>
                  <a:gd name="connsiteY2" fmla="*/ 142875 h 285750"/>
                  <a:gd name="connsiteX3" fmla="*/ 142875 w 285750"/>
                  <a:gd name="connsiteY3" fmla="*/ 0 h 285750"/>
                  <a:gd name="connsiteX4" fmla="*/ 285750 w 285750"/>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0" h="285750">
                    <a:moveTo>
                      <a:pt x="285750" y="142875"/>
                    </a:moveTo>
                    <a:cubicBezTo>
                      <a:pt x="285750" y="221783"/>
                      <a:pt x="221783" y="285750"/>
                      <a:pt x="142875" y="285750"/>
                    </a:cubicBezTo>
                    <a:cubicBezTo>
                      <a:pt x="63967" y="285750"/>
                      <a:pt x="0" y="221783"/>
                      <a:pt x="0" y="142875"/>
                    </a:cubicBezTo>
                    <a:cubicBezTo>
                      <a:pt x="0" y="63967"/>
                      <a:pt x="63967" y="0"/>
                      <a:pt x="142875" y="0"/>
                    </a:cubicBezTo>
                    <a:cubicBezTo>
                      <a:pt x="221783" y="0"/>
                      <a:pt x="285750" y="63967"/>
                      <a:pt x="285750" y="142875"/>
                    </a:cubicBezTo>
                    <a:close/>
                  </a:path>
                </a:pathLst>
              </a:custGeom>
              <a:solidFill>
                <a:schemeClr val="tx2"/>
              </a:solidFill>
              <a:ln w="9525" cap="flat">
                <a:noFill/>
                <a:prstDash val="solid"/>
                <a:miter/>
              </a:ln>
            </p:spPr>
            <p:txBody>
              <a:bodyPr rtlCol="0" anchor="ctr"/>
              <a:lstStyle/>
              <a:p>
                <a:endParaRPr lang="en-US"/>
              </a:p>
            </p:txBody>
          </p:sp>
          <p:sp>
            <p:nvSpPr>
              <p:cNvPr id="73" name="Freeform: Shape 59">
                <a:extLst>
                  <a:ext uri="{FF2B5EF4-FFF2-40B4-BE49-F238E27FC236}">
                    <a16:creationId xmlns:a16="http://schemas.microsoft.com/office/drawing/2014/main" id="{ACD24953-B5B9-024A-92DB-EBF9F3539F0D}"/>
                  </a:ext>
                </a:extLst>
              </p:cNvPr>
              <p:cNvSpPr/>
              <p:nvPr/>
            </p:nvSpPr>
            <p:spPr>
              <a:xfrm>
                <a:off x="6285302" y="1422082"/>
                <a:ext cx="285750" cy="285750"/>
              </a:xfrm>
              <a:custGeom>
                <a:avLst/>
                <a:gdLst>
                  <a:gd name="connsiteX0" fmla="*/ 285750 w 285750"/>
                  <a:gd name="connsiteY0" fmla="*/ 142875 h 285750"/>
                  <a:gd name="connsiteX1" fmla="*/ 142875 w 285750"/>
                  <a:gd name="connsiteY1" fmla="*/ 285750 h 285750"/>
                  <a:gd name="connsiteX2" fmla="*/ 0 w 285750"/>
                  <a:gd name="connsiteY2" fmla="*/ 142875 h 285750"/>
                  <a:gd name="connsiteX3" fmla="*/ 142875 w 285750"/>
                  <a:gd name="connsiteY3" fmla="*/ 0 h 285750"/>
                  <a:gd name="connsiteX4" fmla="*/ 285750 w 285750"/>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0" h="285750">
                    <a:moveTo>
                      <a:pt x="285750" y="142875"/>
                    </a:moveTo>
                    <a:cubicBezTo>
                      <a:pt x="285750" y="221783"/>
                      <a:pt x="221783" y="285750"/>
                      <a:pt x="142875" y="285750"/>
                    </a:cubicBezTo>
                    <a:cubicBezTo>
                      <a:pt x="63967" y="285750"/>
                      <a:pt x="0" y="221783"/>
                      <a:pt x="0" y="142875"/>
                    </a:cubicBezTo>
                    <a:cubicBezTo>
                      <a:pt x="0" y="63967"/>
                      <a:pt x="63967" y="0"/>
                      <a:pt x="142875" y="0"/>
                    </a:cubicBezTo>
                    <a:cubicBezTo>
                      <a:pt x="221783" y="0"/>
                      <a:pt x="285750" y="63967"/>
                      <a:pt x="285750" y="142875"/>
                    </a:cubicBezTo>
                    <a:close/>
                  </a:path>
                </a:pathLst>
              </a:custGeom>
              <a:solidFill>
                <a:schemeClr val="tx2"/>
              </a:solidFill>
              <a:ln w="9525" cap="flat">
                <a:noFill/>
                <a:prstDash val="solid"/>
                <a:miter/>
              </a:ln>
            </p:spPr>
            <p:txBody>
              <a:bodyPr rtlCol="0" anchor="ctr"/>
              <a:lstStyle/>
              <a:p>
                <a:endParaRPr lang="en-US"/>
              </a:p>
            </p:txBody>
          </p:sp>
          <p:sp>
            <p:nvSpPr>
              <p:cNvPr id="74" name="Freeform: Shape 60">
                <a:extLst>
                  <a:ext uri="{FF2B5EF4-FFF2-40B4-BE49-F238E27FC236}">
                    <a16:creationId xmlns:a16="http://schemas.microsoft.com/office/drawing/2014/main" id="{8362A258-3804-004F-88FE-135E8BEB660B}"/>
                  </a:ext>
                </a:extLst>
              </p:cNvPr>
              <p:cNvSpPr/>
              <p:nvPr/>
            </p:nvSpPr>
            <p:spPr>
              <a:xfrm>
                <a:off x="1999052" y="2279332"/>
                <a:ext cx="285750" cy="285750"/>
              </a:xfrm>
              <a:custGeom>
                <a:avLst/>
                <a:gdLst>
                  <a:gd name="connsiteX0" fmla="*/ 285750 w 285750"/>
                  <a:gd name="connsiteY0" fmla="*/ 142875 h 285750"/>
                  <a:gd name="connsiteX1" fmla="*/ 142875 w 285750"/>
                  <a:gd name="connsiteY1" fmla="*/ 285750 h 285750"/>
                  <a:gd name="connsiteX2" fmla="*/ 0 w 285750"/>
                  <a:gd name="connsiteY2" fmla="*/ 142875 h 285750"/>
                  <a:gd name="connsiteX3" fmla="*/ 142875 w 285750"/>
                  <a:gd name="connsiteY3" fmla="*/ 0 h 285750"/>
                  <a:gd name="connsiteX4" fmla="*/ 285750 w 285750"/>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0" h="285750">
                    <a:moveTo>
                      <a:pt x="285750" y="142875"/>
                    </a:moveTo>
                    <a:cubicBezTo>
                      <a:pt x="285750" y="221783"/>
                      <a:pt x="221783" y="285750"/>
                      <a:pt x="142875" y="285750"/>
                    </a:cubicBezTo>
                    <a:cubicBezTo>
                      <a:pt x="63967" y="285750"/>
                      <a:pt x="0" y="221783"/>
                      <a:pt x="0" y="142875"/>
                    </a:cubicBezTo>
                    <a:cubicBezTo>
                      <a:pt x="0" y="63967"/>
                      <a:pt x="63967" y="0"/>
                      <a:pt x="142875" y="0"/>
                    </a:cubicBezTo>
                    <a:cubicBezTo>
                      <a:pt x="221783" y="0"/>
                      <a:pt x="285750" y="63967"/>
                      <a:pt x="285750" y="142875"/>
                    </a:cubicBezTo>
                    <a:close/>
                  </a:path>
                </a:pathLst>
              </a:custGeom>
              <a:solidFill>
                <a:schemeClr val="tx2"/>
              </a:solidFill>
              <a:ln w="9525" cap="flat">
                <a:noFill/>
                <a:prstDash val="solid"/>
                <a:miter/>
              </a:ln>
            </p:spPr>
            <p:txBody>
              <a:bodyPr rtlCol="0" anchor="ctr"/>
              <a:lstStyle/>
              <a:p>
                <a:endParaRPr lang="en-US"/>
              </a:p>
            </p:txBody>
          </p:sp>
          <p:sp>
            <p:nvSpPr>
              <p:cNvPr id="75" name="Freeform: Shape 61">
                <a:extLst>
                  <a:ext uri="{FF2B5EF4-FFF2-40B4-BE49-F238E27FC236}">
                    <a16:creationId xmlns:a16="http://schemas.microsoft.com/office/drawing/2014/main" id="{64502C81-9EAF-904E-9B37-8F2AF95711E1}"/>
                  </a:ext>
                </a:extLst>
              </p:cNvPr>
              <p:cNvSpPr/>
              <p:nvPr/>
            </p:nvSpPr>
            <p:spPr>
              <a:xfrm>
                <a:off x="1999052" y="4279582"/>
                <a:ext cx="285750" cy="285750"/>
              </a:xfrm>
              <a:custGeom>
                <a:avLst/>
                <a:gdLst>
                  <a:gd name="connsiteX0" fmla="*/ 285750 w 285750"/>
                  <a:gd name="connsiteY0" fmla="*/ 142875 h 285750"/>
                  <a:gd name="connsiteX1" fmla="*/ 142875 w 285750"/>
                  <a:gd name="connsiteY1" fmla="*/ 285750 h 285750"/>
                  <a:gd name="connsiteX2" fmla="*/ 0 w 285750"/>
                  <a:gd name="connsiteY2" fmla="*/ 142875 h 285750"/>
                  <a:gd name="connsiteX3" fmla="*/ 142875 w 285750"/>
                  <a:gd name="connsiteY3" fmla="*/ 0 h 285750"/>
                  <a:gd name="connsiteX4" fmla="*/ 285750 w 285750"/>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0" h="285750">
                    <a:moveTo>
                      <a:pt x="285750" y="142875"/>
                    </a:moveTo>
                    <a:cubicBezTo>
                      <a:pt x="285750" y="221783"/>
                      <a:pt x="221783" y="285750"/>
                      <a:pt x="142875" y="285750"/>
                    </a:cubicBezTo>
                    <a:cubicBezTo>
                      <a:pt x="63967" y="285750"/>
                      <a:pt x="0" y="221783"/>
                      <a:pt x="0" y="142875"/>
                    </a:cubicBezTo>
                    <a:cubicBezTo>
                      <a:pt x="0" y="63967"/>
                      <a:pt x="63967" y="0"/>
                      <a:pt x="142875" y="0"/>
                    </a:cubicBezTo>
                    <a:cubicBezTo>
                      <a:pt x="221783" y="0"/>
                      <a:pt x="285750" y="63967"/>
                      <a:pt x="285750" y="142875"/>
                    </a:cubicBezTo>
                    <a:close/>
                  </a:path>
                </a:pathLst>
              </a:custGeom>
              <a:solidFill>
                <a:schemeClr val="tx2"/>
              </a:solidFill>
              <a:ln w="9525" cap="flat">
                <a:noFill/>
                <a:prstDash val="solid"/>
                <a:miter/>
              </a:ln>
            </p:spPr>
            <p:txBody>
              <a:bodyPr rtlCol="0" anchor="ctr"/>
              <a:lstStyle/>
              <a:p>
                <a:endParaRPr lang="en-US"/>
              </a:p>
            </p:txBody>
          </p:sp>
          <p:sp>
            <p:nvSpPr>
              <p:cNvPr id="76" name="Freeform: Shape 62">
                <a:extLst>
                  <a:ext uri="{FF2B5EF4-FFF2-40B4-BE49-F238E27FC236}">
                    <a16:creationId xmlns:a16="http://schemas.microsoft.com/office/drawing/2014/main" id="{5DA23761-260B-1D4F-8B53-2A8435D2A765}"/>
                  </a:ext>
                </a:extLst>
              </p:cNvPr>
              <p:cNvSpPr/>
              <p:nvPr/>
            </p:nvSpPr>
            <p:spPr>
              <a:xfrm>
                <a:off x="6848230" y="2279332"/>
                <a:ext cx="285750" cy="285750"/>
              </a:xfrm>
              <a:custGeom>
                <a:avLst/>
                <a:gdLst>
                  <a:gd name="connsiteX0" fmla="*/ 285750 w 285750"/>
                  <a:gd name="connsiteY0" fmla="*/ 142875 h 285750"/>
                  <a:gd name="connsiteX1" fmla="*/ 142875 w 285750"/>
                  <a:gd name="connsiteY1" fmla="*/ 285750 h 285750"/>
                  <a:gd name="connsiteX2" fmla="*/ 0 w 285750"/>
                  <a:gd name="connsiteY2" fmla="*/ 142875 h 285750"/>
                  <a:gd name="connsiteX3" fmla="*/ 142875 w 285750"/>
                  <a:gd name="connsiteY3" fmla="*/ 0 h 285750"/>
                  <a:gd name="connsiteX4" fmla="*/ 285750 w 285750"/>
                  <a:gd name="connsiteY4" fmla="*/ 142875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0" h="285750">
                    <a:moveTo>
                      <a:pt x="285750" y="142875"/>
                    </a:moveTo>
                    <a:cubicBezTo>
                      <a:pt x="285750" y="221783"/>
                      <a:pt x="221783" y="285750"/>
                      <a:pt x="142875" y="285750"/>
                    </a:cubicBezTo>
                    <a:cubicBezTo>
                      <a:pt x="63967" y="285750"/>
                      <a:pt x="0" y="221783"/>
                      <a:pt x="0" y="142875"/>
                    </a:cubicBezTo>
                    <a:cubicBezTo>
                      <a:pt x="0" y="63967"/>
                      <a:pt x="63967" y="0"/>
                      <a:pt x="142875" y="0"/>
                    </a:cubicBezTo>
                    <a:cubicBezTo>
                      <a:pt x="221783" y="0"/>
                      <a:pt x="285750" y="63967"/>
                      <a:pt x="285750" y="142875"/>
                    </a:cubicBezTo>
                    <a:close/>
                  </a:path>
                </a:pathLst>
              </a:custGeom>
              <a:solidFill>
                <a:schemeClr val="tx2"/>
              </a:solidFill>
              <a:ln w="9525" cap="flat">
                <a:noFill/>
                <a:prstDash val="solid"/>
                <a:miter/>
              </a:ln>
            </p:spPr>
            <p:txBody>
              <a:bodyPr rtlCol="0" anchor="ctr"/>
              <a:lstStyle/>
              <a:p>
                <a:endParaRPr lang="en-US"/>
              </a:p>
            </p:txBody>
          </p:sp>
          <p:sp>
            <p:nvSpPr>
              <p:cNvPr id="77" name="Freeform: Shape 63">
                <a:extLst>
                  <a:ext uri="{FF2B5EF4-FFF2-40B4-BE49-F238E27FC236}">
                    <a16:creationId xmlns:a16="http://schemas.microsoft.com/office/drawing/2014/main" id="{BEDCAFF7-415E-A24C-B3B0-4DE8B5D22D3D}"/>
                  </a:ext>
                </a:extLst>
              </p:cNvPr>
              <p:cNvSpPr/>
              <p:nvPr/>
            </p:nvSpPr>
            <p:spPr>
              <a:xfrm>
                <a:off x="3284927" y="4993957"/>
                <a:ext cx="571500" cy="571500"/>
              </a:xfrm>
              <a:custGeom>
                <a:avLst/>
                <a:gdLst>
                  <a:gd name="connsiteX0" fmla="*/ 571500 w 571500"/>
                  <a:gd name="connsiteY0" fmla="*/ 285750 h 571500"/>
                  <a:gd name="connsiteX1" fmla="*/ 285750 w 571500"/>
                  <a:gd name="connsiteY1" fmla="*/ 571500 h 571500"/>
                  <a:gd name="connsiteX2" fmla="*/ 0 w 571500"/>
                  <a:gd name="connsiteY2" fmla="*/ 285750 h 571500"/>
                  <a:gd name="connsiteX3" fmla="*/ 285750 w 571500"/>
                  <a:gd name="connsiteY3" fmla="*/ 0 h 571500"/>
                  <a:gd name="connsiteX4" fmla="*/ 571500 w 571500"/>
                  <a:gd name="connsiteY4" fmla="*/ 285750 h 57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0" h="571500">
                    <a:moveTo>
                      <a:pt x="571500" y="285750"/>
                    </a:moveTo>
                    <a:cubicBezTo>
                      <a:pt x="571500" y="443565"/>
                      <a:pt x="443565" y="571500"/>
                      <a:pt x="285750" y="571500"/>
                    </a:cubicBezTo>
                    <a:cubicBezTo>
                      <a:pt x="127935" y="571500"/>
                      <a:pt x="0" y="443565"/>
                      <a:pt x="0" y="285750"/>
                    </a:cubicBezTo>
                    <a:cubicBezTo>
                      <a:pt x="0" y="127935"/>
                      <a:pt x="127935" y="0"/>
                      <a:pt x="285750" y="0"/>
                    </a:cubicBezTo>
                    <a:cubicBezTo>
                      <a:pt x="443565" y="0"/>
                      <a:pt x="571500" y="127935"/>
                      <a:pt x="571500" y="285750"/>
                    </a:cubicBezTo>
                    <a:close/>
                  </a:path>
                </a:pathLst>
              </a:custGeom>
              <a:solidFill>
                <a:schemeClr val="tx2"/>
              </a:solidFill>
              <a:ln w="9525" cap="flat">
                <a:noFill/>
                <a:prstDash val="solid"/>
                <a:miter/>
              </a:ln>
            </p:spPr>
            <p:txBody>
              <a:bodyPr rtlCol="0" anchor="ctr"/>
              <a:lstStyle/>
              <a:p>
                <a:endParaRPr lang="en-US"/>
              </a:p>
            </p:txBody>
          </p:sp>
          <p:sp>
            <p:nvSpPr>
              <p:cNvPr id="78" name="Freeform: Shape 64">
                <a:extLst>
                  <a:ext uri="{FF2B5EF4-FFF2-40B4-BE49-F238E27FC236}">
                    <a16:creationId xmlns:a16="http://schemas.microsoft.com/office/drawing/2014/main" id="{FA22C7BA-0B72-8C40-AD9C-3EAC046441B9}"/>
                  </a:ext>
                </a:extLst>
              </p:cNvPr>
              <p:cNvSpPr/>
              <p:nvPr/>
            </p:nvSpPr>
            <p:spPr>
              <a:xfrm>
                <a:off x="5285177" y="4993957"/>
                <a:ext cx="571500" cy="571500"/>
              </a:xfrm>
              <a:custGeom>
                <a:avLst/>
                <a:gdLst>
                  <a:gd name="connsiteX0" fmla="*/ 571500 w 571500"/>
                  <a:gd name="connsiteY0" fmla="*/ 285750 h 571500"/>
                  <a:gd name="connsiteX1" fmla="*/ 285750 w 571500"/>
                  <a:gd name="connsiteY1" fmla="*/ 571500 h 571500"/>
                  <a:gd name="connsiteX2" fmla="*/ 0 w 571500"/>
                  <a:gd name="connsiteY2" fmla="*/ 285750 h 571500"/>
                  <a:gd name="connsiteX3" fmla="*/ 285750 w 571500"/>
                  <a:gd name="connsiteY3" fmla="*/ 0 h 571500"/>
                  <a:gd name="connsiteX4" fmla="*/ 571500 w 571500"/>
                  <a:gd name="connsiteY4" fmla="*/ 285750 h 57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0" h="571500">
                    <a:moveTo>
                      <a:pt x="571500" y="285750"/>
                    </a:moveTo>
                    <a:cubicBezTo>
                      <a:pt x="571500" y="443565"/>
                      <a:pt x="443565" y="571500"/>
                      <a:pt x="285750" y="571500"/>
                    </a:cubicBezTo>
                    <a:cubicBezTo>
                      <a:pt x="127935" y="571500"/>
                      <a:pt x="0" y="443565"/>
                      <a:pt x="0" y="285750"/>
                    </a:cubicBezTo>
                    <a:cubicBezTo>
                      <a:pt x="0" y="127935"/>
                      <a:pt x="127935" y="0"/>
                      <a:pt x="285750" y="0"/>
                    </a:cubicBezTo>
                    <a:cubicBezTo>
                      <a:pt x="443565" y="0"/>
                      <a:pt x="571500" y="127935"/>
                      <a:pt x="571500" y="285750"/>
                    </a:cubicBezTo>
                    <a:close/>
                  </a:path>
                </a:pathLst>
              </a:custGeom>
              <a:solidFill>
                <a:schemeClr val="tx2"/>
              </a:solidFill>
              <a:ln w="9525" cap="flat">
                <a:noFill/>
                <a:prstDash val="solid"/>
                <a:miter/>
              </a:ln>
            </p:spPr>
            <p:txBody>
              <a:bodyPr rtlCol="0" anchor="ctr"/>
              <a:lstStyle/>
              <a:p>
                <a:endParaRPr lang="en-US"/>
              </a:p>
            </p:txBody>
          </p:sp>
        </p:grpSp>
      </p:grpSp>
      <p:grpSp>
        <p:nvGrpSpPr>
          <p:cNvPr id="85" name="Group 84">
            <a:extLst>
              <a:ext uri="{FF2B5EF4-FFF2-40B4-BE49-F238E27FC236}">
                <a16:creationId xmlns:a16="http://schemas.microsoft.com/office/drawing/2014/main" id="{D012F9D3-D5D8-BC49-A2B1-E12CDD041A2B}"/>
              </a:ext>
            </a:extLst>
          </p:cNvPr>
          <p:cNvGrpSpPr>
            <a:grpSpLocks noChangeAspect="1"/>
          </p:cNvGrpSpPr>
          <p:nvPr/>
        </p:nvGrpSpPr>
        <p:grpSpPr>
          <a:xfrm>
            <a:off x="7150945" y="2831350"/>
            <a:ext cx="456642" cy="457203"/>
            <a:chOff x="3381375" y="709612"/>
            <a:chExt cx="5429250" cy="5435918"/>
          </a:xfrm>
        </p:grpSpPr>
        <p:sp>
          <p:nvSpPr>
            <p:cNvPr id="86" name="Freeform: Shape 72">
              <a:extLst>
                <a:ext uri="{FF2B5EF4-FFF2-40B4-BE49-F238E27FC236}">
                  <a16:creationId xmlns:a16="http://schemas.microsoft.com/office/drawing/2014/main" id="{C239CD79-5F94-974D-89A9-F168678B37DD}"/>
                </a:ext>
              </a:extLst>
            </p:cNvPr>
            <p:cNvSpPr/>
            <p:nvPr/>
          </p:nvSpPr>
          <p:spPr>
            <a:xfrm>
              <a:off x="4810125" y="709612"/>
              <a:ext cx="1143000" cy="1143000"/>
            </a:xfrm>
            <a:custGeom>
              <a:avLst/>
              <a:gdLst>
                <a:gd name="connsiteX0" fmla="*/ 1143000 w 1143000"/>
                <a:gd name="connsiteY0" fmla="*/ 571500 h 1143000"/>
                <a:gd name="connsiteX1" fmla="*/ 571500 w 1143000"/>
                <a:gd name="connsiteY1" fmla="*/ 1143000 h 1143000"/>
                <a:gd name="connsiteX2" fmla="*/ 0 w 1143000"/>
                <a:gd name="connsiteY2" fmla="*/ 571500 h 1143000"/>
                <a:gd name="connsiteX3" fmla="*/ 571500 w 1143000"/>
                <a:gd name="connsiteY3" fmla="*/ 0 h 1143000"/>
                <a:gd name="connsiteX4" fmla="*/ 1143000 w 1143000"/>
                <a:gd name="connsiteY4" fmla="*/ 571500 h 114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0" h="1143000">
                  <a:moveTo>
                    <a:pt x="1143000" y="571500"/>
                  </a:moveTo>
                  <a:cubicBezTo>
                    <a:pt x="1143000" y="887131"/>
                    <a:pt x="887131" y="1143000"/>
                    <a:pt x="571500" y="1143000"/>
                  </a:cubicBezTo>
                  <a:cubicBezTo>
                    <a:pt x="255869" y="1143000"/>
                    <a:pt x="0" y="887131"/>
                    <a:pt x="0" y="571500"/>
                  </a:cubicBezTo>
                  <a:cubicBezTo>
                    <a:pt x="0" y="255869"/>
                    <a:pt x="255869" y="0"/>
                    <a:pt x="571500" y="0"/>
                  </a:cubicBezTo>
                  <a:cubicBezTo>
                    <a:pt x="887131" y="0"/>
                    <a:pt x="1143000" y="255869"/>
                    <a:pt x="1143000" y="571500"/>
                  </a:cubicBezTo>
                  <a:close/>
                </a:path>
              </a:pathLst>
            </a:custGeom>
            <a:solidFill>
              <a:schemeClr val="tx2"/>
            </a:solidFill>
            <a:ln w="9525" cap="flat">
              <a:noFill/>
              <a:prstDash val="solid"/>
              <a:miter/>
            </a:ln>
          </p:spPr>
          <p:txBody>
            <a:bodyPr rtlCol="0" anchor="ctr"/>
            <a:lstStyle/>
            <a:p>
              <a:endParaRPr lang="en-US"/>
            </a:p>
          </p:txBody>
        </p:sp>
        <p:sp>
          <p:nvSpPr>
            <p:cNvPr id="87" name="Freeform: Shape 73">
              <a:extLst>
                <a:ext uri="{FF2B5EF4-FFF2-40B4-BE49-F238E27FC236}">
                  <a16:creationId xmlns:a16="http://schemas.microsoft.com/office/drawing/2014/main" id="{0F1C3E0A-730A-E246-9CE8-5137FEE876FF}"/>
                </a:ext>
              </a:extLst>
            </p:cNvPr>
            <p:cNvSpPr/>
            <p:nvPr/>
          </p:nvSpPr>
          <p:spPr>
            <a:xfrm>
              <a:off x="7667625" y="2145030"/>
              <a:ext cx="1143000" cy="1143000"/>
            </a:xfrm>
            <a:custGeom>
              <a:avLst/>
              <a:gdLst>
                <a:gd name="connsiteX0" fmla="*/ 1143000 w 1143000"/>
                <a:gd name="connsiteY0" fmla="*/ 571500 h 1143000"/>
                <a:gd name="connsiteX1" fmla="*/ 571500 w 1143000"/>
                <a:gd name="connsiteY1" fmla="*/ 1143000 h 1143000"/>
                <a:gd name="connsiteX2" fmla="*/ 0 w 1143000"/>
                <a:gd name="connsiteY2" fmla="*/ 571500 h 1143000"/>
                <a:gd name="connsiteX3" fmla="*/ 571500 w 1143000"/>
                <a:gd name="connsiteY3" fmla="*/ 0 h 1143000"/>
                <a:gd name="connsiteX4" fmla="*/ 1143000 w 1143000"/>
                <a:gd name="connsiteY4" fmla="*/ 571500 h 114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0" h="1143000">
                  <a:moveTo>
                    <a:pt x="1143000" y="571500"/>
                  </a:moveTo>
                  <a:cubicBezTo>
                    <a:pt x="1143000" y="887131"/>
                    <a:pt x="887131" y="1143000"/>
                    <a:pt x="571500" y="1143000"/>
                  </a:cubicBezTo>
                  <a:cubicBezTo>
                    <a:pt x="255869" y="1143000"/>
                    <a:pt x="0" y="887131"/>
                    <a:pt x="0" y="571500"/>
                  </a:cubicBezTo>
                  <a:cubicBezTo>
                    <a:pt x="0" y="255869"/>
                    <a:pt x="255869" y="0"/>
                    <a:pt x="571500" y="0"/>
                  </a:cubicBezTo>
                  <a:cubicBezTo>
                    <a:pt x="887131" y="0"/>
                    <a:pt x="1143000" y="255869"/>
                    <a:pt x="1143000" y="571500"/>
                  </a:cubicBezTo>
                  <a:close/>
                </a:path>
              </a:pathLst>
            </a:custGeom>
            <a:solidFill>
              <a:schemeClr val="tx2"/>
            </a:solidFill>
            <a:ln w="9525" cap="flat">
              <a:noFill/>
              <a:prstDash val="solid"/>
              <a:miter/>
            </a:ln>
          </p:spPr>
          <p:txBody>
            <a:bodyPr rtlCol="0" anchor="ctr"/>
            <a:lstStyle/>
            <a:p>
              <a:endParaRPr lang="en-US"/>
            </a:p>
          </p:txBody>
        </p:sp>
        <p:sp>
          <p:nvSpPr>
            <p:cNvPr id="88" name="Freeform: Shape 74">
              <a:extLst>
                <a:ext uri="{FF2B5EF4-FFF2-40B4-BE49-F238E27FC236}">
                  <a16:creationId xmlns:a16="http://schemas.microsoft.com/office/drawing/2014/main" id="{E92651EA-29CE-424F-A384-A3A4FF465402}"/>
                </a:ext>
              </a:extLst>
            </p:cNvPr>
            <p:cNvSpPr/>
            <p:nvPr/>
          </p:nvSpPr>
          <p:spPr>
            <a:xfrm>
              <a:off x="7667625" y="3573780"/>
              <a:ext cx="1143000" cy="1143000"/>
            </a:xfrm>
            <a:custGeom>
              <a:avLst/>
              <a:gdLst>
                <a:gd name="connsiteX0" fmla="*/ 1143000 w 1143000"/>
                <a:gd name="connsiteY0" fmla="*/ 571500 h 1143000"/>
                <a:gd name="connsiteX1" fmla="*/ 571500 w 1143000"/>
                <a:gd name="connsiteY1" fmla="*/ 1143000 h 1143000"/>
                <a:gd name="connsiteX2" fmla="*/ 0 w 1143000"/>
                <a:gd name="connsiteY2" fmla="*/ 571500 h 1143000"/>
                <a:gd name="connsiteX3" fmla="*/ 571500 w 1143000"/>
                <a:gd name="connsiteY3" fmla="*/ 0 h 1143000"/>
                <a:gd name="connsiteX4" fmla="*/ 1143000 w 1143000"/>
                <a:gd name="connsiteY4" fmla="*/ 571500 h 114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0" h="1143000">
                  <a:moveTo>
                    <a:pt x="1143000" y="571500"/>
                  </a:moveTo>
                  <a:cubicBezTo>
                    <a:pt x="1143000" y="887131"/>
                    <a:pt x="887131" y="1143000"/>
                    <a:pt x="571500" y="1143000"/>
                  </a:cubicBezTo>
                  <a:cubicBezTo>
                    <a:pt x="255869" y="1143000"/>
                    <a:pt x="0" y="887131"/>
                    <a:pt x="0" y="571500"/>
                  </a:cubicBezTo>
                  <a:cubicBezTo>
                    <a:pt x="0" y="255869"/>
                    <a:pt x="255869" y="0"/>
                    <a:pt x="571500" y="0"/>
                  </a:cubicBezTo>
                  <a:cubicBezTo>
                    <a:pt x="887131" y="0"/>
                    <a:pt x="1143000" y="255869"/>
                    <a:pt x="1143000" y="571500"/>
                  </a:cubicBezTo>
                  <a:close/>
                </a:path>
              </a:pathLst>
            </a:custGeom>
            <a:solidFill>
              <a:schemeClr val="tx2"/>
            </a:solidFill>
            <a:ln w="9525" cap="flat">
              <a:noFill/>
              <a:prstDash val="solid"/>
              <a:miter/>
            </a:ln>
          </p:spPr>
          <p:txBody>
            <a:bodyPr rtlCol="0" anchor="ctr"/>
            <a:lstStyle/>
            <a:p>
              <a:endParaRPr lang="en-US"/>
            </a:p>
          </p:txBody>
        </p:sp>
        <p:sp>
          <p:nvSpPr>
            <p:cNvPr id="89" name="Freeform: Shape 75">
              <a:extLst>
                <a:ext uri="{FF2B5EF4-FFF2-40B4-BE49-F238E27FC236}">
                  <a16:creationId xmlns:a16="http://schemas.microsoft.com/office/drawing/2014/main" id="{E2D20C7F-DE5D-D443-91F9-69E4F990854D}"/>
                </a:ext>
              </a:extLst>
            </p:cNvPr>
            <p:cNvSpPr/>
            <p:nvPr/>
          </p:nvSpPr>
          <p:spPr>
            <a:xfrm>
              <a:off x="4810125" y="5002530"/>
              <a:ext cx="1143000" cy="1143000"/>
            </a:xfrm>
            <a:custGeom>
              <a:avLst/>
              <a:gdLst>
                <a:gd name="connsiteX0" fmla="*/ 1143000 w 1143000"/>
                <a:gd name="connsiteY0" fmla="*/ 571500 h 1143000"/>
                <a:gd name="connsiteX1" fmla="*/ 571500 w 1143000"/>
                <a:gd name="connsiteY1" fmla="*/ 1143000 h 1143000"/>
                <a:gd name="connsiteX2" fmla="*/ 0 w 1143000"/>
                <a:gd name="connsiteY2" fmla="*/ 571500 h 1143000"/>
                <a:gd name="connsiteX3" fmla="*/ 571500 w 1143000"/>
                <a:gd name="connsiteY3" fmla="*/ 0 h 1143000"/>
                <a:gd name="connsiteX4" fmla="*/ 1143000 w 1143000"/>
                <a:gd name="connsiteY4" fmla="*/ 571500 h 114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0" h="1143000">
                  <a:moveTo>
                    <a:pt x="1143000" y="571500"/>
                  </a:moveTo>
                  <a:cubicBezTo>
                    <a:pt x="1143000" y="887131"/>
                    <a:pt x="887131" y="1143000"/>
                    <a:pt x="571500" y="1143000"/>
                  </a:cubicBezTo>
                  <a:cubicBezTo>
                    <a:pt x="255869" y="1143000"/>
                    <a:pt x="0" y="887131"/>
                    <a:pt x="0" y="571500"/>
                  </a:cubicBezTo>
                  <a:cubicBezTo>
                    <a:pt x="0" y="255869"/>
                    <a:pt x="255869" y="0"/>
                    <a:pt x="571500" y="0"/>
                  </a:cubicBezTo>
                  <a:cubicBezTo>
                    <a:pt x="887131" y="0"/>
                    <a:pt x="1143000" y="255869"/>
                    <a:pt x="1143000" y="571500"/>
                  </a:cubicBezTo>
                  <a:close/>
                </a:path>
              </a:pathLst>
            </a:custGeom>
            <a:solidFill>
              <a:schemeClr val="accent5"/>
            </a:solidFill>
            <a:ln w="9525" cap="flat">
              <a:noFill/>
              <a:prstDash val="solid"/>
              <a:miter/>
            </a:ln>
          </p:spPr>
          <p:txBody>
            <a:bodyPr rtlCol="0" anchor="ctr"/>
            <a:lstStyle/>
            <a:p>
              <a:endParaRPr lang="en-US"/>
            </a:p>
          </p:txBody>
        </p:sp>
        <p:sp>
          <p:nvSpPr>
            <p:cNvPr id="90" name="Freeform: Shape 76">
              <a:extLst>
                <a:ext uri="{FF2B5EF4-FFF2-40B4-BE49-F238E27FC236}">
                  <a16:creationId xmlns:a16="http://schemas.microsoft.com/office/drawing/2014/main" id="{4FF7C647-2007-2A49-B026-D4AB49D67481}"/>
                </a:ext>
              </a:extLst>
            </p:cNvPr>
            <p:cNvSpPr/>
            <p:nvPr/>
          </p:nvSpPr>
          <p:spPr>
            <a:xfrm>
              <a:off x="3381375" y="3573780"/>
              <a:ext cx="1143000" cy="1143000"/>
            </a:xfrm>
            <a:custGeom>
              <a:avLst/>
              <a:gdLst>
                <a:gd name="connsiteX0" fmla="*/ 1143000 w 1143000"/>
                <a:gd name="connsiteY0" fmla="*/ 571500 h 1143000"/>
                <a:gd name="connsiteX1" fmla="*/ 571500 w 1143000"/>
                <a:gd name="connsiteY1" fmla="*/ 1143000 h 1143000"/>
                <a:gd name="connsiteX2" fmla="*/ 0 w 1143000"/>
                <a:gd name="connsiteY2" fmla="*/ 571500 h 1143000"/>
                <a:gd name="connsiteX3" fmla="*/ 571500 w 1143000"/>
                <a:gd name="connsiteY3" fmla="*/ 0 h 1143000"/>
                <a:gd name="connsiteX4" fmla="*/ 1143000 w 1143000"/>
                <a:gd name="connsiteY4" fmla="*/ 571500 h 114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0" h="1143000">
                  <a:moveTo>
                    <a:pt x="1143000" y="571500"/>
                  </a:moveTo>
                  <a:cubicBezTo>
                    <a:pt x="1143000" y="887131"/>
                    <a:pt x="887131" y="1143000"/>
                    <a:pt x="571500" y="1143000"/>
                  </a:cubicBezTo>
                  <a:cubicBezTo>
                    <a:pt x="255869" y="1143000"/>
                    <a:pt x="0" y="887131"/>
                    <a:pt x="0" y="571500"/>
                  </a:cubicBezTo>
                  <a:cubicBezTo>
                    <a:pt x="0" y="255869"/>
                    <a:pt x="255869" y="0"/>
                    <a:pt x="571500" y="0"/>
                  </a:cubicBezTo>
                  <a:cubicBezTo>
                    <a:pt x="887131" y="0"/>
                    <a:pt x="1143000" y="255869"/>
                    <a:pt x="1143000" y="571500"/>
                  </a:cubicBezTo>
                  <a:close/>
                </a:path>
              </a:pathLst>
            </a:custGeom>
            <a:solidFill>
              <a:schemeClr val="tx2"/>
            </a:solidFill>
            <a:ln w="9525" cap="flat">
              <a:noFill/>
              <a:prstDash val="solid"/>
              <a:miter/>
            </a:ln>
          </p:spPr>
          <p:txBody>
            <a:bodyPr rtlCol="0" anchor="ctr"/>
            <a:lstStyle/>
            <a:p>
              <a:endParaRPr lang="en-US"/>
            </a:p>
          </p:txBody>
        </p:sp>
        <p:sp>
          <p:nvSpPr>
            <p:cNvPr id="91" name="Freeform: Shape 77">
              <a:extLst>
                <a:ext uri="{FF2B5EF4-FFF2-40B4-BE49-F238E27FC236}">
                  <a16:creationId xmlns:a16="http://schemas.microsoft.com/office/drawing/2014/main" id="{1DC21759-D739-4441-8FBD-ECEDCBCFAE6E}"/>
                </a:ext>
              </a:extLst>
            </p:cNvPr>
            <p:cNvSpPr/>
            <p:nvPr/>
          </p:nvSpPr>
          <p:spPr>
            <a:xfrm>
              <a:off x="4528185" y="1856422"/>
              <a:ext cx="3143250" cy="3143250"/>
            </a:xfrm>
            <a:custGeom>
              <a:avLst/>
              <a:gdLst>
                <a:gd name="connsiteX0" fmla="*/ 3143250 w 3143250"/>
                <a:gd name="connsiteY0" fmla="*/ 1571625 h 3143250"/>
                <a:gd name="connsiteX1" fmla="*/ 1571625 w 3143250"/>
                <a:gd name="connsiteY1" fmla="*/ 3143250 h 3143250"/>
                <a:gd name="connsiteX2" fmla="*/ 0 w 3143250"/>
                <a:gd name="connsiteY2" fmla="*/ 1571625 h 3143250"/>
                <a:gd name="connsiteX3" fmla="*/ 1571625 w 3143250"/>
                <a:gd name="connsiteY3" fmla="*/ 0 h 3143250"/>
                <a:gd name="connsiteX4" fmla="*/ 3143250 w 3143250"/>
                <a:gd name="connsiteY4" fmla="*/ 1571625 h 314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250" h="3143250">
                  <a:moveTo>
                    <a:pt x="3143250" y="1571625"/>
                  </a:moveTo>
                  <a:cubicBezTo>
                    <a:pt x="3143250" y="2439610"/>
                    <a:pt x="2439610" y="3143250"/>
                    <a:pt x="1571625" y="3143250"/>
                  </a:cubicBezTo>
                  <a:cubicBezTo>
                    <a:pt x="703640" y="3143250"/>
                    <a:pt x="0" y="2439610"/>
                    <a:pt x="0" y="1571625"/>
                  </a:cubicBezTo>
                  <a:cubicBezTo>
                    <a:pt x="0" y="703640"/>
                    <a:pt x="703640" y="0"/>
                    <a:pt x="1571625" y="0"/>
                  </a:cubicBezTo>
                  <a:cubicBezTo>
                    <a:pt x="2439610" y="0"/>
                    <a:pt x="3143250" y="703640"/>
                    <a:pt x="3143250" y="1571625"/>
                  </a:cubicBezTo>
                  <a:close/>
                </a:path>
              </a:pathLst>
            </a:custGeom>
            <a:solidFill>
              <a:schemeClr val="tx2"/>
            </a:solidFill>
            <a:ln w="9525" cap="flat">
              <a:noFill/>
              <a:prstDash val="solid"/>
              <a:miter/>
            </a:ln>
          </p:spPr>
          <p:txBody>
            <a:bodyPr rtlCol="0" anchor="ctr"/>
            <a:lstStyle/>
            <a:p>
              <a:endParaRPr lang="en-US"/>
            </a:p>
          </p:txBody>
        </p:sp>
      </p:grpSp>
      <p:pic>
        <p:nvPicPr>
          <p:cNvPr id="92" name="Picture 91">
            <a:extLst>
              <a:ext uri="{FF2B5EF4-FFF2-40B4-BE49-F238E27FC236}">
                <a16:creationId xmlns:a16="http://schemas.microsoft.com/office/drawing/2014/main" id="{B6C2691F-196E-FB4E-9549-983276709A9E}"/>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883411" y="1983898"/>
            <a:ext cx="538809" cy="538809"/>
          </a:xfrm>
          <a:prstGeom prst="rect">
            <a:avLst/>
          </a:prstGeom>
        </p:spPr>
      </p:pic>
      <p:pic>
        <p:nvPicPr>
          <p:cNvPr id="93" name="Picture 92">
            <a:extLst>
              <a:ext uri="{FF2B5EF4-FFF2-40B4-BE49-F238E27FC236}">
                <a16:creationId xmlns:a16="http://schemas.microsoft.com/office/drawing/2014/main" id="{38CC37A0-DD05-C747-98EF-7FDFDD0A6043}"/>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624303" y="1988005"/>
            <a:ext cx="526643" cy="526643"/>
          </a:xfrm>
          <a:prstGeom prst="rect">
            <a:avLst/>
          </a:prstGeom>
        </p:spPr>
      </p:pic>
      <p:sp>
        <p:nvSpPr>
          <p:cNvPr id="94" name="Rectangle 93">
            <a:extLst>
              <a:ext uri="{FF2B5EF4-FFF2-40B4-BE49-F238E27FC236}">
                <a16:creationId xmlns:a16="http://schemas.microsoft.com/office/drawing/2014/main" id="{3747D657-BB84-D342-99DA-A122140EBAF5}"/>
              </a:ext>
            </a:extLst>
          </p:cNvPr>
          <p:cNvSpPr/>
          <p:nvPr/>
        </p:nvSpPr>
        <p:spPr>
          <a:xfrm>
            <a:off x="4389121" y="1675256"/>
            <a:ext cx="3368244" cy="937633"/>
          </a:xfrm>
          <a:prstGeom prst="rect">
            <a:avLst/>
          </a:prstGeom>
          <a:noFill/>
          <a:ln w="19050" cmpd="sng">
            <a:solidFill>
              <a:schemeClr val="accent1"/>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95" name="TextBox 94">
            <a:extLst>
              <a:ext uri="{FF2B5EF4-FFF2-40B4-BE49-F238E27FC236}">
                <a16:creationId xmlns:a16="http://schemas.microsoft.com/office/drawing/2014/main" id="{C7D0DC79-0176-ED4A-998F-BFE763F4133E}"/>
              </a:ext>
            </a:extLst>
          </p:cNvPr>
          <p:cNvSpPr txBox="1"/>
          <p:nvPr/>
        </p:nvSpPr>
        <p:spPr>
          <a:xfrm>
            <a:off x="8617647" y="1741942"/>
            <a:ext cx="1101212" cy="489365"/>
          </a:xfrm>
          <a:prstGeom prst="rect">
            <a:avLst/>
          </a:prstGeom>
          <a:noFill/>
          <a:ln>
            <a:solidFill>
              <a:schemeClr val="bg1">
                <a:lumMod val="50000"/>
              </a:schemeClr>
            </a:solidFill>
          </a:ln>
        </p:spPr>
        <p:txBody>
          <a:bodyPr wrap="square" lIns="182880" tIns="146304" rIns="182880" bIns="146304" rtlCol="0">
            <a:spAutoFit/>
          </a:bodyPr>
          <a:lstStyle/>
          <a:p>
            <a:pPr algn="ctr">
              <a:lnSpc>
                <a:spcPct val="90000"/>
              </a:lnSpc>
              <a:spcAft>
                <a:spcPts val="600"/>
              </a:spcAft>
            </a:pPr>
            <a:r>
              <a:rPr lang="en-US" sz="1400">
                <a:gradFill>
                  <a:gsLst>
                    <a:gs pos="2917">
                      <a:schemeClr val="tx1"/>
                    </a:gs>
                    <a:gs pos="30000">
                      <a:schemeClr val="tx1"/>
                    </a:gs>
                  </a:gsLst>
                  <a:lin ang="5400000" scaled="0"/>
                </a:gradFill>
              </a:rPr>
              <a:t>Licenses</a:t>
            </a:r>
            <a:endParaRPr lang="en-ZW" sz="1400">
              <a:gradFill>
                <a:gsLst>
                  <a:gs pos="2917">
                    <a:schemeClr val="tx1"/>
                  </a:gs>
                  <a:gs pos="30000">
                    <a:schemeClr val="tx1"/>
                  </a:gs>
                </a:gsLst>
                <a:lin ang="5400000" scaled="0"/>
              </a:gradFill>
            </a:endParaRPr>
          </a:p>
        </p:txBody>
      </p:sp>
      <p:sp>
        <p:nvSpPr>
          <p:cNvPr id="96" name="TextBox 95">
            <a:extLst>
              <a:ext uri="{FF2B5EF4-FFF2-40B4-BE49-F238E27FC236}">
                <a16:creationId xmlns:a16="http://schemas.microsoft.com/office/drawing/2014/main" id="{56E0F4DD-D0C8-6D48-A2E9-A6F9C7A84BAD}"/>
              </a:ext>
            </a:extLst>
          </p:cNvPr>
          <p:cNvSpPr txBox="1"/>
          <p:nvPr/>
        </p:nvSpPr>
        <p:spPr>
          <a:xfrm>
            <a:off x="9831930" y="1741942"/>
            <a:ext cx="1101212" cy="489365"/>
          </a:xfrm>
          <a:prstGeom prst="rect">
            <a:avLst/>
          </a:prstGeom>
          <a:noFill/>
          <a:ln>
            <a:solidFill>
              <a:schemeClr val="bg1">
                <a:lumMod val="50000"/>
              </a:schemeClr>
            </a:solidFill>
          </a:ln>
        </p:spPr>
        <p:txBody>
          <a:bodyPr wrap="square" lIns="182880" tIns="146304" rIns="182880" bIns="146304" rtlCol="0">
            <a:spAutoFit/>
          </a:bodyPr>
          <a:lstStyle/>
          <a:p>
            <a:pPr algn="ctr">
              <a:lnSpc>
                <a:spcPct val="90000"/>
              </a:lnSpc>
              <a:spcAft>
                <a:spcPts val="600"/>
              </a:spcAft>
            </a:pPr>
            <a:r>
              <a:rPr lang="en-US" sz="1400">
                <a:gradFill>
                  <a:gsLst>
                    <a:gs pos="2917">
                      <a:schemeClr val="tx1"/>
                    </a:gs>
                    <a:gs pos="30000">
                      <a:schemeClr val="tx1"/>
                    </a:gs>
                  </a:gsLst>
                  <a:lin ang="5400000" scaled="0"/>
                </a:gradFill>
              </a:rPr>
              <a:t>Skillsets</a:t>
            </a:r>
            <a:endParaRPr lang="en-ZW" sz="1400">
              <a:gradFill>
                <a:gsLst>
                  <a:gs pos="2917">
                    <a:schemeClr val="tx1"/>
                  </a:gs>
                  <a:gs pos="30000">
                    <a:schemeClr val="tx1"/>
                  </a:gs>
                </a:gsLst>
                <a:lin ang="5400000" scaled="0"/>
              </a:gradFill>
            </a:endParaRPr>
          </a:p>
        </p:txBody>
      </p:sp>
      <p:sp>
        <p:nvSpPr>
          <p:cNvPr id="97" name="TextBox 96">
            <a:extLst>
              <a:ext uri="{FF2B5EF4-FFF2-40B4-BE49-F238E27FC236}">
                <a16:creationId xmlns:a16="http://schemas.microsoft.com/office/drawing/2014/main" id="{C48C5695-1773-2B4C-8464-CC82C3983CF5}"/>
              </a:ext>
            </a:extLst>
          </p:cNvPr>
          <p:cNvSpPr txBox="1"/>
          <p:nvPr/>
        </p:nvSpPr>
        <p:spPr>
          <a:xfrm>
            <a:off x="8617647" y="2355177"/>
            <a:ext cx="1101212" cy="489365"/>
          </a:xfrm>
          <a:prstGeom prst="rect">
            <a:avLst/>
          </a:prstGeom>
          <a:noFill/>
          <a:ln>
            <a:solidFill>
              <a:schemeClr val="bg1">
                <a:lumMod val="50000"/>
              </a:schemeClr>
            </a:solidFill>
          </a:ln>
        </p:spPr>
        <p:txBody>
          <a:bodyPr wrap="square" lIns="182880" tIns="146304" rIns="182880" bIns="146304" rtlCol="0">
            <a:spAutoFit/>
          </a:bodyPr>
          <a:lstStyle/>
          <a:p>
            <a:pPr algn="ctr">
              <a:lnSpc>
                <a:spcPct val="90000"/>
              </a:lnSpc>
              <a:spcAft>
                <a:spcPts val="600"/>
              </a:spcAft>
            </a:pPr>
            <a:r>
              <a:rPr lang="en-US" sz="1400">
                <a:gradFill>
                  <a:gsLst>
                    <a:gs pos="2917">
                      <a:schemeClr val="tx1"/>
                    </a:gs>
                    <a:gs pos="30000">
                      <a:schemeClr val="tx1"/>
                    </a:gs>
                  </a:gsLst>
                  <a:lin ang="5400000" scaled="0"/>
                </a:gradFill>
              </a:rPr>
              <a:t>Toolkits</a:t>
            </a:r>
            <a:endParaRPr lang="en-ZW" sz="1400">
              <a:gradFill>
                <a:gsLst>
                  <a:gs pos="2917">
                    <a:schemeClr val="tx1"/>
                  </a:gs>
                  <a:gs pos="30000">
                    <a:schemeClr val="tx1"/>
                  </a:gs>
                </a:gsLst>
                <a:lin ang="5400000" scaled="0"/>
              </a:gradFill>
            </a:endParaRPr>
          </a:p>
        </p:txBody>
      </p:sp>
      <p:sp>
        <p:nvSpPr>
          <p:cNvPr id="98" name="TextBox 97">
            <a:extLst>
              <a:ext uri="{FF2B5EF4-FFF2-40B4-BE49-F238E27FC236}">
                <a16:creationId xmlns:a16="http://schemas.microsoft.com/office/drawing/2014/main" id="{A2507A09-90BF-E94D-93A5-999A848516CD}"/>
              </a:ext>
            </a:extLst>
          </p:cNvPr>
          <p:cNvSpPr txBox="1"/>
          <p:nvPr/>
        </p:nvSpPr>
        <p:spPr>
          <a:xfrm>
            <a:off x="9831930" y="2341984"/>
            <a:ext cx="1101212" cy="683264"/>
          </a:xfrm>
          <a:prstGeom prst="rect">
            <a:avLst/>
          </a:prstGeom>
          <a:noFill/>
          <a:ln>
            <a:solidFill>
              <a:schemeClr val="bg1">
                <a:lumMod val="50000"/>
              </a:schemeClr>
            </a:solidFill>
          </a:ln>
        </p:spPr>
        <p:txBody>
          <a:bodyPr wrap="square" lIns="182880" tIns="146304" rIns="182880" bIns="146304" rtlCol="0">
            <a:spAutoFit/>
          </a:bodyPr>
          <a:lstStyle/>
          <a:p>
            <a:pPr algn="ctr">
              <a:lnSpc>
                <a:spcPct val="90000"/>
              </a:lnSpc>
              <a:spcAft>
                <a:spcPts val="600"/>
              </a:spcAft>
            </a:pPr>
            <a:r>
              <a:rPr lang="en-US" sz="1400">
                <a:gradFill>
                  <a:gsLst>
                    <a:gs pos="2917">
                      <a:schemeClr val="tx1"/>
                    </a:gs>
                    <a:gs pos="30000">
                      <a:schemeClr val="tx1"/>
                    </a:gs>
                  </a:gsLst>
                  <a:lin ang="5400000" scaled="0"/>
                </a:gradFill>
              </a:rPr>
              <a:t>Solutions</a:t>
            </a:r>
            <a:endParaRPr lang="en-ZW" sz="1400">
              <a:gradFill>
                <a:gsLst>
                  <a:gs pos="2917">
                    <a:schemeClr val="tx1"/>
                  </a:gs>
                  <a:gs pos="30000">
                    <a:schemeClr val="tx1"/>
                  </a:gs>
                </a:gsLst>
                <a:lin ang="5400000" scaled="0"/>
              </a:gradFill>
            </a:endParaRPr>
          </a:p>
        </p:txBody>
      </p:sp>
      <p:sp>
        <p:nvSpPr>
          <p:cNvPr id="99" name="TextBox 98">
            <a:extLst>
              <a:ext uri="{FF2B5EF4-FFF2-40B4-BE49-F238E27FC236}">
                <a16:creationId xmlns:a16="http://schemas.microsoft.com/office/drawing/2014/main" id="{5E29F71B-A9FB-5143-B856-CCA596757E00}"/>
              </a:ext>
            </a:extLst>
          </p:cNvPr>
          <p:cNvSpPr txBox="1"/>
          <p:nvPr/>
        </p:nvSpPr>
        <p:spPr>
          <a:xfrm>
            <a:off x="9260174" y="2963422"/>
            <a:ext cx="1101212" cy="489365"/>
          </a:xfrm>
          <a:prstGeom prst="rect">
            <a:avLst/>
          </a:prstGeom>
          <a:noFill/>
          <a:ln>
            <a:solidFill>
              <a:schemeClr val="bg1">
                <a:lumMod val="50000"/>
              </a:schemeClr>
            </a:solidFill>
          </a:ln>
        </p:spPr>
        <p:txBody>
          <a:bodyPr wrap="square" lIns="182880" tIns="146304" rIns="182880" bIns="146304" rtlCol="0">
            <a:spAutoFit/>
          </a:bodyPr>
          <a:lstStyle/>
          <a:p>
            <a:pPr algn="ctr">
              <a:lnSpc>
                <a:spcPct val="90000"/>
              </a:lnSpc>
              <a:spcAft>
                <a:spcPts val="600"/>
              </a:spcAft>
            </a:pPr>
            <a:r>
              <a:rPr lang="en-US" sz="1400">
                <a:gradFill>
                  <a:gsLst>
                    <a:gs pos="2917">
                      <a:schemeClr val="tx1"/>
                    </a:gs>
                    <a:gs pos="30000">
                      <a:schemeClr val="tx1"/>
                    </a:gs>
                  </a:gsLst>
                  <a:lin ang="5400000" scaled="0"/>
                </a:gradFill>
              </a:rPr>
              <a:t>Support</a:t>
            </a:r>
            <a:endParaRPr lang="en-ZW" sz="1400">
              <a:gradFill>
                <a:gsLst>
                  <a:gs pos="2917">
                    <a:schemeClr val="tx1"/>
                  </a:gs>
                  <a:gs pos="30000">
                    <a:schemeClr val="tx1"/>
                  </a:gs>
                </a:gsLst>
                <a:lin ang="5400000" scaled="0"/>
              </a:gradFill>
            </a:endParaRPr>
          </a:p>
        </p:txBody>
      </p:sp>
    </p:spTree>
    <p:custDataLst>
      <p:tags r:id="rId1"/>
    </p:custDataLst>
    <p:extLst>
      <p:ext uri="{BB962C8B-B14F-4D97-AF65-F5344CB8AC3E}">
        <p14:creationId xmlns:p14="http://schemas.microsoft.com/office/powerpoint/2010/main" val="1906308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C00381-F694-D041-A89B-9A3EDEF7D3D6}"/>
              </a:ext>
            </a:extLst>
          </p:cNvPr>
          <p:cNvSpPr>
            <a:spLocks noGrp="1"/>
          </p:cNvSpPr>
          <p:nvPr>
            <p:ph type="ftr" sz="quarter" idx="11"/>
          </p:nvPr>
        </p:nvSpPr>
        <p:spPr/>
        <p:txBody>
          <a:bodyPr/>
          <a:lstStyle/>
          <a:p>
            <a:r>
              <a:rPr lang="en-US" dirty="0"/>
              <a:t>Copyright © 2021, Oracle and/or its affiliates  |  Confidential: Internal/Restricted/Highly Restricted</a:t>
            </a:r>
          </a:p>
        </p:txBody>
      </p:sp>
      <p:sp>
        <p:nvSpPr>
          <p:cNvPr id="3" name="Slide Number Placeholder 2">
            <a:extLst>
              <a:ext uri="{FF2B5EF4-FFF2-40B4-BE49-F238E27FC236}">
                <a16:creationId xmlns:a16="http://schemas.microsoft.com/office/drawing/2014/main" id="{BFD01B6D-39A4-6244-9220-784920B9D0C9}"/>
              </a:ext>
            </a:extLst>
          </p:cNvPr>
          <p:cNvSpPr>
            <a:spLocks noGrp="1"/>
          </p:cNvSpPr>
          <p:nvPr>
            <p:ph type="sldNum" sz="quarter" idx="12"/>
          </p:nvPr>
        </p:nvSpPr>
        <p:spPr/>
        <p:txBody>
          <a:bodyPr/>
          <a:lstStyle/>
          <a:p>
            <a:fld id="{345D60D9-5372-5F40-9443-0F9AE5BDC3C8}" type="slidenum">
              <a:rPr lang="en-US" smtClean="0"/>
              <a:pPr/>
              <a:t>35</a:t>
            </a:fld>
            <a:endParaRPr lang="en-US" dirty="0"/>
          </a:p>
        </p:txBody>
      </p:sp>
      <p:pic>
        <p:nvPicPr>
          <p:cNvPr id="5" name="Picture 4">
            <a:extLst>
              <a:ext uri="{FF2B5EF4-FFF2-40B4-BE49-F238E27FC236}">
                <a16:creationId xmlns:a16="http://schemas.microsoft.com/office/drawing/2014/main" id="{F11B0743-387F-144A-BA3F-87E7672A84F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89814" y="3202031"/>
            <a:ext cx="6258376" cy="2585554"/>
          </a:xfrm>
          <a:prstGeom prst="rect">
            <a:avLst/>
          </a:prstGeom>
        </p:spPr>
      </p:pic>
      <p:grpSp>
        <p:nvGrpSpPr>
          <p:cNvPr id="6" name="Group 5">
            <a:extLst>
              <a:ext uri="{FF2B5EF4-FFF2-40B4-BE49-F238E27FC236}">
                <a16:creationId xmlns:a16="http://schemas.microsoft.com/office/drawing/2014/main" id="{D8100172-1AC6-A840-935B-EBB3CA50B2C4}"/>
              </a:ext>
            </a:extLst>
          </p:cNvPr>
          <p:cNvGrpSpPr>
            <a:grpSpLocks noChangeAspect="1"/>
          </p:cNvGrpSpPr>
          <p:nvPr/>
        </p:nvGrpSpPr>
        <p:grpSpPr>
          <a:xfrm>
            <a:off x="5250810" y="1239171"/>
            <a:ext cx="6715094" cy="1116677"/>
            <a:chOff x="540474" y="5315706"/>
            <a:chExt cx="7236838" cy="1242214"/>
          </a:xfrm>
        </p:grpSpPr>
        <p:sp>
          <p:nvSpPr>
            <p:cNvPr id="7" name="Rectangle 6">
              <a:extLst>
                <a:ext uri="{FF2B5EF4-FFF2-40B4-BE49-F238E27FC236}">
                  <a16:creationId xmlns:a16="http://schemas.microsoft.com/office/drawing/2014/main" id="{CED1E63B-37C5-FB4B-8EF2-0612E23AA77E}"/>
                </a:ext>
              </a:extLst>
            </p:cNvPr>
            <p:cNvSpPr/>
            <p:nvPr/>
          </p:nvSpPr>
          <p:spPr>
            <a:xfrm>
              <a:off x="3887153" y="5583429"/>
              <a:ext cx="527536" cy="562293"/>
            </a:xfrm>
            <a:prstGeom prst="rect">
              <a:avLst/>
            </a:prstGeom>
          </p:spPr>
          <p:txBody>
            <a:bodyPr wrap="square">
              <a:spAutoFit/>
            </a:bodyPr>
            <a:lstStyle/>
            <a:p>
              <a:pPr lvl="0">
                <a:defRPr/>
              </a:pPr>
              <a:r>
                <a:rPr lang="en-US" sz="1600">
                  <a:latin typeface="Oracle Sans" panose="020B0503020204020204" pitchFamily="34" charset="0"/>
                  <a:cs typeface="Oracle Sans" panose="020B0503020204020204" pitchFamily="34" charset="0"/>
                </a:rPr>
                <a:t>+</a:t>
              </a:r>
            </a:p>
          </p:txBody>
        </p:sp>
        <p:pic>
          <p:nvPicPr>
            <p:cNvPr id="8" name="Oracle Logo">
              <a:extLst>
                <a:ext uri="{FF2B5EF4-FFF2-40B4-BE49-F238E27FC236}">
                  <a16:creationId xmlns:a16="http://schemas.microsoft.com/office/drawing/2014/main" id="{4B8A276A-87CD-114A-BFCB-5CF8EE337EF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412788" y="5583746"/>
              <a:ext cx="3364524" cy="706135"/>
            </a:xfrm>
            <a:prstGeom prst="rect">
              <a:avLst/>
            </a:prstGeom>
          </p:spPr>
        </p:pic>
        <p:pic>
          <p:nvPicPr>
            <p:cNvPr id="9" name="Picture 8">
              <a:extLst>
                <a:ext uri="{FF2B5EF4-FFF2-40B4-BE49-F238E27FC236}">
                  <a16:creationId xmlns:a16="http://schemas.microsoft.com/office/drawing/2014/main" id="{BC5ADEC4-D786-3149-8810-2DA8240EE120}"/>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40474" y="5315706"/>
              <a:ext cx="3759843" cy="1242214"/>
            </a:xfrm>
            <a:prstGeom prst="rect">
              <a:avLst/>
            </a:prstGeom>
          </p:spPr>
        </p:pic>
      </p:grpSp>
      <p:sp>
        <p:nvSpPr>
          <p:cNvPr id="10" name="Rectangle 9">
            <a:extLst>
              <a:ext uri="{FF2B5EF4-FFF2-40B4-BE49-F238E27FC236}">
                <a16:creationId xmlns:a16="http://schemas.microsoft.com/office/drawing/2014/main" id="{671F8CD9-1038-E342-A395-EECBA4E255B6}"/>
              </a:ext>
            </a:extLst>
          </p:cNvPr>
          <p:cNvSpPr/>
          <p:nvPr/>
        </p:nvSpPr>
        <p:spPr>
          <a:xfrm>
            <a:off x="693052" y="1451609"/>
            <a:ext cx="4414329" cy="4754763"/>
          </a:xfrm>
          <a:prstGeom prst="rect">
            <a:avLst/>
          </a:prstGeom>
        </p:spPr>
        <p:txBody>
          <a:bodyPr wrap="square">
            <a:spAutoFit/>
          </a:bodyPr>
          <a:lstStyle/>
          <a:p>
            <a:pPr>
              <a:spcAft>
                <a:spcPts val="600"/>
              </a:spcAft>
            </a:pPr>
            <a:r>
              <a:rPr lang="en-US" sz="1799" b="1" dirty="0">
                <a:solidFill>
                  <a:schemeClr val="accent5"/>
                </a:solidFill>
                <a:latin typeface="Oracle Sans" panose="020B0503020204020204" pitchFamily="34" charset="0"/>
                <a:cs typeface="Oracle Sans" panose="020B0503020204020204" pitchFamily="34" charset="0"/>
              </a:rPr>
              <a:t>1. Technology integration</a:t>
            </a:r>
          </a:p>
          <a:p>
            <a:pPr marL="285664" indent="-285664">
              <a:buFont typeface="Arial" panose="020B0604020202020204" pitchFamily="34" charset="0"/>
              <a:buChar char="•"/>
            </a:pPr>
            <a:r>
              <a:rPr lang="en-US" sz="1600" dirty="0">
                <a:latin typeface="Oracle Sans" panose="020B0503020204020204" pitchFamily="34" charset="0"/>
                <a:cs typeface="Oracle Sans" panose="020B0503020204020204" pitchFamily="34" charset="0"/>
              </a:rPr>
              <a:t>Private interconnect with </a:t>
            </a:r>
            <a:r>
              <a:rPr lang="en-US" sz="1600" dirty="0" err="1">
                <a:latin typeface="Oracle Sans" panose="020B0503020204020204" pitchFamily="34" charset="0"/>
                <a:cs typeface="Oracle Sans" panose="020B0503020204020204" pitchFamily="34" charset="0"/>
              </a:rPr>
              <a:t>FastConnect</a:t>
            </a:r>
            <a:r>
              <a:rPr lang="en-US" sz="1600" dirty="0">
                <a:latin typeface="Oracle Sans" panose="020B0503020204020204" pitchFamily="34" charset="0"/>
                <a:cs typeface="Oracle Sans" panose="020B0503020204020204" pitchFamily="34" charset="0"/>
              </a:rPr>
              <a:t> and ExpressRoute</a:t>
            </a:r>
          </a:p>
          <a:p>
            <a:pPr marL="285664" indent="-285664">
              <a:buFont typeface="Arial" panose="020B0604020202020204" pitchFamily="34" charset="0"/>
              <a:buChar char="•"/>
            </a:pPr>
            <a:r>
              <a:rPr lang="en-US" sz="1600" dirty="0">
                <a:latin typeface="Oracle Sans" panose="020B0503020204020204" pitchFamily="34" charset="0"/>
                <a:cs typeface="Oracle Sans" panose="020B0503020204020204" pitchFamily="34" charset="0"/>
              </a:rPr>
              <a:t>Unified identity and access management</a:t>
            </a:r>
          </a:p>
          <a:p>
            <a:pPr marL="285664" indent="-285664">
              <a:buFont typeface="Arial" panose="020B0604020202020204" pitchFamily="34" charset="0"/>
              <a:buChar char="•"/>
            </a:pPr>
            <a:endParaRPr lang="en-US" sz="1600" dirty="0">
              <a:latin typeface="Oracle Sans" panose="020B0503020204020204" pitchFamily="34" charset="0"/>
              <a:cs typeface="Oracle Sans" panose="020B0503020204020204" pitchFamily="34" charset="0"/>
            </a:endParaRPr>
          </a:p>
          <a:p>
            <a:pPr>
              <a:spcAft>
                <a:spcPts val="600"/>
              </a:spcAft>
            </a:pPr>
            <a:r>
              <a:rPr lang="en-US" sz="1799" b="1" dirty="0">
                <a:solidFill>
                  <a:schemeClr val="accent5"/>
                </a:solidFill>
                <a:latin typeface="Oracle Sans" panose="020B0503020204020204" pitchFamily="34" charset="0"/>
                <a:cs typeface="Oracle Sans" panose="020B0503020204020204" pitchFamily="34" charset="0"/>
              </a:rPr>
              <a:t>2. Application interoperability</a:t>
            </a:r>
          </a:p>
          <a:p>
            <a:pPr marL="285664" indent="-285664">
              <a:buFont typeface="Arial" panose="020B0604020202020204" pitchFamily="34" charset="0"/>
              <a:buChar char="•"/>
            </a:pPr>
            <a:r>
              <a:rPr lang="en-US" sz="1600" dirty="0">
                <a:latin typeface="Oracle Sans" panose="020B0503020204020204" pitchFamily="34" charset="0"/>
                <a:cs typeface="Oracle Sans" panose="020B0503020204020204" pitchFamily="34" charset="0"/>
              </a:rPr>
              <a:t>Tested, validated, and supported application deployments</a:t>
            </a:r>
          </a:p>
          <a:p>
            <a:pPr marL="285664" indent="-285664">
              <a:buFont typeface="Arial" panose="020B0604020202020204" pitchFamily="34" charset="0"/>
              <a:buChar char="•"/>
            </a:pPr>
            <a:r>
              <a:rPr lang="en-US" sz="1600" dirty="0">
                <a:latin typeface="Oracle Sans" panose="020B0503020204020204" pitchFamily="34" charset="0"/>
                <a:cs typeface="Oracle Sans" panose="020B0503020204020204" pitchFamily="34" charset="0"/>
              </a:rPr>
              <a:t>Innovate across clouds</a:t>
            </a:r>
          </a:p>
          <a:p>
            <a:pPr marL="285664" indent="-285664">
              <a:buFont typeface="Arial" panose="020B0604020202020204" pitchFamily="34" charset="0"/>
              <a:buChar char="•"/>
            </a:pPr>
            <a:r>
              <a:rPr lang="en-US" sz="1600" dirty="0">
                <a:latin typeface="Oracle Sans" panose="020B0503020204020204" pitchFamily="34" charset="0"/>
                <a:cs typeface="Oracle Sans" panose="020B0503020204020204" pitchFamily="34" charset="0"/>
              </a:rPr>
              <a:t>Large choice of services</a:t>
            </a:r>
          </a:p>
          <a:p>
            <a:pPr marL="285664" indent="-285664">
              <a:buFont typeface="Arial" panose="020B0604020202020204" pitchFamily="34" charset="0"/>
              <a:buChar char="•"/>
            </a:pPr>
            <a:r>
              <a:rPr lang="en-US" sz="1600" dirty="0">
                <a:latin typeface="Oracle Sans" panose="020B0503020204020204" pitchFamily="34" charset="0"/>
                <a:cs typeface="Oracle Sans" panose="020B0503020204020204" pitchFamily="34" charset="0"/>
              </a:rPr>
              <a:t>Leverage existing investments</a:t>
            </a:r>
          </a:p>
          <a:p>
            <a:pPr>
              <a:spcAft>
                <a:spcPts val="600"/>
              </a:spcAft>
            </a:pPr>
            <a:endParaRPr lang="en-US" sz="1600" b="1" dirty="0">
              <a:solidFill>
                <a:schemeClr val="accent5"/>
              </a:solidFill>
              <a:latin typeface="Oracle Sans" panose="020B0503020204020204" pitchFamily="34" charset="0"/>
              <a:cs typeface="Oracle Sans" panose="020B0503020204020204" pitchFamily="34" charset="0"/>
            </a:endParaRPr>
          </a:p>
          <a:p>
            <a:pPr>
              <a:spcAft>
                <a:spcPts val="600"/>
              </a:spcAft>
            </a:pPr>
            <a:r>
              <a:rPr lang="en-US" sz="1799" b="1" dirty="0">
                <a:solidFill>
                  <a:schemeClr val="accent5"/>
                </a:solidFill>
                <a:latin typeface="Oracle Sans" panose="020B0503020204020204" pitchFamily="34" charset="0"/>
                <a:cs typeface="Oracle Sans" panose="020B0503020204020204" pitchFamily="34" charset="0"/>
              </a:rPr>
              <a:t>3. Collaborative support model</a:t>
            </a:r>
          </a:p>
          <a:p>
            <a:pPr>
              <a:spcAft>
                <a:spcPts val="600"/>
              </a:spcAft>
            </a:pPr>
            <a:r>
              <a:rPr lang="en-US" sz="1600" dirty="0">
                <a:latin typeface="Oracle Sans" panose="020B0503020204020204" pitchFamily="34" charset="0"/>
                <a:cs typeface="Oracle Sans" panose="020B0503020204020204" pitchFamily="34" charset="0"/>
              </a:rPr>
              <a:t>Joint, collaborative, standard support model</a:t>
            </a:r>
          </a:p>
          <a:p>
            <a:pPr marL="285664" indent="-285664">
              <a:buFont typeface="Arial" panose="020B0604020202020204" pitchFamily="34" charset="0"/>
              <a:buChar char="•"/>
            </a:pPr>
            <a:r>
              <a:rPr lang="en-US" sz="1600" dirty="0">
                <a:latin typeface="Oracle Sans" panose="020B0503020204020204" pitchFamily="34" charset="0"/>
                <a:cs typeface="Oracle Sans" panose="020B0503020204020204" pitchFamily="34" charset="0"/>
              </a:rPr>
              <a:t>Seamless issue resolution</a:t>
            </a:r>
          </a:p>
          <a:p>
            <a:pPr marL="285664" indent="-285664">
              <a:buFont typeface="Arial" panose="020B0604020202020204" pitchFamily="34" charset="0"/>
              <a:buChar char="•"/>
            </a:pPr>
            <a:r>
              <a:rPr lang="en-US" sz="1600" dirty="0">
                <a:latin typeface="Oracle Sans" panose="020B0503020204020204" pitchFamily="34" charset="0"/>
                <a:cs typeface="Oracle Sans" panose="020B0503020204020204" pitchFamily="34" charset="0"/>
              </a:rPr>
              <a:t>Customers can contact either Microsoft or Oracle when encountering an issue </a:t>
            </a:r>
          </a:p>
        </p:txBody>
      </p:sp>
      <p:sp>
        <p:nvSpPr>
          <p:cNvPr id="11" name="Text Placeholder 140">
            <a:extLst>
              <a:ext uri="{FF2B5EF4-FFF2-40B4-BE49-F238E27FC236}">
                <a16:creationId xmlns:a16="http://schemas.microsoft.com/office/drawing/2014/main" id="{D8EE9E12-E5F6-4B23-9162-B5CC9A7DD255}"/>
              </a:ext>
            </a:extLst>
          </p:cNvPr>
          <p:cNvSpPr txBox="1">
            <a:spLocks/>
          </p:cNvSpPr>
          <p:nvPr/>
        </p:nvSpPr>
        <p:spPr>
          <a:xfrm>
            <a:off x="591910" y="455250"/>
            <a:ext cx="10664825" cy="823913"/>
          </a:xfrm>
          <a:prstGeom prst="rect">
            <a:avLst/>
          </a:prstGeom>
          <a:noFill/>
        </p:spPr>
        <p:txBody>
          <a:bodyPr vert="horz" lIns="0" tIns="0" rIns="0" bIns="0" rtlCol="0">
            <a:no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Tab" panose="020B0503020204020204" pitchFamily="34" charset="0"/>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600" b="0" i="0" kern="1200">
                <a:solidFill>
                  <a:schemeClr val="tx1"/>
                </a:solidFill>
                <a:latin typeface="Oracle Sans Tab" panose="020B0503020204020204" pitchFamily="34" charset="0"/>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pPr>
            <a:r>
              <a:rPr lang="en-US" sz="3599" dirty="0">
                <a:latin typeface="Georgia" panose="02040502050405020303" pitchFamily="18" charset="0"/>
                <a:ea typeface="+mj-ea"/>
                <a:cs typeface="+mj-cs"/>
              </a:rPr>
              <a:t>What does the partnership include: Three Pillars</a:t>
            </a:r>
          </a:p>
        </p:txBody>
      </p:sp>
    </p:spTree>
    <p:extLst>
      <p:ext uri="{BB962C8B-B14F-4D97-AF65-F5344CB8AC3E}">
        <p14:creationId xmlns:p14="http://schemas.microsoft.com/office/powerpoint/2010/main" val="690386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ltLang="es-MX" sz="3200" b="1" dirty="0">
                <a:latin typeface="+mn-lt"/>
              </a:rPr>
              <a:t>Common Use-cases</a:t>
            </a:r>
          </a:p>
        </p:txBody>
      </p:sp>
      <p:grpSp>
        <p:nvGrpSpPr>
          <p:cNvPr id="100" name="Group 99">
            <a:extLst>
              <a:ext uri="{FF2B5EF4-FFF2-40B4-BE49-F238E27FC236}">
                <a16:creationId xmlns:a16="http://schemas.microsoft.com/office/drawing/2014/main" id="{DE3F67F1-3CF7-8A4E-9584-098D7FC24641}"/>
              </a:ext>
            </a:extLst>
          </p:cNvPr>
          <p:cNvGrpSpPr/>
          <p:nvPr/>
        </p:nvGrpSpPr>
        <p:grpSpPr>
          <a:xfrm>
            <a:off x="675932" y="3482214"/>
            <a:ext cx="1032117" cy="634015"/>
            <a:chOff x="1725561" y="1253613"/>
            <a:chExt cx="1032386" cy="634180"/>
          </a:xfrm>
        </p:grpSpPr>
        <p:sp>
          <p:nvSpPr>
            <p:cNvPr id="101" name="Rectangle 100">
              <a:extLst>
                <a:ext uri="{FF2B5EF4-FFF2-40B4-BE49-F238E27FC236}">
                  <a16:creationId xmlns:a16="http://schemas.microsoft.com/office/drawing/2014/main" id="{B9CC3DE1-2D30-8545-84E3-EFBDBA1D9F6E}"/>
                </a:ext>
              </a:extLst>
            </p:cNvPr>
            <p:cNvSpPr/>
            <p:nvPr/>
          </p:nvSpPr>
          <p:spPr bwMode="gray">
            <a:xfrm>
              <a:off x="1725561" y="1253613"/>
              <a:ext cx="1032386" cy="324464"/>
            </a:xfrm>
            <a:prstGeom prst="rect">
              <a:avLst/>
            </a:prstGeom>
            <a:solidFill>
              <a:schemeClr val="bg1"/>
            </a:solidFill>
            <a:ln w="15875">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sz="1400">
                  <a:solidFill>
                    <a:srgbClr val="FF0000"/>
                  </a:solidFill>
                </a:rPr>
                <a:t>Java</a:t>
              </a:r>
            </a:p>
          </p:txBody>
        </p:sp>
        <p:sp>
          <p:nvSpPr>
            <p:cNvPr id="102" name="Rectangle 101">
              <a:extLst>
                <a:ext uri="{FF2B5EF4-FFF2-40B4-BE49-F238E27FC236}">
                  <a16:creationId xmlns:a16="http://schemas.microsoft.com/office/drawing/2014/main" id="{3E32FECF-623B-1547-BE54-5AD56F2360AE}"/>
                </a:ext>
              </a:extLst>
            </p:cNvPr>
            <p:cNvSpPr/>
            <p:nvPr/>
          </p:nvSpPr>
          <p:spPr bwMode="gray">
            <a:xfrm>
              <a:off x="1725561" y="1563329"/>
              <a:ext cx="1032386" cy="324464"/>
            </a:xfrm>
            <a:prstGeom prst="rect">
              <a:avLst/>
            </a:prstGeom>
            <a:solidFill>
              <a:schemeClr val="bg1"/>
            </a:solidFill>
            <a:ln w="15875">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sz="1400">
                  <a:solidFill>
                    <a:srgbClr val="FF0000"/>
                  </a:solidFill>
                </a:rPr>
                <a:t>Oracle DB</a:t>
              </a:r>
            </a:p>
          </p:txBody>
        </p:sp>
      </p:grpSp>
      <p:grpSp>
        <p:nvGrpSpPr>
          <p:cNvPr id="103" name="Group 102">
            <a:extLst>
              <a:ext uri="{FF2B5EF4-FFF2-40B4-BE49-F238E27FC236}">
                <a16:creationId xmlns:a16="http://schemas.microsoft.com/office/drawing/2014/main" id="{D7D91219-AF12-AF4B-A9DE-352FB6D2C286}"/>
              </a:ext>
            </a:extLst>
          </p:cNvPr>
          <p:cNvGrpSpPr/>
          <p:nvPr/>
        </p:nvGrpSpPr>
        <p:grpSpPr>
          <a:xfrm>
            <a:off x="1875154" y="3482214"/>
            <a:ext cx="1032117" cy="634015"/>
            <a:chOff x="2925096" y="1253613"/>
            <a:chExt cx="1032386" cy="634180"/>
          </a:xfrm>
        </p:grpSpPr>
        <p:sp>
          <p:nvSpPr>
            <p:cNvPr id="104" name="Rectangle 103">
              <a:extLst>
                <a:ext uri="{FF2B5EF4-FFF2-40B4-BE49-F238E27FC236}">
                  <a16:creationId xmlns:a16="http://schemas.microsoft.com/office/drawing/2014/main" id="{C4E32927-AC6E-AD47-9E32-E170B7CDF505}"/>
                </a:ext>
              </a:extLst>
            </p:cNvPr>
            <p:cNvSpPr/>
            <p:nvPr/>
          </p:nvSpPr>
          <p:spPr bwMode="gray">
            <a:xfrm>
              <a:off x="2925096" y="1253613"/>
              <a:ext cx="1032386" cy="324464"/>
            </a:xfrm>
            <a:prstGeom prst="rect">
              <a:avLst/>
            </a:prstGeom>
            <a:solidFill>
              <a:schemeClr val="bg1"/>
            </a:solidFill>
            <a:ln w="15875">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sz="1000">
                  <a:solidFill>
                    <a:srgbClr val="FF0000"/>
                  </a:solidFill>
                </a:rPr>
                <a:t>E-Business Suite</a:t>
              </a:r>
            </a:p>
          </p:txBody>
        </p:sp>
        <p:sp>
          <p:nvSpPr>
            <p:cNvPr id="105" name="Rectangle 104">
              <a:extLst>
                <a:ext uri="{FF2B5EF4-FFF2-40B4-BE49-F238E27FC236}">
                  <a16:creationId xmlns:a16="http://schemas.microsoft.com/office/drawing/2014/main" id="{B95D08B5-96D9-0B4B-9093-D1AC3F132F4A}"/>
                </a:ext>
              </a:extLst>
            </p:cNvPr>
            <p:cNvSpPr/>
            <p:nvPr/>
          </p:nvSpPr>
          <p:spPr bwMode="gray">
            <a:xfrm>
              <a:off x="2925096" y="1563329"/>
              <a:ext cx="1032386" cy="324464"/>
            </a:xfrm>
            <a:prstGeom prst="rect">
              <a:avLst/>
            </a:prstGeom>
            <a:solidFill>
              <a:schemeClr val="bg1"/>
            </a:solidFill>
            <a:ln w="15875">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sz="1400">
                  <a:solidFill>
                    <a:srgbClr val="FF0000"/>
                  </a:solidFill>
                </a:rPr>
                <a:t>Oracle DB</a:t>
              </a:r>
            </a:p>
          </p:txBody>
        </p:sp>
      </p:grpSp>
      <p:grpSp>
        <p:nvGrpSpPr>
          <p:cNvPr id="106" name="Group 105">
            <a:extLst>
              <a:ext uri="{FF2B5EF4-FFF2-40B4-BE49-F238E27FC236}">
                <a16:creationId xmlns:a16="http://schemas.microsoft.com/office/drawing/2014/main" id="{7F90702E-1AC9-1148-B401-80BA7006A6DC}"/>
              </a:ext>
            </a:extLst>
          </p:cNvPr>
          <p:cNvGrpSpPr/>
          <p:nvPr/>
        </p:nvGrpSpPr>
        <p:grpSpPr>
          <a:xfrm>
            <a:off x="3074376" y="3482214"/>
            <a:ext cx="1032117" cy="634015"/>
            <a:chOff x="4419600" y="1253613"/>
            <a:chExt cx="1032386" cy="634180"/>
          </a:xfrm>
        </p:grpSpPr>
        <p:sp>
          <p:nvSpPr>
            <p:cNvPr id="107" name="Rectangle 106">
              <a:extLst>
                <a:ext uri="{FF2B5EF4-FFF2-40B4-BE49-F238E27FC236}">
                  <a16:creationId xmlns:a16="http://schemas.microsoft.com/office/drawing/2014/main" id="{C02277E2-2253-CA43-A01F-D0C4AC5B16A0}"/>
                </a:ext>
              </a:extLst>
            </p:cNvPr>
            <p:cNvSpPr/>
            <p:nvPr/>
          </p:nvSpPr>
          <p:spPr bwMode="gray">
            <a:xfrm>
              <a:off x="4419600" y="1253613"/>
              <a:ext cx="1032386" cy="324464"/>
            </a:xfrm>
            <a:prstGeom prst="rect">
              <a:avLst/>
            </a:prstGeom>
            <a:solidFill>
              <a:schemeClr val="bg1"/>
            </a:solidFill>
            <a:ln w="1587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sz="1400">
                  <a:solidFill>
                    <a:schemeClr val="accent4"/>
                  </a:solidFill>
                </a:rPr>
                <a:t>.NET</a:t>
              </a:r>
            </a:p>
          </p:txBody>
        </p:sp>
        <p:sp>
          <p:nvSpPr>
            <p:cNvPr id="108" name="Rectangle 107">
              <a:extLst>
                <a:ext uri="{FF2B5EF4-FFF2-40B4-BE49-F238E27FC236}">
                  <a16:creationId xmlns:a16="http://schemas.microsoft.com/office/drawing/2014/main" id="{FB8B5590-40C0-B34C-A8F4-B3489EDEFAA5}"/>
                </a:ext>
              </a:extLst>
            </p:cNvPr>
            <p:cNvSpPr/>
            <p:nvPr/>
          </p:nvSpPr>
          <p:spPr bwMode="gray">
            <a:xfrm>
              <a:off x="4419600" y="1563329"/>
              <a:ext cx="1032386" cy="324464"/>
            </a:xfrm>
            <a:prstGeom prst="rect">
              <a:avLst/>
            </a:prstGeom>
            <a:solidFill>
              <a:schemeClr val="bg1"/>
            </a:solidFill>
            <a:ln w="1587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sz="1200">
                  <a:solidFill>
                    <a:schemeClr val="accent4"/>
                  </a:solidFill>
                </a:rPr>
                <a:t>SQL Server</a:t>
              </a:r>
            </a:p>
          </p:txBody>
        </p:sp>
      </p:grpSp>
      <p:grpSp>
        <p:nvGrpSpPr>
          <p:cNvPr id="109" name="Group 108">
            <a:extLst>
              <a:ext uri="{FF2B5EF4-FFF2-40B4-BE49-F238E27FC236}">
                <a16:creationId xmlns:a16="http://schemas.microsoft.com/office/drawing/2014/main" id="{0801B533-6F3E-9344-8CAF-DBF6E63B154A}"/>
              </a:ext>
            </a:extLst>
          </p:cNvPr>
          <p:cNvGrpSpPr/>
          <p:nvPr/>
        </p:nvGrpSpPr>
        <p:grpSpPr>
          <a:xfrm>
            <a:off x="4273600" y="3489586"/>
            <a:ext cx="1032117" cy="634015"/>
            <a:chOff x="5456904" y="1253613"/>
            <a:chExt cx="1032386" cy="634180"/>
          </a:xfrm>
        </p:grpSpPr>
        <p:sp>
          <p:nvSpPr>
            <p:cNvPr id="110" name="Rectangle 109">
              <a:extLst>
                <a:ext uri="{FF2B5EF4-FFF2-40B4-BE49-F238E27FC236}">
                  <a16:creationId xmlns:a16="http://schemas.microsoft.com/office/drawing/2014/main" id="{3863C233-58B1-3C46-9414-8736971A7FC9}"/>
                </a:ext>
              </a:extLst>
            </p:cNvPr>
            <p:cNvSpPr/>
            <p:nvPr/>
          </p:nvSpPr>
          <p:spPr bwMode="gray">
            <a:xfrm>
              <a:off x="5456904" y="1253613"/>
              <a:ext cx="1032386" cy="324464"/>
            </a:xfrm>
            <a:prstGeom prst="rect">
              <a:avLst/>
            </a:prstGeom>
            <a:solidFill>
              <a:schemeClr val="bg1"/>
            </a:solidFill>
            <a:ln w="1587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sz="1400">
                  <a:solidFill>
                    <a:schemeClr val="accent4"/>
                  </a:solidFill>
                </a:rPr>
                <a:t>.NET</a:t>
              </a:r>
            </a:p>
          </p:txBody>
        </p:sp>
        <p:sp>
          <p:nvSpPr>
            <p:cNvPr id="111" name="Rectangle 110">
              <a:extLst>
                <a:ext uri="{FF2B5EF4-FFF2-40B4-BE49-F238E27FC236}">
                  <a16:creationId xmlns:a16="http://schemas.microsoft.com/office/drawing/2014/main" id="{5E205116-C7DB-A543-9D59-01461C16CB79}"/>
                </a:ext>
              </a:extLst>
            </p:cNvPr>
            <p:cNvSpPr/>
            <p:nvPr/>
          </p:nvSpPr>
          <p:spPr bwMode="gray">
            <a:xfrm>
              <a:off x="5456904" y="1563329"/>
              <a:ext cx="1032386" cy="324464"/>
            </a:xfrm>
            <a:prstGeom prst="rect">
              <a:avLst/>
            </a:prstGeom>
            <a:solidFill>
              <a:schemeClr val="bg1"/>
            </a:solidFill>
            <a:ln w="1587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sz="1200">
                  <a:solidFill>
                    <a:schemeClr val="accent4"/>
                  </a:solidFill>
                </a:rPr>
                <a:t>SQL Server</a:t>
              </a:r>
            </a:p>
          </p:txBody>
        </p:sp>
      </p:grpSp>
      <p:sp>
        <p:nvSpPr>
          <p:cNvPr id="112" name="Rectangle 111">
            <a:extLst>
              <a:ext uri="{FF2B5EF4-FFF2-40B4-BE49-F238E27FC236}">
                <a16:creationId xmlns:a16="http://schemas.microsoft.com/office/drawing/2014/main" id="{245D65A5-E353-5740-9692-CD2027B9A91F}"/>
              </a:ext>
            </a:extLst>
          </p:cNvPr>
          <p:cNvSpPr/>
          <p:nvPr/>
        </p:nvSpPr>
        <p:spPr bwMode="gray">
          <a:xfrm>
            <a:off x="675930" y="4271045"/>
            <a:ext cx="2231340" cy="324380"/>
          </a:xfrm>
          <a:prstGeom prst="rect">
            <a:avLst/>
          </a:prstGeom>
          <a:no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sz="1400">
                <a:solidFill>
                  <a:srgbClr val="FF0000"/>
                </a:solidFill>
              </a:rPr>
              <a:t>Oracle Cloud</a:t>
            </a:r>
          </a:p>
        </p:txBody>
      </p:sp>
      <p:sp>
        <p:nvSpPr>
          <p:cNvPr id="113" name="Rectangle 112">
            <a:extLst>
              <a:ext uri="{FF2B5EF4-FFF2-40B4-BE49-F238E27FC236}">
                <a16:creationId xmlns:a16="http://schemas.microsoft.com/office/drawing/2014/main" id="{F2E673ED-7140-C748-9047-59294F118BC8}"/>
              </a:ext>
            </a:extLst>
          </p:cNvPr>
          <p:cNvSpPr/>
          <p:nvPr/>
        </p:nvSpPr>
        <p:spPr bwMode="gray">
          <a:xfrm>
            <a:off x="3074377" y="4271045"/>
            <a:ext cx="2231340" cy="324380"/>
          </a:xfrm>
          <a:prstGeom prst="rect">
            <a:avLst/>
          </a:prstGeom>
          <a:no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sz="1400">
                <a:solidFill>
                  <a:schemeClr val="accent4"/>
                </a:solidFill>
              </a:rPr>
              <a:t>Azure</a:t>
            </a:r>
          </a:p>
        </p:txBody>
      </p:sp>
      <p:cxnSp>
        <p:nvCxnSpPr>
          <p:cNvPr id="114" name="Straight Connector 113">
            <a:extLst>
              <a:ext uri="{FF2B5EF4-FFF2-40B4-BE49-F238E27FC236}">
                <a16:creationId xmlns:a16="http://schemas.microsoft.com/office/drawing/2014/main" id="{9F3723AB-E83D-D54F-9B0C-8378607B0B7D}"/>
              </a:ext>
            </a:extLst>
          </p:cNvPr>
          <p:cNvCxnSpPr/>
          <p:nvPr/>
        </p:nvCxnSpPr>
        <p:spPr>
          <a:xfrm>
            <a:off x="675930" y="4271046"/>
            <a:ext cx="2231340" cy="0"/>
          </a:xfrm>
          <a:prstGeom prst="line">
            <a:avLst/>
          </a:prstGeom>
          <a:ln w="19050">
            <a:solidFill>
              <a:srgbClr val="FF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21EDAAE1-C8C2-3548-8A75-49A14E4D4233}"/>
              </a:ext>
            </a:extLst>
          </p:cNvPr>
          <p:cNvCxnSpPr/>
          <p:nvPr/>
        </p:nvCxnSpPr>
        <p:spPr>
          <a:xfrm>
            <a:off x="3074375" y="4271046"/>
            <a:ext cx="2231340" cy="0"/>
          </a:xfrm>
          <a:prstGeom prst="line">
            <a:avLst/>
          </a:prstGeom>
          <a:ln w="19050">
            <a:solidFill>
              <a:schemeClr val="accent4"/>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31C9BD0E-1197-EE4A-9C6D-5CFFE6EC0079}"/>
              </a:ext>
            </a:extLst>
          </p:cNvPr>
          <p:cNvSpPr/>
          <p:nvPr/>
        </p:nvSpPr>
        <p:spPr bwMode="gray">
          <a:xfrm>
            <a:off x="675932" y="3078290"/>
            <a:ext cx="1032117" cy="324380"/>
          </a:xfrm>
          <a:prstGeom prst="rect">
            <a:avLst/>
          </a:prstGeom>
          <a:solidFill>
            <a:schemeClr val="bg1"/>
          </a:solidFill>
          <a:ln w="15875">
            <a:solidFill>
              <a:schemeClr val="accent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sz="1400">
                <a:solidFill>
                  <a:schemeClr val="tx1"/>
                </a:solidFill>
              </a:rPr>
              <a:t>App A</a:t>
            </a:r>
          </a:p>
        </p:txBody>
      </p:sp>
      <p:sp>
        <p:nvSpPr>
          <p:cNvPr id="117" name="Rectangle 116">
            <a:extLst>
              <a:ext uri="{FF2B5EF4-FFF2-40B4-BE49-F238E27FC236}">
                <a16:creationId xmlns:a16="http://schemas.microsoft.com/office/drawing/2014/main" id="{9BD7B78F-7C7A-7144-8B5B-8F9F48BE803E}"/>
              </a:ext>
            </a:extLst>
          </p:cNvPr>
          <p:cNvSpPr/>
          <p:nvPr/>
        </p:nvSpPr>
        <p:spPr bwMode="gray">
          <a:xfrm>
            <a:off x="1875154" y="3078290"/>
            <a:ext cx="1032117" cy="324380"/>
          </a:xfrm>
          <a:prstGeom prst="rect">
            <a:avLst/>
          </a:prstGeom>
          <a:solidFill>
            <a:schemeClr val="bg1"/>
          </a:solidFill>
          <a:ln w="15875">
            <a:solidFill>
              <a:schemeClr val="accent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sz="1400">
                <a:solidFill>
                  <a:schemeClr val="tx1"/>
                </a:solidFill>
              </a:rPr>
              <a:t>App B</a:t>
            </a:r>
          </a:p>
        </p:txBody>
      </p:sp>
      <p:sp>
        <p:nvSpPr>
          <p:cNvPr id="118" name="Rectangle 117">
            <a:extLst>
              <a:ext uri="{FF2B5EF4-FFF2-40B4-BE49-F238E27FC236}">
                <a16:creationId xmlns:a16="http://schemas.microsoft.com/office/drawing/2014/main" id="{308E6AC1-5110-4D45-AAEC-7DD3C574D9CB}"/>
              </a:ext>
            </a:extLst>
          </p:cNvPr>
          <p:cNvSpPr/>
          <p:nvPr/>
        </p:nvSpPr>
        <p:spPr bwMode="gray">
          <a:xfrm>
            <a:off x="3074378" y="3080425"/>
            <a:ext cx="1032117" cy="324380"/>
          </a:xfrm>
          <a:prstGeom prst="rect">
            <a:avLst/>
          </a:prstGeom>
          <a:solidFill>
            <a:schemeClr val="bg1"/>
          </a:solidFill>
          <a:ln w="15875">
            <a:solidFill>
              <a:schemeClr val="accent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sz="1400">
                <a:solidFill>
                  <a:schemeClr val="tx1"/>
                </a:solidFill>
              </a:rPr>
              <a:t>App C</a:t>
            </a:r>
          </a:p>
        </p:txBody>
      </p:sp>
      <p:sp>
        <p:nvSpPr>
          <p:cNvPr id="119" name="Rectangle 118">
            <a:extLst>
              <a:ext uri="{FF2B5EF4-FFF2-40B4-BE49-F238E27FC236}">
                <a16:creationId xmlns:a16="http://schemas.microsoft.com/office/drawing/2014/main" id="{88013A66-951F-754D-98D6-211D85422A6A}"/>
              </a:ext>
            </a:extLst>
          </p:cNvPr>
          <p:cNvSpPr/>
          <p:nvPr/>
        </p:nvSpPr>
        <p:spPr bwMode="gray">
          <a:xfrm>
            <a:off x="4273600" y="3080425"/>
            <a:ext cx="1032117" cy="324380"/>
          </a:xfrm>
          <a:prstGeom prst="rect">
            <a:avLst/>
          </a:prstGeom>
          <a:solidFill>
            <a:schemeClr val="bg1"/>
          </a:solidFill>
          <a:ln w="15875">
            <a:solidFill>
              <a:schemeClr val="accent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sz="1400">
                <a:solidFill>
                  <a:schemeClr val="tx1"/>
                </a:solidFill>
              </a:rPr>
              <a:t>App D</a:t>
            </a:r>
          </a:p>
        </p:txBody>
      </p:sp>
      <p:sp>
        <p:nvSpPr>
          <p:cNvPr id="120" name="Left-Right Arrow 119">
            <a:extLst>
              <a:ext uri="{FF2B5EF4-FFF2-40B4-BE49-F238E27FC236}">
                <a16:creationId xmlns:a16="http://schemas.microsoft.com/office/drawing/2014/main" id="{F3F4952D-295E-A24A-86CD-C8118D801E2A}"/>
              </a:ext>
            </a:extLst>
          </p:cNvPr>
          <p:cNvSpPr/>
          <p:nvPr/>
        </p:nvSpPr>
        <p:spPr bwMode="auto">
          <a:xfrm>
            <a:off x="2522543" y="4352140"/>
            <a:ext cx="930061" cy="162190"/>
          </a:xfrm>
          <a:prstGeom prst="leftRightArrow">
            <a:avLst/>
          </a:prstGeom>
          <a:gradFill flip="none" rotWithShape="1">
            <a:gsLst>
              <a:gs pos="0">
                <a:srgbClr val="FF0000">
                  <a:lumMod val="65000"/>
                  <a:lumOff val="35000"/>
                </a:srgbClr>
              </a:gs>
              <a:gs pos="99000">
                <a:schemeClr val="accent5"/>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a:lnSpc>
                <a:spcPct val="90000"/>
              </a:lnSpc>
            </a:pPr>
            <a:endParaRPr lang="en-US" sz="2399">
              <a:gradFill>
                <a:gsLst>
                  <a:gs pos="0">
                    <a:srgbClr val="FFFFFF"/>
                  </a:gs>
                  <a:gs pos="100000">
                    <a:srgbClr val="FFFFFF"/>
                  </a:gs>
                </a:gsLst>
                <a:lin ang="5400000" scaled="0"/>
              </a:gradFill>
              <a:ea typeface="Segoe UI" pitchFamily="34" charset="0"/>
              <a:cs typeface="Segoe UI" pitchFamily="34" charset="0"/>
            </a:endParaRPr>
          </a:p>
        </p:txBody>
      </p:sp>
      <p:sp>
        <p:nvSpPr>
          <p:cNvPr id="121" name="Right Brace 120">
            <a:extLst>
              <a:ext uri="{FF2B5EF4-FFF2-40B4-BE49-F238E27FC236}">
                <a16:creationId xmlns:a16="http://schemas.microsoft.com/office/drawing/2014/main" id="{FD67B547-D184-1541-AD0E-B702F7C7A554}"/>
              </a:ext>
            </a:extLst>
          </p:cNvPr>
          <p:cNvSpPr/>
          <p:nvPr/>
        </p:nvSpPr>
        <p:spPr>
          <a:xfrm rot="16200000">
            <a:off x="2880735" y="462653"/>
            <a:ext cx="220174" cy="4629787"/>
          </a:xfrm>
          <a:prstGeom prst="rightBrace">
            <a:avLst/>
          </a:prstGeom>
          <a:ln w="1905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99"/>
          </a:p>
        </p:txBody>
      </p:sp>
      <p:sp>
        <p:nvSpPr>
          <p:cNvPr id="122" name="Rectangle 121">
            <a:extLst>
              <a:ext uri="{FF2B5EF4-FFF2-40B4-BE49-F238E27FC236}">
                <a16:creationId xmlns:a16="http://schemas.microsoft.com/office/drawing/2014/main" id="{BE450135-4797-B54D-9BB8-00C78A24A526}"/>
              </a:ext>
            </a:extLst>
          </p:cNvPr>
          <p:cNvSpPr/>
          <p:nvPr/>
        </p:nvSpPr>
        <p:spPr bwMode="gray">
          <a:xfrm>
            <a:off x="1708045" y="2360531"/>
            <a:ext cx="2559653" cy="324380"/>
          </a:xfrm>
          <a:prstGeom prst="rect">
            <a:avLst/>
          </a:prstGeom>
          <a:no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sz="1400">
                <a:solidFill>
                  <a:schemeClr val="accent4"/>
                </a:solidFill>
              </a:rPr>
              <a:t>SSO, cross-cloud interconnect</a:t>
            </a:r>
          </a:p>
        </p:txBody>
      </p:sp>
      <p:sp>
        <p:nvSpPr>
          <p:cNvPr id="123" name="Content Placeholder 2">
            <a:extLst>
              <a:ext uri="{FF2B5EF4-FFF2-40B4-BE49-F238E27FC236}">
                <a16:creationId xmlns:a16="http://schemas.microsoft.com/office/drawing/2014/main" id="{5871D65B-735D-074E-81D9-F80F0B470010}"/>
              </a:ext>
            </a:extLst>
          </p:cNvPr>
          <p:cNvSpPr txBox="1"/>
          <p:nvPr/>
        </p:nvSpPr>
        <p:spPr>
          <a:xfrm>
            <a:off x="5780119" y="2125623"/>
            <a:ext cx="5992292" cy="2707871"/>
          </a:xfrm>
          <a:prstGeom prst="rect">
            <a:avLst/>
          </a:prstGeom>
        </p:spPr>
        <p:txBody>
          <a:bodyPr vert="horz" lIns="0" tIns="0" rIns="0" bIns="0" rtlCol="0">
            <a:noAutofit/>
          </a:bodyPr>
          <a:lstStyle>
            <a:lvl1pPr marL="0" marR="0" indent="0" algn="l" defTabSz="914367" rtl="0" eaLnBrk="1" fontAlgn="auto" latinLnBrk="0" hangingPunct="1">
              <a:lnSpc>
                <a:spcPct val="100000"/>
              </a:lnSpc>
              <a:spcBef>
                <a:spcPct val="0"/>
              </a:spcBef>
              <a:spcAft>
                <a:spcPts val="600"/>
              </a:spcAft>
              <a:buClrTx/>
              <a:buSzPct val="90000"/>
              <a:buFont typeface="Wingdings" panose="05000000000000000000" pitchFamily="2" charset="2"/>
              <a:buNone/>
              <a:defRPr sz="2000" kern="1200" spc="-49" baseline="0">
                <a:solidFill>
                  <a:schemeClr val="tx2"/>
                </a:solidFill>
                <a:latin typeface="+mj-lt"/>
                <a:ea typeface="+mn-ea"/>
                <a:cs typeface="+mn-cs"/>
              </a:defRPr>
            </a:lvl1pPr>
            <a:lvl2pPr marL="0" marR="0" indent="0" algn="l" defTabSz="914367" rtl="0" eaLnBrk="1" fontAlgn="auto" latinLnBrk="0" hangingPunct="1">
              <a:lnSpc>
                <a:spcPct val="100000"/>
              </a:lnSpc>
              <a:spcBef>
                <a:spcPts val="600"/>
              </a:spcBef>
              <a:spcAft>
                <a:spcPts val="600"/>
              </a:spcAft>
              <a:buClrTx/>
              <a:buSzPct val="90000"/>
              <a:buFont typeface="Wingdings" panose="05000000000000000000" pitchFamily="2" charset="2"/>
              <a:buNone/>
              <a:defRPr sz="1400" kern="1200" spc="0" baseline="0">
                <a:solidFill>
                  <a:schemeClr val="tx1"/>
                </a:solidFill>
                <a:latin typeface="+mj-lt"/>
                <a:ea typeface="+mn-ea"/>
                <a:cs typeface="+mn-cs"/>
              </a:defRPr>
            </a:lvl2pPr>
            <a:lvl3pPr marL="0" marR="0" indent="0" algn="l" defTabSz="914367" rtl="0" eaLnBrk="1" fontAlgn="auto" latinLnBrk="0" hangingPunct="1">
              <a:lnSpc>
                <a:spcPct val="100000"/>
              </a:lnSpc>
              <a:spcBef>
                <a:spcPct val="0"/>
              </a:spcBef>
              <a:spcAft>
                <a:spcPts val="600"/>
              </a:spcAft>
              <a:buClrTx/>
              <a:buSzPct val="90000"/>
              <a:buFont typeface="Wingdings" panose="05000000000000000000" pitchFamily="2" charset="2"/>
              <a:buNone/>
              <a:defRPr sz="1400" kern="1200" spc="0" baseline="0">
                <a:solidFill>
                  <a:schemeClr val="tx1"/>
                </a:solidFill>
                <a:latin typeface="+mn-lt"/>
                <a:ea typeface="+mn-ea"/>
                <a:cs typeface="+mn-cs"/>
              </a:defRPr>
            </a:lvl3pPr>
            <a:lvl4pPr marL="118872" marR="0" indent="-118872" algn="l" defTabSz="914367" rtl="0" eaLnBrk="1" fontAlgn="auto" latinLnBrk="0" hangingPunct="1">
              <a:lnSpc>
                <a:spcPct val="100000"/>
              </a:lnSpc>
              <a:spcBef>
                <a:spcPct val="0"/>
              </a:spcBef>
              <a:spcAft>
                <a:spcPct val="0"/>
              </a:spcAft>
              <a:buClrTx/>
              <a:buSzPct val="90000"/>
              <a:buFont typeface="Arial" panose="020B0604020202020204" pitchFamily="34" charset="0"/>
              <a:buChar char="•"/>
              <a:defRPr sz="14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600"/>
              </a:spcBef>
              <a:spcAft>
                <a:spcPts val="600"/>
              </a:spcAft>
              <a:buClrTx/>
              <a:buSzPct val="90000"/>
              <a:buFont typeface="Wingdings" panose="05000000000000000000" pitchFamily="2" charset="2"/>
              <a:buNone/>
              <a:defRPr sz="1400" b="0"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anose="020B0604020202020204"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ct val="0"/>
              </a:spcBef>
              <a:spcAft>
                <a:spcPct val="0"/>
              </a:spcAft>
              <a:buFont typeface="Arial" panose="020B0604020202020204"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anose="020B0604020202020204"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anose="020B0604020202020204" pitchFamily="34" charset="0"/>
              <a:buChar char="•"/>
              <a:defRPr sz="1961" kern="1200">
                <a:solidFill>
                  <a:schemeClr val="tx1"/>
                </a:solidFill>
                <a:latin typeface="+mn-lt"/>
                <a:ea typeface="+mn-ea"/>
                <a:cs typeface="+mn-cs"/>
              </a:defRPr>
            </a:lvl9pPr>
          </a:lstStyle>
          <a:p>
            <a:pPr marL="285750" lvl="1" indent="-285750">
              <a:buFont typeface="Arial" panose="020B0604020202020204" pitchFamily="34" charset="0"/>
              <a:buChar char="•"/>
            </a:pPr>
            <a:r>
              <a:rPr lang="en-US" sz="1600" dirty="0">
                <a:latin typeface="Oracle Sans" charset="0"/>
                <a:ea typeface="Oracle Sans" charset="0"/>
                <a:cs typeface="Oracle Sans" charset="0"/>
              </a:rPr>
              <a:t>Full stack Oracle or custom applications on Oracle Database on OCI and Full stack apps on Azure that interoperate and share data</a:t>
            </a:r>
          </a:p>
          <a:p>
            <a:pPr marL="285750" lvl="1" indent="-285750">
              <a:buFont typeface="Arial" panose="020B0604020202020204" pitchFamily="34" charset="0"/>
              <a:buChar char="•"/>
            </a:pPr>
            <a:r>
              <a:rPr lang="en-US" sz="1600" dirty="0">
                <a:latin typeface="Oracle Sans" charset="0"/>
                <a:ea typeface="Oracle Sans" charset="0"/>
                <a:cs typeface="Oracle Sans" charset="0"/>
              </a:rPr>
              <a:t>Oracle Apps (PSFT, JDE.,) on Azure using Oracle Database on OCI</a:t>
            </a:r>
          </a:p>
          <a:p>
            <a:pPr marL="285750" lvl="1" indent="-285750">
              <a:buFont typeface="Arial" panose="020B0604020202020204" pitchFamily="34" charset="0"/>
              <a:buChar char="•"/>
            </a:pPr>
            <a:r>
              <a:rPr lang="en-US" sz="1600" dirty="0">
                <a:latin typeface="Oracle Sans" charset="0"/>
                <a:ea typeface="Oracle Sans" charset="0"/>
                <a:cs typeface="Oracle Sans" charset="0"/>
              </a:rPr>
              <a:t>Custom .NET application on Azure using Oracle Database on OCI</a:t>
            </a:r>
          </a:p>
          <a:p>
            <a:pPr marL="285750" lvl="1" indent="-285750">
              <a:buFont typeface="Arial" panose="020B0604020202020204" pitchFamily="34" charset="0"/>
              <a:buChar char="•"/>
            </a:pPr>
            <a:r>
              <a:rPr lang="en-US" sz="1600" dirty="0">
                <a:latin typeface="Oracle Sans" charset="0"/>
                <a:ea typeface="Oracle Sans" charset="0"/>
                <a:cs typeface="Oracle Sans" charset="0"/>
              </a:rPr>
              <a:t>Custom Cloud Native applications on Azure using Oracle Autonomous DB</a:t>
            </a:r>
          </a:p>
          <a:p>
            <a:pPr marL="285750" lvl="1" indent="-285750">
              <a:buFont typeface="Arial" panose="020B0604020202020204" pitchFamily="34" charset="0"/>
              <a:buChar char="•"/>
            </a:pPr>
            <a:r>
              <a:rPr lang="en-US" sz="1600" dirty="0">
                <a:latin typeface="Oracle Sans" charset="0"/>
                <a:ea typeface="Oracle Sans" charset="0"/>
                <a:cs typeface="Oracle Sans" charset="0"/>
              </a:rPr>
              <a:t>Applications/Oracle Database in OCI, Azure Data Lake for analytics &amp; Cognitive Services for AI </a:t>
            </a:r>
          </a:p>
          <a:p>
            <a:pPr marL="285750" lvl="1" indent="-285750">
              <a:buFont typeface="Arial" panose="020B0604020202020204" pitchFamily="34" charset="0"/>
              <a:buChar char="•"/>
            </a:pPr>
            <a:r>
              <a:rPr lang="en-US" sz="1600" dirty="0">
                <a:latin typeface="Oracle Sans" charset="0"/>
                <a:ea typeface="Oracle Sans" charset="0"/>
                <a:cs typeface="Oracle Sans" charset="0"/>
              </a:rPr>
              <a:t>SQL Azure, SQL Server, SQL DW on Azure and Oracle Analytics Cloud, Data Science service on OCI</a:t>
            </a:r>
          </a:p>
        </p:txBody>
      </p:sp>
      <p:sp>
        <p:nvSpPr>
          <p:cNvPr id="124" name="Rectangle 123">
            <a:extLst>
              <a:ext uri="{FF2B5EF4-FFF2-40B4-BE49-F238E27FC236}">
                <a16:creationId xmlns:a16="http://schemas.microsoft.com/office/drawing/2014/main" id="{52B22AB2-BA13-4C41-97BB-BC9EE81BFB4C}"/>
              </a:ext>
            </a:extLst>
          </p:cNvPr>
          <p:cNvSpPr/>
          <p:nvPr/>
        </p:nvSpPr>
        <p:spPr>
          <a:xfrm>
            <a:off x="6096000" y="1529753"/>
            <a:ext cx="3815946" cy="369332"/>
          </a:xfrm>
          <a:prstGeom prst="rect">
            <a:avLst/>
          </a:prstGeom>
        </p:spPr>
        <p:txBody>
          <a:bodyPr wrap="square">
            <a:spAutoFit/>
          </a:bodyPr>
          <a:lstStyle/>
          <a:p>
            <a:pPr marL="0" lvl="1" defTabSz="914367">
              <a:spcBef>
                <a:spcPts val="600"/>
              </a:spcBef>
              <a:spcAft>
                <a:spcPts val="600"/>
              </a:spcAft>
              <a:buSzPct val="90000"/>
              <a:defRPr/>
            </a:pPr>
            <a:r>
              <a:rPr lang="en-US" b="1" i="1">
                <a:solidFill>
                  <a:schemeClr val="accent1"/>
                </a:solidFill>
                <a:latin typeface="Calibri"/>
                <a:ea typeface="Calibri" charset="0"/>
                <a:cs typeface="Calibri"/>
              </a:rPr>
              <a:t>Supported Deployments:</a:t>
            </a:r>
          </a:p>
        </p:txBody>
      </p:sp>
    </p:spTree>
    <p:custDataLst>
      <p:tags r:id="rId1"/>
    </p:custDataLst>
    <p:extLst>
      <p:ext uri="{BB962C8B-B14F-4D97-AF65-F5344CB8AC3E}">
        <p14:creationId xmlns:p14="http://schemas.microsoft.com/office/powerpoint/2010/main" val="1878448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559" y="144530"/>
            <a:ext cx="10515600" cy="1325563"/>
          </a:xfrm>
        </p:spPr>
        <p:txBody>
          <a:bodyPr/>
          <a:lstStyle/>
          <a:p>
            <a:r>
              <a:rPr lang="en-US" sz="3200" b="1" dirty="0">
                <a:latin typeface="+mn-lt"/>
              </a:rPr>
              <a:t>Architecture - Azure OCI Interconnect</a:t>
            </a:r>
          </a:p>
        </p:txBody>
      </p:sp>
      <p:sp>
        <p:nvSpPr>
          <p:cNvPr id="3" name="Rectangle 2">
            <a:extLst>
              <a:ext uri="{FF2B5EF4-FFF2-40B4-BE49-F238E27FC236}">
                <a16:creationId xmlns:a16="http://schemas.microsoft.com/office/drawing/2014/main" id="{B990BDB3-DA90-954F-9321-84EE890F48FC}"/>
              </a:ext>
            </a:extLst>
          </p:cNvPr>
          <p:cNvSpPr/>
          <p:nvPr/>
        </p:nvSpPr>
        <p:spPr>
          <a:xfrm>
            <a:off x="5104239" y="2282756"/>
            <a:ext cx="6341799" cy="3250173"/>
          </a:xfrm>
          <a:prstGeom prst="rect">
            <a:avLst/>
          </a:prstGeom>
          <a:noFill/>
          <a:ln w="19050" cmpd="sng">
            <a:solidFill>
              <a:schemeClr val="accent3"/>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4" name="Rectangle 3">
            <a:extLst>
              <a:ext uri="{FF2B5EF4-FFF2-40B4-BE49-F238E27FC236}">
                <a16:creationId xmlns:a16="http://schemas.microsoft.com/office/drawing/2014/main" id="{20249D8E-691B-5F44-BAFB-47F9523C2962}"/>
              </a:ext>
            </a:extLst>
          </p:cNvPr>
          <p:cNvSpPr/>
          <p:nvPr/>
        </p:nvSpPr>
        <p:spPr>
          <a:xfrm>
            <a:off x="7733710" y="3958207"/>
            <a:ext cx="2272237" cy="1396283"/>
          </a:xfrm>
          <a:prstGeom prst="rect">
            <a:avLst/>
          </a:prstGeom>
          <a:noFill/>
          <a:ln w="19050">
            <a:solidFill>
              <a:schemeClr val="accent3"/>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nSpc>
                <a:spcPct val="90000"/>
              </a:lnSpc>
            </a:pPr>
            <a:r>
              <a:rPr lang="en-US" sz="900" dirty="0">
                <a:solidFill>
                  <a:srgbClr val="FF7700"/>
                </a:solidFill>
              </a:rPr>
              <a:t>Subnet C</a:t>
            </a:r>
          </a:p>
          <a:p>
            <a:pPr lvl="0">
              <a:lnSpc>
                <a:spcPct val="90000"/>
              </a:lnSpc>
            </a:pPr>
            <a:r>
              <a:rPr lang="en-US" sz="900" dirty="0">
                <a:solidFill>
                  <a:srgbClr val="FF7700"/>
                </a:solidFill>
              </a:rPr>
              <a:t>10.0.2.0/24</a:t>
            </a:r>
          </a:p>
        </p:txBody>
      </p:sp>
      <p:sp>
        <p:nvSpPr>
          <p:cNvPr id="5" name="Rectangle 4">
            <a:extLst>
              <a:ext uri="{FF2B5EF4-FFF2-40B4-BE49-F238E27FC236}">
                <a16:creationId xmlns:a16="http://schemas.microsoft.com/office/drawing/2014/main" id="{0DBCBD9F-AC78-4E49-8D2C-0138891A4F8F}"/>
              </a:ext>
            </a:extLst>
          </p:cNvPr>
          <p:cNvSpPr/>
          <p:nvPr/>
        </p:nvSpPr>
        <p:spPr>
          <a:xfrm>
            <a:off x="7733710" y="2470492"/>
            <a:ext cx="2272237" cy="1396283"/>
          </a:xfrm>
          <a:prstGeom prst="rect">
            <a:avLst/>
          </a:prstGeom>
          <a:noFill/>
          <a:ln w="19050">
            <a:solidFill>
              <a:schemeClr val="accent3"/>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nSpc>
                <a:spcPct val="90000"/>
              </a:lnSpc>
            </a:pPr>
            <a:r>
              <a:rPr lang="en-US" sz="900" dirty="0">
                <a:solidFill>
                  <a:srgbClr val="FF7700"/>
                </a:solidFill>
              </a:rPr>
              <a:t>Subnet D</a:t>
            </a:r>
          </a:p>
          <a:p>
            <a:pPr lvl="0">
              <a:lnSpc>
                <a:spcPct val="90000"/>
              </a:lnSpc>
            </a:pPr>
            <a:r>
              <a:rPr lang="en-US" sz="900" dirty="0">
                <a:solidFill>
                  <a:srgbClr val="FF7700"/>
                </a:solidFill>
              </a:rPr>
              <a:t>10.0.3.0/24</a:t>
            </a:r>
          </a:p>
        </p:txBody>
      </p:sp>
      <p:sp>
        <p:nvSpPr>
          <p:cNvPr id="6" name="Rectangle 5">
            <a:extLst>
              <a:ext uri="{FF2B5EF4-FFF2-40B4-BE49-F238E27FC236}">
                <a16:creationId xmlns:a16="http://schemas.microsoft.com/office/drawing/2014/main" id="{EA8326C5-7A75-C842-B562-CBB837CBC2A0}"/>
              </a:ext>
            </a:extLst>
          </p:cNvPr>
          <p:cNvSpPr/>
          <p:nvPr/>
        </p:nvSpPr>
        <p:spPr>
          <a:xfrm>
            <a:off x="5538384" y="3958207"/>
            <a:ext cx="1689652" cy="1396283"/>
          </a:xfrm>
          <a:prstGeom prst="rect">
            <a:avLst/>
          </a:prstGeom>
          <a:noFill/>
          <a:ln w="19050">
            <a:solidFill>
              <a:schemeClr val="accent3"/>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nSpc>
                <a:spcPct val="90000"/>
              </a:lnSpc>
            </a:pPr>
            <a:r>
              <a:rPr lang="en-US" sz="900" dirty="0">
                <a:solidFill>
                  <a:srgbClr val="FF7700"/>
                </a:solidFill>
              </a:rPr>
              <a:t>Subnet B</a:t>
            </a:r>
          </a:p>
          <a:p>
            <a:pPr lvl="0">
              <a:lnSpc>
                <a:spcPct val="90000"/>
              </a:lnSpc>
            </a:pPr>
            <a:r>
              <a:rPr lang="en-US" sz="900" dirty="0">
                <a:solidFill>
                  <a:srgbClr val="FF7700"/>
                </a:solidFill>
              </a:rPr>
              <a:t>10.0.1.0/24</a:t>
            </a:r>
          </a:p>
        </p:txBody>
      </p:sp>
      <p:sp>
        <p:nvSpPr>
          <p:cNvPr id="7" name="Rectangle 6">
            <a:extLst>
              <a:ext uri="{FF2B5EF4-FFF2-40B4-BE49-F238E27FC236}">
                <a16:creationId xmlns:a16="http://schemas.microsoft.com/office/drawing/2014/main" id="{717C5957-6BBA-2741-90F5-CA857E648516}"/>
              </a:ext>
            </a:extLst>
          </p:cNvPr>
          <p:cNvSpPr/>
          <p:nvPr/>
        </p:nvSpPr>
        <p:spPr>
          <a:xfrm>
            <a:off x="4847351" y="1625682"/>
            <a:ext cx="6865887" cy="4317919"/>
          </a:xfrm>
          <a:prstGeom prst="rect">
            <a:avLst/>
          </a:prstGeom>
          <a:noFill/>
          <a:ln w="19050">
            <a:solidFill>
              <a:srgbClr val="5F5F5F"/>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r">
              <a:lnSpc>
                <a:spcPct val="90000"/>
              </a:lnSpc>
            </a:pPr>
            <a:r>
              <a:rPr lang="en-US" sz="1100" b="1" dirty="0">
                <a:solidFill>
                  <a:srgbClr val="5F5F5F"/>
                </a:solidFill>
              </a:rPr>
              <a:t>ORACLE CLOUD INFRASTRUCTURE (REGION)</a:t>
            </a:r>
          </a:p>
        </p:txBody>
      </p:sp>
      <p:sp>
        <p:nvSpPr>
          <p:cNvPr id="8" name="Rectangle 7">
            <a:extLst>
              <a:ext uri="{FF2B5EF4-FFF2-40B4-BE49-F238E27FC236}">
                <a16:creationId xmlns:a16="http://schemas.microsoft.com/office/drawing/2014/main" id="{42CB03C9-78E7-0045-B1C5-A6251EF07299}"/>
              </a:ext>
            </a:extLst>
          </p:cNvPr>
          <p:cNvSpPr/>
          <p:nvPr/>
        </p:nvSpPr>
        <p:spPr>
          <a:xfrm>
            <a:off x="5350646" y="2012885"/>
            <a:ext cx="2053397" cy="3707778"/>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nSpc>
                <a:spcPct val="90000"/>
              </a:lnSpc>
            </a:pPr>
            <a:r>
              <a:rPr lang="en-US" sz="900" dirty="0">
                <a:solidFill>
                  <a:srgbClr val="5F5F5F"/>
                </a:solidFill>
              </a:rPr>
              <a:t>Availability Domain 1</a:t>
            </a:r>
          </a:p>
        </p:txBody>
      </p:sp>
      <p:sp>
        <p:nvSpPr>
          <p:cNvPr id="9" name="Rectangle 8">
            <a:extLst>
              <a:ext uri="{FF2B5EF4-FFF2-40B4-BE49-F238E27FC236}">
                <a16:creationId xmlns:a16="http://schemas.microsoft.com/office/drawing/2014/main" id="{FB83B785-8D74-0B4E-BC5C-E45C874B06D2}"/>
              </a:ext>
            </a:extLst>
          </p:cNvPr>
          <p:cNvSpPr/>
          <p:nvPr/>
        </p:nvSpPr>
        <p:spPr>
          <a:xfrm>
            <a:off x="7603511" y="2012885"/>
            <a:ext cx="2557946" cy="3707778"/>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nSpc>
                <a:spcPct val="90000"/>
              </a:lnSpc>
            </a:pPr>
            <a:r>
              <a:rPr lang="en-US" sz="900" dirty="0">
                <a:solidFill>
                  <a:srgbClr val="5F5F5F"/>
                </a:solidFill>
              </a:rPr>
              <a:t>Availability Domain 2</a:t>
            </a:r>
          </a:p>
        </p:txBody>
      </p:sp>
      <p:sp>
        <p:nvSpPr>
          <p:cNvPr id="10" name="Rectangle 9">
            <a:extLst>
              <a:ext uri="{FF2B5EF4-FFF2-40B4-BE49-F238E27FC236}">
                <a16:creationId xmlns:a16="http://schemas.microsoft.com/office/drawing/2014/main" id="{89C860DC-8B28-6C4D-AA80-1C98C3382EC2}"/>
              </a:ext>
            </a:extLst>
          </p:cNvPr>
          <p:cNvSpPr/>
          <p:nvPr/>
        </p:nvSpPr>
        <p:spPr>
          <a:xfrm>
            <a:off x="10360928" y="2012885"/>
            <a:ext cx="610154" cy="3707778"/>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pPr>
            <a:r>
              <a:rPr lang="en-US" sz="900" dirty="0">
                <a:solidFill>
                  <a:srgbClr val="5F5F5F"/>
                </a:solidFill>
              </a:rPr>
              <a:t>AD3</a:t>
            </a:r>
            <a:endParaRPr lang="en-US" dirty="0"/>
          </a:p>
        </p:txBody>
      </p:sp>
      <p:sp>
        <p:nvSpPr>
          <p:cNvPr id="11" name="Rectangle 10">
            <a:extLst>
              <a:ext uri="{FF2B5EF4-FFF2-40B4-BE49-F238E27FC236}">
                <a16:creationId xmlns:a16="http://schemas.microsoft.com/office/drawing/2014/main" id="{6BA06F21-AD7F-444C-B80A-CC9ED0FD5D44}"/>
              </a:ext>
            </a:extLst>
          </p:cNvPr>
          <p:cNvSpPr/>
          <p:nvPr/>
        </p:nvSpPr>
        <p:spPr>
          <a:xfrm>
            <a:off x="5538384" y="2470492"/>
            <a:ext cx="1689652" cy="1396283"/>
          </a:xfrm>
          <a:prstGeom prst="rect">
            <a:avLst/>
          </a:prstGeom>
          <a:noFill/>
          <a:ln w="19050">
            <a:solidFill>
              <a:schemeClr val="accent3"/>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nSpc>
                <a:spcPct val="90000"/>
              </a:lnSpc>
            </a:pPr>
            <a:r>
              <a:rPr lang="en-US" sz="900" dirty="0">
                <a:solidFill>
                  <a:srgbClr val="FF7700"/>
                </a:solidFill>
              </a:rPr>
              <a:t>Subnet A</a:t>
            </a:r>
          </a:p>
          <a:p>
            <a:pPr lvl="0">
              <a:lnSpc>
                <a:spcPct val="90000"/>
              </a:lnSpc>
            </a:pPr>
            <a:r>
              <a:rPr lang="en-US" sz="900" dirty="0">
                <a:solidFill>
                  <a:srgbClr val="FF7700"/>
                </a:solidFill>
              </a:rPr>
              <a:t>10.0.0.0/24</a:t>
            </a:r>
          </a:p>
        </p:txBody>
      </p:sp>
      <p:sp>
        <p:nvSpPr>
          <p:cNvPr id="12" name="TextBox 11">
            <a:extLst>
              <a:ext uri="{FF2B5EF4-FFF2-40B4-BE49-F238E27FC236}">
                <a16:creationId xmlns:a16="http://schemas.microsoft.com/office/drawing/2014/main" id="{84F8F9B4-CE1D-324A-A6B1-C8D6E880609F}"/>
              </a:ext>
            </a:extLst>
          </p:cNvPr>
          <p:cNvSpPr txBox="1"/>
          <p:nvPr/>
        </p:nvSpPr>
        <p:spPr>
          <a:xfrm>
            <a:off x="6476594" y="2529631"/>
            <a:ext cx="680872" cy="319475"/>
          </a:xfrm>
          <a:prstGeom prst="rect">
            <a:avLst/>
          </a:prstGeom>
          <a:noFill/>
        </p:spPr>
        <p:txBody>
          <a:bodyPr wrap="none" lIns="0" tIns="0" rIns="0" bIns="0" rtlCol="0" anchor="t">
            <a:noAutofit/>
          </a:bodyPr>
          <a:lstStyle/>
          <a:p>
            <a:pPr algn="r">
              <a:lnSpc>
                <a:spcPct val="90000"/>
              </a:lnSpc>
            </a:pPr>
            <a:r>
              <a:rPr lang="en-US" sz="900" b="1" dirty="0">
                <a:solidFill>
                  <a:srgbClr val="5F5F5F"/>
                </a:solidFill>
              </a:rPr>
              <a:t>Bastian Server</a:t>
            </a:r>
          </a:p>
        </p:txBody>
      </p:sp>
      <p:sp>
        <p:nvSpPr>
          <p:cNvPr id="13" name="TextBox 12">
            <a:extLst>
              <a:ext uri="{FF2B5EF4-FFF2-40B4-BE49-F238E27FC236}">
                <a16:creationId xmlns:a16="http://schemas.microsoft.com/office/drawing/2014/main" id="{23D0ACE9-709C-0748-BC11-9AFAD45278F0}"/>
              </a:ext>
            </a:extLst>
          </p:cNvPr>
          <p:cNvSpPr txBox="1"/>
          <p:nvPr/>
        </p:nvSpPr>
        <p:spPr>
          <a:xfrm>
            <a:off x="6476594" y="4023704"/>
            <a:ext cx="680872" cy="319475"/>
          </a:xfrm>
          <a:prstGeom prst="rect">
            <a:avLst/>
          </a:prstGeom>
          <a:noFill/>
        </p:spPr>
        <p:txBody>
          <a:bodyPr wrap="none" lIns="0" tIns="0" rIns="0" bIns="0" rtlCol="0" anchor="t">
            <a:noAutofit/>
          </a:bodyPr>
          <a:lstStyle/>
          <a:p>
            <a:pPr algn="r">
              <a:lnSpc>
                <a:spcPct val="90000"/>
              </a:lnSpc>
            </a:pPr>
            <a:r>
              <a:rPr lang="en-US" sz="900" b="1" dirty="0">
                <a:solidFill>
                  <a:srgbClr val="5F5F5F"/>
                </a:solidFill>
              </a:rPr>
              <a:t>Primary </a:t>
            </a:r>
            <a:br>
              <a:rPr lang="en-US" sz="900" b="1" dirty="0">
                <a:solidFill>
                  <a:srgbClr val="5F5F5F"/>
                </a:solidFill>
              </a:rPr>
            </a:br>
            <a:r>
              <a:rPr lang="en-US" sz="900" b="1" dirty="0">
                <a:solidFill>
                  <a:srgbClr val="5F5F5F"/>
                </a:solidFill>
              </a:rPr>
              <a:t>Database</a:t>
            </a:r>
          </a:p>
        </p:txBody>
      </p:sp>
      <p:sp>
        <p:nvSpPr>
          <p:cNvPr id="14" name="TextBox 13">
            <a:extLst>
              <a:ext uri="{FF2B5EF4-FFF2-40B4-BE49-F238E27FC236}">
                <a16:creationId xmlns:a16="http://schemas.microsoft.com/office/drawing/2014/main" id="{4153D9E5-24D2-CA45-B678-3DEA95B83A01}"/>
              </a:ext>
            </a:extLst>
          </p:cNvPr>
          <p:cNvSpPr txBox="1"/>
          <p:nvPr/>
        </p:nvSpPr>
        <p:spPr>
          <a:xfrm>
            <a:off x="9261574" y="2529631"/>
            <a:ext cx="680872" cy="319475"/>
          </a:xfrm>
          <a:prstGeom prst="rect">
            <a:avLst/>
          </a:prstGeom>
          <a:noFill/>
        </p:spPr>
        <p:txBody>
          <a:bodyPr wrap="none" lIns="0" tIns="0" rIns="0" bIns="0" rtlCol="0" anchor="t">
            <a:noAutofit/>
          </a:bodyPr>
          <a:lstStyle/>
          <a:p>
            <a:pPr algn="r">
              <a:lnSpc>
                <a:spcPct val="90000"/>
              </a:lnSpc>
            </a:pPr>
            <a:r>
              <a:rPr lang="en-US" sz="900" b="1" dirty="0">
                <a:solidFill>
                  <a:srgbClr val="5F5F5F"/>
                </a:solidFill>
              </a:rPr>
              <a:t>Loaded Balanced</a:t>
            </a:r>
          </a:p>
          <a:p>
            <a:pPr algn="r">
              <a:lnSpc>
                <a:spcPct val="90000"/>
              </a:lnSpc>
            </a:pPr>
            <a:r>
              <a:rPr lang="en-US" sz="900" b="1" dirty="0">
                <a:solidFill>
                  <a:srgbClr val="5F5F5F"/>
                </a:solidFill>
              </a:rPr>
              <a:t>Web Servers</a:t>
            </a:r>
          </a:p>
        </p:txBody>
      </p:sp>
      <p:sp>
        <p:nvSpPr>
          <p:cNvPr id="15" name="TextBox 14">
            <a:extLst>
              <a:ext uri="{FF2B5EF4-FFF2-40B4-BE49-F238E27FC236}">
                <a16:creationId xmlns:a16="http://schemas.microsoft.com/office/drawing/2014/main" id="{82723167-BC2D-5B44-93E3-25DB988661E5}"/>
              </a:ext>
            </a:extLst>
          </p:cNvPr>
          <p:cNvSpPr txBox="1"/>
          <p:nvPr/>
        </p:nvSpPr>
        <p:spPr>
          <a:xfrm>
            <a:off x="9261574" y="4023704"/>
            <a:ext cx="680872" cy="319475"/>
          </a:xfrm>
          <a:prstGeom prst="rect">
            <a:avLst/>
          </a:prstGeom>
          <a:noFill/>
        </p:spPr>
        <p:txBody>
          <a:bodyPr wrap="none" lIns="0" tIns="0" rIns="0" bIns="0" rtlCol="0" anchor="t">
            <a:noAutofit/>
          </a:bodyPr>
          <a:lstStyle/>
          <a:p>
            <a:pPr algn="r">
              <a:lnSpc>
                <a:spcPct val="90000"/>
              </a:lnSpc>
            </a:pPr>
            <a:r>
              <a:rPr lang="en-US" sz="900" b="1" dirty="0">
                <a:solidFill>
                  <a:srgbClr val="5F5F5F"/>
                </a:solidFill>
              </a:rPr>
              <a:t>Standby Database</a:t>
            </a:r>
          </a:p>
        </p:txBody>
      </p:sp>
      <p:cxnSp>
        <p:nvCxnSpPr>
          <p:cNvPr id="17" name="Straight Arrow Connector 16">
            <a:extLst>
              <a:ext uri="{FF2B5EF4-FFF2-40B4-BE49-F238E27FC236}">
                <a16:creationId xmlns:a16="http://schemas.microsoft.com/office/drawing/2014/main" id="{2A593AED-BF73-FF4B-9269-A30EACBD2D6C}"/>
              </a:ext>
            </a:extLst>
          </p:cNvPr>
          <p:cNvCxnSpPr/>
          <p:nvPr/>
        </p:nvCxnSpPr>
        <p:spPr bwMode="auto">
          <a:xfrm flipH="1">
            <a:off x="6359166" y="3708852"/>
            <a:ext cx="5753" cy="670613"/>
          </a:xfrm>
          <a:prstGeom prst="straightConnector1">
            <a:avLst/>
          </a:prstGeom>
          <a:solidFill>
            <a:srgbClr val="00B8FF"/>
          </a:solidFill>
          <a:ln w="12700" cap="flat" cmpd="sng" algn="ctr">
            <a:solidFill>
              <a:srgbClr val="5F5F5F"/>
            </a:solidFill>
            <a:prstDash val="solid"/>
            <a:round/>
            <a:headEnd type="oval" w="sm" len="sm"/>
            <a:tailEnd type="oval"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0" name="Elbow Connector 19">
            <a:extLst>
              <a:ext uri="{FF2B5EF4-FFF2-40B4-BE49-F238E27FC236}">
                <a16:creationId xmlns:a16="http://schemas.microsoft.com/office/drawing/2014/main" id="{F7680F60-62AB-2F41-8E40-EE6E1A1D5057}"/>
              </a:ext>
            </a:extLst>
          </p:cNvPr>
          <p:cNvCxnSpPr/>
          <p:nvPr/>
        </p:nvCxnSpPr>
        <p:spPr>
          <a:xfrm>
            <a:off x="8475905" y="3268076"/>
            <a:ext cx="453269" cy="281770"/>
          </a:xfrm>
          <a:prstGeom prst="bentConnector3">
            <a:avLst/>
          </a:prstGeom>
          <a:ln w="12700">
            <a:solidFill>
              <a:schemeClr val="tx1"/>
            </a:solidFill>
            <a:miter lim="800000"/>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B6E78693-9A28-0542-9FF0-ED67237CEC3F}"/>
              </a:ext>
            </a:extLst>
          </p:cNvPr>
          <p:cNvCxnSpPr/>
          <p:nvPr/>
        </p:nvCxnSpPr>
        <p:spPr>
          <a:xfrm flipV="1">
            <a:off x="8473131" y="2965884"/>
            <a:ext cx="456043" cy="303497"/>
          </a:xfrm>
          <a:prstGeom prst="bentConnector3">
            <a:avLst/>
          </a:prstGeom>
          <a:ln w="12700">
            <a:solidFill>
              <a:schemeClr val="tx1"/>
            </a:solidFill>
            <a:miter lim="800000"/>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1EB6AE69-D4EA-3A46-8FB1-8D24E2103A4B}"/>
              </a:ext>
            </a:extLst>
          </p:cNvPr>
          <p:cNvGrpSpPr/>
          <p:nvPr/>
        </p:nvGrpSpPr>
        <p:grpSpPr>
          <a:xfrm>
            <a:off x="11294306" y="1953009"/>
            <a:ext cx="669094" cy="669094"/>
            <a:chOff x="10489255" y="2324746"/>
            <a:chExt cx="669094" cy="669094"/>
          </a:xfrm>
        </p:grpSpPr>
        <p:sp>
          <p:nvSpPr>
            <p:cNvPr id="23" name="Oval 22">
              <a:extLst>
                <a:ext uri="{FF2B5EF4-FFF2-40B4-BE49-F238E27FC236}">
                  <a16:creationId xmlns:a16="http://schemas.microsoft.com/office/drawing/2014/main" id="{7DFAD42B-F0C8-A242-9711-709991E638B5}"/>
                </a:ext>
              </a:extLst>
            </p:cNvPr>
            <p:cNvSpPr/>
            <p:nvPr/>
          </p:nvSpPr>
          <p:spPr>
            <a:xfrm>
              <a:off x="10489255" y="2324746"/>
              <a:ext cx="669094" cy="669094"/>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grpSp>
          <p:nvGrpSpPr>
            <p:cNvPr id="24" name="Group 23">
              <a:extLst>
                <a:ext uri="{FF2B5EF4-FFF2-40B4-BE49-F238E27FC236}">
                  <a16:creationId xmlns:a16="http://schemas.microsoft.com/office/drawing/2014/main" id="{1A5EB3B8-8C0C-D844-9FF3-648E25103BE9}"/>
                </a:ext>
              </a:extLst>
            </p:cNvPr>
            <p:cNvGrpSpPr/>
            <p:nvPr/>
          </p:nvGrpSpPr>
          <p:grpSpPr>
            <a:xfrm>
              <a:off x="10530128" y="2367936"/>
              <a:ext cx="585564" cy="585564"/>
              <a:chOff x="7046913" y="4090988"/>
              <a:chExt cx="327025" cy="327025"/>
            </a:xfrm>
            <a:solidFill>
              <a:schemeClr val="tx1"/>
            </a:solidFill>
          </p:grpSpPr>
          <p:sp>
            <p:nvSpPr>
              <p:cNvPr id="25" name="Freeform 32">
                <a:extLst>
                  <a:ext uri="{FF2B5EF4-FFF2-40B4-BE49-F238E27FC236}">
                    <a16:creationId xmlns:a16="http://schemas.microsoft.com/office/drawing/2014/main" id="{106E2F54-0253-1940-AFD9-C817BFFB8FAE}"/>
                  </a:ext>
                </a:extLst>
              </p:cNvPr>
              <p:cNvSpPr>
                <a:spLocks noChangeArrowheads="1"/>
              </p:cNvSpPr>
              <p:nvPr/>
            </p:nvSpPr>
            <p:spPr bwMode="auto">
              <a:xfrm>
                <a:off x="7204075" y="4281488"/>
                <a:ext cx="68263" cy="53975"/>
              </a:xfrm>
              <a:custGeom>
                <a:avLst/>
                <a:gdLst>
                  <a:gd name="T0" fmla="*/ 11 w 190"/>
                  <a:gd name="T1" fmla="*/ 0 h 148"/>
                  <a:gd name="T2" fmla="*/ 186 w 190"/>
                  <a:gd name="T3" fmla="*/ 20 h 148"/>
                  <a:gd name="T4" fmla="*/ 189 w 190"/>
                  <a:gd name="T5" fmla="*/ 31 h 148"/>
                  <a:gd name="T6" fmla="*/ 70 w 190"/>
                  <a:gd name="T7" fmla="*/ 147 h 148"/>
                  <a:gd name="T8" fmla="*/ 50 w 190"/>
                  <a:gd name="T9" fmla="*/ 141 h 148"/>
                  <a:gd name="T10" fmla="*/ 48 w 190"/>
                  <a:gd name="T11" fmla="*/ 141 h 148"/>
                  <a:gd name="T12" fmla="*/ 0 w 190"/>
                  <a:gd name="T13" fmla="*/ 17 h 148"/>
                  <a:gd name="T14" fmla="*/ 11 w 190"/>
                  <a:gd name="T15" fmla="*/ 0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48">
                    <a:moveTo>
                      <a:pt x="11" y="0"/>
                    </a:moveTo>
                    <a:lnTo>
                      <a:pt x="186" y="20"/>
                    </a:lnTo>
                    <a:cubicBezTo>
                      <a:pt x="186" y="25"/>
                      <a:pt x="186" y="28"/>
                      <a:pt x="189" y="31"/>
                    </a:cubicBezTo>
                    <a:lnTo>
                      <a:pt x="70" y="147"/>
                    </a:lnTo>
                    <a:cubicBezTo>
                      <a:pt x="65" y="144"/>
                      <a:pt x="59" y="141"/>
                      <a:pt x="50" y="141"/>
                    </a:cubicBezTo>
                    <a:lnTo>
                      <a:pt x="48" y="141"/>
                    </a:lnTo>
                    <a:lnTo>
                      <a:pt x="0" y="17"/>
                    </a:lnTo>
                    <a:cubicBezTo>
                      <a:pt x="2" y="11"/>
                      <a:pt x="8" y="6"/>
                      <a:pt x="11" y="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 name="Freeform 33">
                <a:extLst>
                  <a:ext uri="{FF2B5EF4-FFF2-40B4-BE49-F238E27FC236}">
                    <a16:creationId xmlns:a16="http://schemas.microsoft.com/office/drawing/2014/main" id="{9C2A7145-12EB-CF4D-94CD-6511C338D4DA}"/>
                  </a:ext>
                </a:extLst>
              </p:cNvPr>
              <p:cNvSpPr>
                <a:spLocks noChangeArrowheads="1"/>
              </p:cNvSpPr>
              <p:nvPr/>
            </p:nvSpPr>
            <p:spPr bwMode="auto">
              <a:xfrm>
                <a:off x="7148513" y="4283075"/>
                <a:ext cx="63500" cy="52388"/>
              </a:xfrm>
              <a:custGeom>
                <a:avLst/>
                <a:gdLst>
                  <a:gd name="T0" fmla="*/ 125 w 176"/>
                  <a:gd name="T1" fmla="*/ 25 h 145"/>
                  <a:gd name="T2" fmla="*/ 175 w 176"/>
                  <a:gd name="T3" fmla="*/ 144 h 145"/>
                  <a:gd name="T4" fmla="*/ 0 w 176"/>
                  <a:gd name="T5" fmla="*/ 20 h 145"/>
                  <a:gd name="T6" fmla="*/ 3 w 176"/>
                  <a:gd name="T7" fmla="*/ 14 h 145"/>
                  <a:gd name="T8" fmla="*/ 85 w 176"/>
                  <a:gd name="T9" fmla="*/ 0 h 145"/>
                  <a:gd name="T10" fmla="*/ 125 w 176"/>
                  <a:gd name="T11" fmla="*/ 25 h 145"/>
                </a:gdLst>
                <a:ahLst/>
                <a:cxnLst>
                  <a:cxn ang="0">
                    <a:pos x="T0" y="T1"/>
                  </a:cxn>
                  <a:cxn ang="0">
                    <a:pos x="T2" y="T3"/>
                  </a:cxn>
                  <a:cxn ang="0">
                    <a:pos x="T4" y="T5"/>
                  </a:cxn>
                  <a:cxn ang="0">
                    <a:pos x="T6" y="T7"/>
                  </a:cxn>
                  <a:cxn ang="0">
                    <a:pos x="T8" y="T9"/>
                  </a:cxn>
                  <a:cxn ang="0">
                    <a:pos x="T10" y="T11"/>
                  </a:cxn>
                </a:cxnLst>
                <a:rect l="0" t="0" r="r" b="b"/>
                <a:pathLst>
                  <a:path w="176" h="145">
                    <a:moveTo>
                      <a:pt x="125" y="25"/>
                    </a:moveTo>
                    <a:cubicBezTo>
                      <a:pt x="127" y="25"/>
                      <a:pt x="175" y="144"/>
                      <a:pt x="175" y="144"/>
                    </a:cubicBezTo>
                    <a:lnTo>
                      <a:pt x="0" y="20"/>
                    </a:lnTo>
                    <a:cubicBezTo>
                      <a:pt x="3" y="20"/>
                      <a:pt x="3" y="17"/>
                      <a:pt x="3" y="14"/>
                    </a:cubicBezTo>
                    <a:lnTo>
                      <a:pt x="85" y="0"/>
                    </a:lnTo>
                    <a:cubicBezTo>
                      <a:pt x="91" y="14"/>
                      <a:pt x="108" y="25"/>
                      <a:pt x="125" y="25"/>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Freeform 34">
                <a:extLst>
                  <a:ext uri="{FF2B5EF4-FFF2-40B4-BE49-F238E27FC236}">
                    <a16:creationId xmlns:a16="http://schemas.microsoft.com/office/drawing/2014/main" id="{A2402976-2D56-3646-86F5-8EE705A0CA57}"/>
                  </a:ext>
                </a:extLst>
              </p:cNvPr>
              <p:cNvSpPr>
                <a:spLocks noChangeArrowheads="1"/>
              </p:cNvSpPr>
              <p:nvPr/>
            </p:nvSpPr>
            <p:spPr bwMode="auto">
              <a:xfrm>
                <a:off x="7140575" y="4210050"/>
                <a:ext cx="42863" cy="68263"/>
              </a:xfrm>
              <a:custGeom>
                <a:avLst/>
                <a:gdLst>
                  <a:gd name="T0" fmla="*/ 116 w 117"/>
                  <a:gd name="T1" fmla="*/ 149 h 190"/>
                  <a:gd name="T2" fmla="*/ 99 w 117"/>
                  <a:gd name="T3" fmla="*/ 175 h 190"/>
                  <a:gd name="T4" fmla="*/ 17 w 117"/>
                  <a:gd name="T5" fmla="*/ 189 h 190"/>
                  <a:gd name="T6" fmla="*/ 0 w 117"/>
                  <a:gd name="T7" fmla="*/ 172 h 190"/>
                  <a:gd name="T8" fmla="*/ 42 w 117"/>
                  <a:gd name="T9" fmla="*/ 0 h 190"/>
                  <a:gd name="T10" fmla="*/ 45 w 117"/>
                  <a:gd name="T11" fmla="*/ 0 h 190"/>
                  <a:gd name="T12" fmla="*/ 116 w 117"/>
                  <a:gd name="T13" fmla="*/ 149 h 190"/>
                </a:gdLst>
                <a:ahLst/>
                <a:cxnLst>
                  <a:cxn ang="0">
                    <a:pos x="T0" y="T1"/>
                  </a:cxn>
                  <a:cxn ang="0">
                    <a:pos x="T2" y="T3"/>
                  </a:cxn>
                  <a:cxn ang="0">
                    <a:pos x="T4" y="T5"/>
                  </a:cxn>
                  <a:cxn ang="0">
                    <a:pos x="T6" y="T7"/>
                  </a:cxn>
                  <a:cxn ang="0">
                    <a:pos x="T8" y="T9"/>
                  </a:cxn>
                  <a:cxn ang="0">
                    <a:pos x="T10" y="T11"/>
                  </a:cxn>
                  <a:cxn ang="0">
                    <a:pos x="T12" y="T13"/>
                  </a:cxn>
                </a:cxnLst>
                <a:rect l="0" t="0" r="r" b="b"/>
                <a:pathLst>
                  <a:path w="117" h="190">
                    <a:moveTo>
                      <a:pt x="116" y="149"/>
                    </a:moveTo>
                    <a:cubicBezTo>
                      <a:pt x="110" y="155"/>
                      <a:pt x="104" y="166"/>
                      <a:pt x="99" y="175"/>
                    </a:cubicBezTo>
                    <a:lnTo>
                      <a:pt x="17" y="189"/>
                    </a:lnTo>
                    <a:cubicBezTo>
                      <a:pt x="11" y="183"/>
                      <a:pt x="5" y="177"/>
                      <a:pt x="0" y="172"/>
                    </a:cubicBezTo>
                    <a:lnTo>
                      <a:pt x="42" y="0"/>
                    </a:lnTo>
                    <a:cubicBezTo>
                      <a:pt x="45" y="0"/>
                      <a:pt x="45" y="0"/>
                      <a:pt x="45" y="0"/>
                    </a:cubicBezTo>
                    <a:lnTo>
                      <a:pt x="116" y="14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 name="Freeform 35">
                <a:extLst>
                  <a:ext uri="{FF2B5EF4-FFF2-40B4-BE49-F238E27FC236}">
                    <a16:creationId xmlns:a16="http://schemas.microsoft.com/office/drawing/2014/main" id="{308D0524-DFE5-4849-BBBC-666034FD71AA}"/>
                  </a:ext>
                </a:extLst>
              </p:cNvPr>
              <p:cNvSpPr>
                <a:spLocks noChangeArrowheads="1"/>
              </p:cNvSpPr>
              <p:nvPr/>
            </p:nvSpPr>
            <p:spPr bwMode="auto">
              <a:xfrm>
                <a:off x="7165975" y="4198938"/>
                <a:ext cx="92075" cy="63500"/>
              </a:xfrm>
              <a:custGeom>
                <a:avLst/>
                <a:gdLst>
                  <a:gd name="T0" fmla="*/ 74 w 255"/>
                  <a:gd name="T1" fmla="*/ 169 h 176"/>
                  <a:gd name="T2" fmla="*/ 71 w 255"/>
                  <a:gd name="T3" fmla="*/ 166 h 176"/>
                  <a:gd name="T4" fmla="*/ 0 w 255"/>
                  <a:gd name="T5" fmla="*/ 17 h 176"/>
                  <a:gd name="T6" fmla="*/ 11 w 255"/>
                  <a:gd name="T7" fmla="*/ 0 h 176"/>
                  <a:gd name="T8" fmla="*/ 251 w 255"/>
                  <a:gd name="T9" fmla="*/ 5 h 176"/>
                  <a:gd name="T10" fmla="*/ 254 w 255"/>
                  <a:gd name="T11" fmla="*/ 14 h 176"/>
                  <a:gd name="T12" fmla="*/ 93 w 255"/>
                  <a:gd name="T13" fmla="*/ 175 h 176"/>
                  <a:gd name="T14" fmla="*/ 74 w 255"/>
                  <a:gd name="T15" fmla="*/ 169 h 1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176">
                    <a:moveTo>
                      <a:pt x="74" y="169"/>
                    </a:moveTo>
                    <a:cubicBezTo>
                      <a:pt x="74" y="169"/>
                      <a:pt x="71" y="169"/>
                      <a:pt x="71" y="166"/>
                    </a:cubicBezTo>
                    <a:lnTo>
                      <a:pt x="0" y="17"/>
                    </a:lnTo>
                    <a:cubicBezTo>
                      <a:pt x="6" y="14"/>
                      <a:pt x="9" y="5"/>
                      <a:pt x="11" y="0"/>
                    </a:cubicBezTo>
                    <a:lnTo>
                      <a:pt x="251" y="5"/>
                    </a:lnTo>
                    <a:cubicBezTo>
                      <a:pt x="251" y="8"/>
                      <a:pt x="254" y="11"/>
                      <a:pt x="254" y="14"/>
                    </a:cubicBezTo>
                    <a:lnTo>
                      <a:pt x="93" y="175"/>
                    </a:lnTo>
                    <a:cubicBezTo>
                      <a:pt x="88" y="172"/>
                      <a:pt x="82" y="169"/>
                      <a:pt x="74" y="169"/>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 name="Freeform 36">
                <a:extLst>
                  <a:ext uri="{FF2B5EF4-FFF2-40B4-BE49-F238E27FC236}">
                    <a16:creationId xmlns:a16="http://schemas.microsoft.com/office/drawing/2014/main" id="{9C9A8206-E0E4-F54C-987A-2CE24DD781D4}"/>
                  </a:ext>
                </a:extLst>
              </p:cNvPr>
              <p:cNvSpPr>
                <a:spLocks noChangeArrowheads="1"/>
              </p:cNvSpPr>
              <p:nvPr/>
            </p:nvSpPr>
            <p:spPr bwMode="auto">
              <a:xfrm>
                <a:off x="7207250" y="4210050"/>
                <a:ext cx="71438" cy="69850"/>
              </a:xfrm>
              <a:custGeom>
                <a:avLst/>
                <a:gdLst>
                  <a:gd name="T0" fmla="*/ 161 w 198"/>
                  <a:gd name="T1" fmla="*/ 0 h 193"/>
                  <a:gd name="T2" fmla="*/ 172 w 198"/>
                  <a:gd name="T3" fmla="*/ 5 h 193"/>
                  <a:gd name="T4" fmla="*/ 197 w 198"/>
                  <a:gd name="T5" fmla="*/ 169 h 193"/>
                  <a:gd name="T6" fmla="*/ 178 w 198"/>
                  <a:gd name="T7" fmla="*/ 192 h 193"/>
                  <a:gd name="T8" fmla="*/ 3 w 198"/>
                  <a:gd name="T9" fmla="*/ 172 h 193"/>
                  <a:gd name="T10" fmla="*/ 0 w 198"/>
                  <a:gd name="T11" fmla="*/ 161 h 193"/>
                  <a:gd name="T12" fmla="*/ 161 w 198"/>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198" h="193">
                    <a:moveTo>
                      <a:pt x="161" y="0"/>
                    </a:moveTo>
                    <a:cubicBezTo>
                      <a:pt x="164" y="3"/>
                      <a:pt x="169" y="5"/>
                      <a:pt x="172" y="5"/>
                    </a:cubicBezTo>
                    <a:lnTo>
                      <a:pt x="197" y="169"/>
                    </a:lnTo>
                    <a:cubicBezTo>
                      <a:pt x="189" y="175"/>
                      <a:pt x="183" y="183"/>
                      <a:pt x="178" y="192"/>
                    </a:cubicBezTo>
                    <a:lnTo>
                      <a:pt x="3" y="172"/>
                    </a:lnTo>
                    <a:cubicBezTo>
                      <a:pt x="3" y="169"/>
                      <a:pt x="3" y="163"/>
                      <a:pt x="0" y="161"/>
                    </a:cubicBezTo>
                    <a:lnTo>
                      <a:pt x="161"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 name="Freeform 37">
                <a:extLst>
                  <a:ext uri="{FF2B5EF4-FFF2-40B4-BE49-F238E27FC236}">
                    <a16:creationId xmlns:a16="http://schemas.microsoft.com/office/drawing/2014/main" id="{7D68D909-AF86-F949-AE96-4F4BAA0DB851}"/>
                  </a:ext>
                </a:extLst>
              </p:cNvPr>
              <p:cNvSpPr>
                <a:spLocks noChangeArrowheads="1"/>
              </p:cNvSpPr>
              <p:nvPr/>
            </p:nvSpPr>
            <p:spPr bwMode="auto">
              <a:xfrm>
                <a:off x="7046913" y="4090988"/>
                <a:ext cx="327025" cy="327025"/>
              </a:xfrm>
              <a:custGeom>
                <a:avLst/>
                <a:gdLst>
                  <a:gd name="T0" fmla="*/ 455 w 910"/>
                  <a:gd name="T1" fmla="*/ 0 h 909"/>
                  <a:gd name="T2" fmla="*/ 909 w 910"/>
                  <a:gd name="T3" fmla="*/ 454 h 909"/>
                  <a:gd name="T4" fmla="*/ 455 w 910"/>
                  <a:gd name="T5" fmla="*/ 908 h 909"/>
                  <a:gd name="T6" fmla="*/ 0 w 910"/>
                  <a:gd name="T7" fmla="*/ 454 h 909"/>
                  <a:gd name="T8" fmla="*/ 455 w 910"/>
                  <a:gd name="T9" fmla="*/ 0 h 909"/>
                  <a:gd name="T10" fmla="*/ 669 w 910"/>
                  <a:gd name="T11" fmla="*/ 589 h 909"/>
                  <a:gd name="T12" fmla="*/ 717 w 910"/>
                  <a:gd name="T13" fmla="*/ 542 h 909"/>
                  <a:gd name="T14" fmla="*/ 677 w 910"/>
                  <a:gd name="T15" fmla="*/ 496 h 909"/>
                  <a:gd name="T16" fmla="*/ 652 w 910"/>
                  <a:gd name="T17" fmla="*/ 333 h 909"/>
                  <a:gd name="T18" fmla="*/ 677 w 910"/>
                  <a:gd name="T19" fmla="*/ 293 h 909"/>
                  <a:gd name="T20" fmla="*/ 632 w 910"/>
                  <a:gd name="T21" fmla="*/ 248 h 909"/>
                  <a:gd name="T22" fmla="*/ 590 w 910"/>
                  <a:gd name="T23" fmla="*/ 279 h 909"/>
                  <a:gd name="T24" fmla="*/ 347 w 910"/>
                  <a:gd name="T25" fmla="*/ 273 h 909"/>
                  <a:gd name="T26" fmla="*/ 305 w 910"/>
                  <a:gd name="T27" fmla="*/ 242 h 909"/>
                  <a:gd name="T28" fmla="*/ 260 w 910"/>
                  <a:gd name="T29" fmla="*/ 288 h 909"/>
                  <a:gd name="T30" fmla="*/ 282 w 910"/>
                  <a:gd name="T31" fmla="*/ 327 h 909"/>
                  <a:gd name="T32" fmla="*/ 240 w 910"/>
                  <a:gd name="T33" fmla="*/ 499 h 909"/>
                  <a:gd name="T34" fmla="*/ 198 w 910"/>
                  <a:gd name="T35" fmla="*/ 544 h 909"/>
                  <a:gd name="T36" fmla="*/ 243 w 910"/>
                  <a:gd name="T37" fmla="*/ 589 h 909"/>
                  <a:gd name="T38" fmla="*/ 271 w 910"/>
                  <a:gd name="T39" fmla="*/ 581 h 909"/>
                  <a:gd name="T40" fmla="*/ 449 w 910"/>
                  <a:gd name="T41" fmla="*/ 705 h 909"/>
                  <a:gd name="T42" fmla="*/ 446 w 910"/>
                  <a:gd name="T43" fmla="*/ 719 h 909"/>
                  <a:gd name="T44" fmla="*/ 491 w 910"/>
                  <a:gd name="T45" fmla="*/ 764 h 909"/>
                  <a:gd name="T46" fmla="*/ 536 w 910"/>
                  <a:gd name="T47" fmla="*/ 719 h 909"/>
                  <a:gd name="T48" fmla="*/ 531 w 910"/>
                  <a:gd name="T49" fmla="*/ 700 h 909"/>
                  <a:gd name="T50" fmla="*/ 649 w 910"/>
                  <a:gd name="T51" fmla="*/ 584 h 909"/>
                  <a:gd name="T52" fmla="*/ 669 w 910"/>
                  <a:gd name="T53" fmla="*/ 589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10" h="909">
                    <a:moveTo>
                      <a:pt x="455" y="0"/>
                    </a:moveTo>
                    <a:cubicBezTo>
                      <a:pt x="706" y="0"/>
                      <a:pt x="909" y="203"/>
                      <a:pt x="909" y="454"/>
                    </a:cubicBezTo>
                    <a:cubicBezTo>
                      <a:pt x="909" y="705"/>
                      <a:pt x="707" y="908"/>
                      <a:pt x="455" y="908"/>
                    </a:cubicBezTo>
                    <a:cubicBezTo>
                      <a:pt x="204" y="908"/>
                      <a:pt x="0" y="705"/>
                      <a:pt x="0" y="454"/>
                    </a:cubicBezTo>
                    <a:cubicBezTo>
                      <a:pt x="0" y="203"/>
                      <a:pt x="203" y="0"/>
                      <a:pt x="455" y="0"/>
                    </a:cubicBezTo>
                    <a:close/>
                    <a:moveTo>
                      <a:pt x="669" y="589"/>
                    </a:moveTo>
                    <a:cubicBezTo>
                      <a:pt x="694" y="589"/>
                      <a:pt x="714" y="570"/>
                      <a:pt x="717" y="542"/>
                    </a:cubicBezTo>
                    <a:cubicBezTo>
                      <a:pt x="717" y="519"/>
                      <a:pt x="700" y="499"/>
                      <a:pt x="677" y="496"/>
                    </a:cubicBezTo>
                    <a:lnTo>
                      <a:pt x="652" y="333"/>
                    </a:lnTo>
                    <a:cubicBezTo>
                      <a:pt x="666" y="327"/>
                      <a:pt x="677" y="310"/>
                      <a:pt x="677" y="293"/>
                    </a:cubicBezTo>
                    <a:cubicBezTo>
                      <a:pt x="677" y="268"/>
                      <a:pt x="658" y="248"/>
                      <a:pt x="632" y="248"/>
                    </a:cubicBezTo>
                    <a:cubicBezTo>
                      <a:pt x="613" y="248"/>
                      <a:pt x="596" y="262"/>
                      <a:pt x="590" y="279"/>
                    </a:cubicBezTo>
                    <a:lnTo>
                      <a:pt x="347" y="273"/>
                    </a:lnTo>
                    <a:cubicBezTo>
                      <a:pt x="342" y="256"/>
                      <a:pt x="325" y="242"/>
                      <a:pt x="305" y="242"/>
                    </a:cubicBezTo>
                    <a:cubicBezTo>
                      <a:pt x="280" y="242"/>
                      <a:pt x="260" y="262"/>
                      <a:pt x="260" y="288"/>
                    </a:cubicBezTo>
                    <a:cubicBezTo>
                      <a:pt x="260" y="304"/>
                      <a:pt x="268" y="319"/>
                      <a:pt x="282" y="327"/>
                    </a:cubicBezTo>
                    <a:lnTo>
                      <a:pt x="240" y="499"/>
                    </a:lnTo>
                    <a:cubicBezTo>
                      <a:pt x="217" y="502"/>
                      <a:pt x="198" y="522"/>
                      <a:pt x="198" y="544"/>
                    </a:cubicBezTo>
                    <a:cubicBezTo>
                      <a:pt x="198" y="570"/>
                      <a:pt x="217" y="589"/>
                      <a:pt x="243" y="589"/>
                    </a:cubicBezTo>
                    <a:cubicBezTo>
                      <a:pt x="254" y="589"/>
                      <a:pt x="263" y="587"/>
                      <a:pt x="271" y="581"/>
                    </a:cubicBezTo>
                    <a:lnTo>
                      <a:pt x="449" y="705"/>
                    </a:lnTo>
                    <a:cubicBezTo>
                      <a:pt x="446" y="711"/>
                      <a:pt x="446" y="714"/>
                      <a:pt x="446" y="719"/>
                    </a:cubicBezTo>
                    <a:cubicBezTo>
                      <a:pt x="446" y="745"/>
                      <a:pt x="466" y="764"/>
                      <a:pt x="491" y="764"/>
                    </a:cubicBezTo>
                    <a:cubicBezTo>
                      <a:pt x="517" y="764"/>
                      <a:pt x="536" y="745"/>
                      <a:pt x="536" y="719"/>
                    </a:cubicBezTo>
                    <a:cubicBezTo>
                      <a:pt x="536" y="714"/>
                      <a:pt x="534" y="705"/>
                      <a:pt x="531" y="700"/>
                    </a:cubicBezTo>
                    <a:lnTo>
                      <a:pt x="649" y="584"/>
                    </a:lnTo>
                    <a:cubicBezTo>
                      <a:pt x="655" y="587"/>
                      <a:pt x="661" y="589"/>
                      <a:pt x="669" y="589"/>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sp>
        <p:nvSpPr>
          <p:cNvPr id="31" name="Rectangle 30">
            <a:extLst>
              <a:ext uri="{FF2B5EF4-FFF2-40B4-BE49-F238E27FC236}">
                <a16:creationId xmlns:a16="http://schemas.microsoft.com/office/drawing/2014/main" id="{49E04D4A-48E8-254E-B13A-8B3DBB9438EA}"/>
              </a:ext>
            </a:extLst>
          </p:cNvPr>
          <p:cNvSpPr/>
          <p:nvPr/>
        </p:nvSpPr>
        <p:spPr>
          <a:xfrm>
            <a:off x="4657126" y="2935118"/>
            <a:ext cx="582945" cy="110700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a:t>  </a:t>
            </a:r>
          </a:p>
        </p:txBody>
      </p:sp>
      <p:grpSp>
        <p:nvGrpSpPr>
          <p:cNvPr id="32" name="Group 31">
            <a:extLst>
              <a:ext uri="{FF2B5EF4-FFF2-40B4-BE49-F238E27FC236}">
                <a16:creationId xmlns:a16="http://schemas.microsoft.com/office/drawing/2014/main" id="{246D8DA8-FD3C-8D44-9E96-76410FBF4884}"/>
              </a:ext>
            </a:extLst>
          </p:cNvPr>
          <p:cNvGrpSpPr/>
          <p:nvPr/>
        </p:nvGrpSpPr>
        <p:grpSpPr>
          <a:xfrm>
            <a:off x="4477723" y="2995676"/>
            <a:ext cx="805942" cy="1171551"/>
            <a:chOff x="2558095" y="2625219"/>
            <a:chExt cx="805942" cy="1171551"/>
          </a:xfrm>
        </p:grpSpPr>
        <p:grpSp>
          <p:nvGrpSpPr>
            <p:cNvPr id="33" name="Group 32">
              <a:extLst>
                <a:ext uri="{FF2B5EF4-FFF2-40B4-BE49-F238E27FC236}">
                  <a16:creationId xmlns:a16="http://schemas.microsoft.com/office/drawing/2014/main" id="{37E628D7-8ECF-B64D-9F18-42FBA3330BFB}"/>
                </a:ext>
              </a:extLst>
            </p:cNvPr>
            <p:cNvGrpSpPr/>
            <p:nvPr/>
          </p:nvGrpSpPr>
          <p:grpSpPr>
            <a:xfrm>
              <a:off x="2681212" y="2625219"/>
              <a:ext cx="582945" cy="635162"/>
              <a:chOff x="2681212" y="2882206"/>
              <a:chExt cx="582945" cy="635162"/>
            </a:xfrm>
          </p:grpSpPr>
          <p:sp>
            <p:nvSpPr>
              <p:cNvPr id="35" name="Rectangle 34">
                <a:extLst>
                  <a:ext uri="{FF2B5EF4-FFF2-40B4-BE49-F238E27FC236}">
                    <a16:creationId xmlns:a16="http://schemas.microsoft.com/office/drawing/2014/main" id="{46B2552E-49B5-D748-B51F-292D576147F0}"/>
                  </a:ext>
                </a:extLst>
              </p:cNvPr>
              <p:cNvSpPr/>
              <p:nvPr/>
            </p:nvSpPr>
            <p:spPr>
              <a:xfrm>
                <a:off x="2681212" y="2882206"/>
                <a:ext cx="582945" cy="635162"/>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nvGrpSpPr>
              <p:cNvPr id="36" name="Group 35">
                <a:extLst>
                  <a:ext uri="{FF2B5EF4-FFF2-40B4-BE49-F238E27FC236}">
                    <a16:creationId xmlns:a16="http://schemas.microsoft.com/office/drawing/2014/main" id="{ED8F191D-42E9-5648-B080-F5DE161869D8}"/>
                  </a:ext>
                </a:extLst>
              </p:cNvPr>
              <p:cNvGrpSpPr/>
              <p:nvPr/>
            </p:nvGrpSpPr>
            <p:grpSpPr>
              <a:xfrm>
                <a:off x="2764251" y="2955081"/>
                <a:ext cx="426432" cy="465796"/>
                <a:chOff x="5830888" y="5080000"/>
                <a:chExt cx="515937" cy="563563"/>
              </a:xfrm>
            </p:grpSpPr>
            <p:sp>
              <p:nvSpPr>
                <p:cNvPr id="37" name="Freeform 47">
                  <a:extLst>
                    <a:ext uri="{FF2B5EF4-FFF2-40B4-BE49-F238E27FC236}">
                      <a16:creationId xmlns:a16="http://schemas.microsoft.com/office/drawing/2014/main" id="{DA76EC87-CFCA-AF4F-92C7-F31FBB0D9220}"/>
                    </a:ext>
                  </a:extLst>
                </p:cNvPr>
                <p:cNvSpPr>
                  <a:spLocks noChangeArrowheads="1"/>
                </p:cNvSpPr>
                <p:nvPr/>
              </p:nvSpPr>
              <p:spPr bwMode="auto">
                <a:xfrm>
                  <a:off x="6057900" y="5189538"/>
                  <a:ext cx="61913" cy="222250"/>
                </a:xfrm>
                <a:custGeom>
                  <a:avLst/>
                  <a:gdLst>
                    <a:gd name="T0" fmla="*/ 107 w 174"/>
                    <a:gd name="T1" fmla="*/ 152 h 617"/>
                    <a:gd name="T2" fmla="*/ 173 w 174"/>
                    <a:gd name="T3" fmla="*/ 152 h 617"/>
                    <a:gd name="T4" fmla="*/ 86 w 174"/>
                    <a:gd name="T5" fmla="*/ 0 h 617"/>
                    <a:gd name="T6" fmla="*/ 0 w 174"/>
                    <a:gd name="T7" fmla="*/ 152 h 617"/>
                    <a:gd name="T8" fmla="*/ 65 w 174"/>
                    <a:gd name="T9" fmla="*/ 152 h 617"/>
                    <a:gd name="T10" fmla="*/ 65 w 174"/>
                    <a:gd name="T11" fmla="*/ 466 h 617"/>
                    <a:gd name="T12" fmla="*/ 0 w 174"/>
                    <a:gd name="T13" fmla="*/ 466 h 617"/>
                    <a:gd name="T14" fmla="*/ 86 w 174"/>
                    <a:gd name="T15" fmla="*/ 616 h 617"/>
                    <a:gd name="T16" fmla="*/ 173 w 174"/>
                    <a:gd name="T17" fmla="*/ 466 h 617"/>
                    <a:gd name="T18" fmla="*/ 107 w 174"/>
                    <a:gd name="T19" fmla="*/ 466 h 617"/>
                    <a:gd name="T20" fmla="*/ 107 w 174"/>
                    <a:gd name="T21" fmla="*/ 152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4" h="617">
                      <a:moveTo>
                        <a:pt x="107" y="152"/>
                      </a:moveTo>
                      <a:lnTo>
                        <a:pt x="173" y="152"/>
                      </a:lnTo>
                      <a:lnTo>
                        <a:pt x="86" y="0"/>
                      </a:lnTo>
                      <a:lnTo>
                        <a:pt x="0" y="152"/>
                      </a:lnTo>
                      <a:lnTo>
                        <a:pt x="65" y="152"/>
                      </a:lnTo>
                      <a:lnTo>
                        <a:pt x="65" y="466"/>
                      </a:lnTo>
                      <a:lnTo>
                        <a:pt x="0" y="466"/>
                      </a:lnTo>
                      <a:lnTo>
                        <a:pt x="86" y="616"/>
                      </a:lnTo>
                      <a:lnTo>
                        <a:pt x="173" y="466"/>
                      </a:lnTo>
                      <a:lnTo>
                        <a:pt x="107" y="466"/>
                      </a:lnTo>
                      <a:lnTo>
                        <a:pt x="107" y="152"/>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8" name="Freeform 48">
                  <a:extLst>
                    <a:ext uri="{FF2B5EF4-FFF2-40B4-BE49-F238E27FC236}">
                      <a16:creationId xmlns:a16="http://schemas.microsoft.com/office/drawing/2014/main" id="{4927CDEC-199E-5E48-BFD0-A24EAC858F25}"/>
                    </a:ext>
                  </a:extLst>
                </p:cNvPr>
                <p:cNvSpPr>
                  <a:spLocks noChangeArrowheads="1"/>
                </p:cNvSpPr>
                <p:nvPr/>
              </p:nvSpPr>
              <p:spPr bwMode="auto">
                <a:xfrm>
                  <a:off x="5975350" y="5268913"/>
                  <a:ext cx="93663" cy="61912"/>
                </a:xfrm>
                <a:custGeom>
                  <a:avLst/>
                  <a:gdLst>
                    <a:gd name="T0" fmla="*/ 257 w 258"/>
                    <a:gd name="T1" fmla="*/ 87 h 174"/>
                    <a:gd name="T2" fmla="*/ 107 w 258"/>
                    <a:gd name="T3" fmla="*/ 0 h 174"/>
                    <a:gd name="T4" fmla="*/ 107 w 258"/>
                    <a:gd name="T5" fmla="*/ 63 h 174"/>
                    <a:gd name="T6" fmla="*/ 0 w 258"/>
                    <a:gd name="T7" fmla="*/ 63 h 174"/>
                    <a:gd name="T8" fmla="*/ 0 w 258"/>
                    <a:gd name="T9" fmla="*/ 108 h 174"/>
                    <a:gd name="T10" fmla="*/ 107 w 258"/>
                    <a:gd name="T11" fmla="*/ 108 h 174"/>
                    <a:gd name="T12" fmla="*/ 107 w 258"/>
                    <a:gd name="T13" fmla="*/ 173 h 174"/>
                    <a:gd name="T14" fmla="*/ 257 w 258"/>
                    <a:gd name="T15" fmla="*/ 87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174">
                      <a:moveTo>
                        <a:pt x="257" y="87"/>
                      </a:moveTo>
                      <a:lnTo>
                        <a:pt x="107" y="0"/>
                      </a:lnTo>
                      <a:lnTo>
                        <a:pt x="107" y="63"/>
                      </a:lnTo>
                      <a:lnTo>
                        <a:pt x="0" y="63"/>
                      </a:lnTo>
                      <a:lnTo>
                        <a:pt x="0" y="108"/>
                      </a:lnTo>
                      <a:lnTo>
                        <a:pt x="107" y="108"/>
                      </a:lnTo>
                      <a:lnTo>
                        <a:pt x="107" y="173"/>
                      </a:lnTo>
                      <a:lnTo>
                        <a:pt x="257" y="87"/>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9" name="Freeform 49">
                  <a:extLst>
                    <a:ext uri="{FF2B5EF4-FFF2-40B4-BE49-F238E27FC236}">
                      <a16:creationId xmlns:a16="http://schemas.microsoft.com/office/drawing/2014/main" id="{7E0FC822-6B99-B64B-A2F1-D5359F2F35B7}"/>
                    </a:ext>
                  </a:extLst>
                </p:cNvPr>
                <p:cNvSpPr>
                  <a:spLocks noChangeArrowheads="1"/>
                </p:cNvSpPr>
                <p:nvPr/>
              </p:nvSpPr>
              <p:spPr bwMode="auto">
                <a:xfrm>
                  <a:off x="6110288" y="5268913"/>
                  <a:ext cx="93662" cy="61912"/>
                </a:xfrm>
                <a:custGeom>
                  <a:avLst/>
                  <a:gdLst>
                    <a:gd name="T0" fmla="*/ 152 w 258"/>
                    <a:gd name="T1" fmla="*/ 0 h 174"/>
                    <a:gd name="T2" fmla="*/ 0 w 258"/>
                    <a:gd name="T3" fmla="*/ 87 h 174"/>
                    <a:gd name="T4" fmla="*/ 152 w 258"/>
                    <a:gd name="T5" fmla="*/ 173 h 174"/>
                    <a:gd name="T6" fmla="*/ 152 w 258"/>
                    <a:gd name="T7" fmla="*/ 108 h 174"/>
                    <a:gd name="T8" fmla="*/ 257 w 258"/>
                    <a:gd name="T9" fmla="*/ 108 h 174"/>
                    <a:gd name="T10" fmla="*/ 257 w 258"/>
                    <a:gd name="T11" fmla="*/ 63 h 174"/>
                    <a:gd name="T12" fmla="*/ 152 w 258"/>
                    <a:gd name="T13" fmla="*/ 63 h 174"/>
                    <a:gd name="T14" fmla="*/ 152 w 258"/>
                    <a:gd name="T15" fmla="*/ 0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174">
                      <a:moveTo>
                        <a:pt x="152" y="0"/>
                      </a:moveTo>
                      <a:lnTo>
                        <a:pt x="0" y="87"/>
                      </a:lnTo>
                      <a:lnTo>
                        <a:pt x="152" y="173"/>
                      </a:lnTo>
                      <a:lnTo>
                        <a:pt x="152" y="108"/>
                      </a:lnTo>
                      <a:lnTo>
                        <a:pt x="257" y="108"/>
                      </a:lnTo>
                      <a:lnTo>
                        <a:pt x="257" y="63"/>
                      </a:lnTo>
                      <a:lnTo>
                        <a:pt x="152" y="63"/>
                      </a:lnTo>
                      <a:lnTo>
                        <a:pt x="152" y="0"/>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0" name="Freeform 50">
                  <a:extLst>
                    <a:ext uri="{FF2B5EF4-FFF2-40B4-BE49-F238E27FC236}">
                      <a16:creationId xmlns:a16="http://schemas.microsoft.com/office/drawing/2014/main" id="{7667B5BC-C982-A041-BFC3-209474B5F522}"/>
                    </a:ext>
                  </a:extLst>
                </p:cNvPr>
                <p:cNvSpPr>
                  <a:spLocks noChangeArrowheads="1"/>
                </p:cNvSpPr>
                <p:nvPr/>
              </p:nvSpPr>
              <p:spPr bwMode="auto">
                <a:xfrm>
                  <a:off x="6075363" y="5524500"/>
                  <a:ext cx="23812" cy="19050"/>
                </a:xfrm>
                <a:custGeom>
                  <a:avLst/>
                  <a:gdLst>
                    <a:gd name="T0" fmla="*/ 52 w 66"/>
                    <a:gd name="T1" fmla="*/ 5 h 53"/>
                    <a:gd name="T2" fmla="*/ 26 w 66"/>
                    <a:gd name="T3" fmla="*/ 0 h 53"/>
                    <a:gd name="T4" fmla="*/ 0 w 66"/>
                    <a:gd name="T5" fmla="*/ 0 h 53"/>
                    <a:gd name="T6" fmla="*/ 0 w 66"/>
                    <a:gd name="T7" fmla="*/ 52 h 53"/>
                    <a:gd name="T8" fmla="*/ 34 w 66"/>
                    <a:gd name="T9" fmla="*/ 52 h 53"/>
                    <a:gd name="T10" fmla="*/ 55 w 66"/>
                    <a:gd name="T11" fmla="*/ 47 h 53"/>
                    <a:gd name="T12" fmla="*/ 65 w 66"/>
                    <a:gd name="T13" fmla="*/ 26 h 53"/>
                    <a:gd name="T14" fmla="*/ 52 w 66"/>
                    <a:gd name="T15" fmla="*/ 5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53">
                      <a:moveTo>
                        <a:pt x="52" y="5"/>
                      </a:moveTo>
                      <a:cubicBezTo>
                        <a:pt x="47" y="0"/>
                        <a:pt x="39" y="0"/>
                        <a:pt x="26" y="0"/>
                      </a:cubicBezTo>
                      <a:lnTo>
                        <a:pt x="0" y="0"/>
                      </a:lnTo>
                      <a:lnTo>
                        <a:pt x="0" y="52"/>
                      </a:lnTo>
                      <a:lnTo>
                        <a:pt x="34" y="52"/>
                      </a:lnTo>
                      <a:cubicBezTo>
                        <a:pt x="39" y="52"/>
                        <a:pt x="47" y="52"/>
                        <a:pt x="55" y="47"/>
                      </a:cubicBezTo>
                      <a:cubicBezTo>
                        <a:pt x="58" y="44"/>
                        <a:pt x="65" y="39"/>
                        <a:pt x="65" y="26"/>
                      </a:cubicBezTo>
                      <a:cubicBezTo>
                        <a:pt x="63" y="16"/>
                        <a:pt x="55" y="8"/>
                        <a:pt x="52" y="5"/>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1" name="Freeform 51">
                  <a:extLst>
                    <a:ext uri="{FF2B5EF4-FFF2-40B4-BE49-F238E27FC236}">
                      <a16:creationId xmlns:a16="http://schemas.microsoft.com/office/drawing/2014/main" id="{504FA3CB-3CF7-B645-835C-4FB9A38C8658}"/>
                    </a:ext>
                  </a:extLst>
                </p:cNvPr>
                <p:cNvSpPr>
                  <a:spLocks noChangeArrowheads="1"/>
                </p:cNvSpPr>
                <p:nvPr/>
              </p:nvSpPr>
              <p:spPr bwMode="auto">
                <a:xfrm>
                  <a:off x="6003925" y="5526088"/>
                  <a:ext cx="28575" cy="47625"/>
                </a:xfrm>
                <a:custGeom>
                  <a:avLst/>
                  <a:gdLst>
                    <a:gd name="T0" fmla="*/ 42 w 80"/>
                    <a:gd name="T1" fmla="*/ 3 h 131"/>
                    <a:gd name="T2" fmla="*/ 0 w 80"/>
                    <a:gd name="T3" fmla="*/ 0 h 131"/>
                    <a:gd name="T4" fmla="*/ 0 w 80"/>
                    <a:gd name="T5" fmla="*/ 129 h 131"/>
                    <a:gd name="T6" fmla="*/ 16 w 80"/>
                    <a:gd name="T7" fmla="*/ 129 h 131"/>
                    <a:gd name="T8" fmla="*/ 61 w 80"/>
                    <a:gd name="T9" fmla="*/ 116 h 131"/>
                    <a:gd name="T10" fmla="*/ 79 w 80"/>
                    <a:gd name="T11" fmla="*/ 63 h 131"/>
                    <a:gd name="T12" fmla="*/ 42 w 80"/>
                    <a:gd name="T13" fmla="*/ 3 h 131"/>
                  </a:gdLst>
                  <a:ahLst/>
                  <a:cxnLst>
                    <a:cxn ang="0">
                      <a:pos x="T0" y="T1"/>
                    </a:cxn>
                    <a:cxn ang="0">
                      <a:pos x="T2" y="T3"/>
                    </a:cxn>
                    <a:cxn ang="0">
                      <a:pos x="T4" y="T5"/>
                    </a:cxn>
                    <a:cxn ang="0">
                      <a:pos x="T6" y="T7"/>
                    </a:cxn>
                    <a:cxn ang="0">
                      <a:pos x="T8" y="T9"/>
                    </a:cxn>
                    <a:cxn ang="0">
                      <a:pos x="T10" y="T11"/>
                    </a:cxn>
                    <a:cxn ang="0">
                      <a:pos x="T12" y="T13"/>
                    </a:cxn>
                  </a:cxnLst>
                  <a:rect l="0" t="0" r="r" b="b"/>
                  <a:pathLst>
                    <a:path w="80" h="131">
                      <a:moveTo>
                        <a:pt x="42" y="3"/>
                      </a:moveTo>
                      <a:cubicBezTo>
                        <a:pt x="34" y="0"/>
                        <a:pt x="24" y="0"/>
                        <a:pt x="0" y="0"/>
                      </a:cubicBezTo>
                      <a:lnTo>
                        <a:pt x="0" y="129"/>
                      </a:lnTo>
                      <a:cubicBezTo>
                        <a:pt x="6" y="129"/>
                        <a:pt x="11" y="129"/>
                        <a:pt x="16" y="129"/>
                      </a:cubicBezTo>
                      <a:cubicBezTo>
                        <a:pt x="34" y="129"/>
                        <a:pt x="48" y="130"/>
                        <a:pt x="61" y="116"/>
                      </a:cubicBezTo>
                      <a:cubicBezTo>
                        <a:pt x="77" y="101"/>
                        <a:pt x="79" y="71"/>
                        <a:pt x="79" y="63"/>
                      </a:cubicBezTo>
                      <a:cubicBezTo>
                        <a:pt x="79" y="35"/>
                        <a:pt x="68" y="11"/>
                        <a:pt x="42" y="3"/>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 name="Freeform 52">
                  <a:extLst>
                    <a:ext uri="{FF2B5EF4-FFF2-40B4-BE49-F238E27FC236}">
                      <a16:creationId xmlns:a16="http://schemas.microsoft.com/office/drawing/2014/main" id="{E6F7442C-BBB7-4B42-B436-6883DDC778D8}"/>
                    </a:ext>
                  </a:extLst>
                </p:cNvPr>
                <p:cNvSpPr>
                  <a:spLocks noChangeArrowheads="1"/>
                </p:cNvSpPr>
                <p:nvPr/>
              </p:nvSpPr>
              <p:spPr bwMode="auto">
                <a:xfrm>
                  <a:off x="5830888" y="5080000"/>
                  <a:ext cx="515937" cy="563563"/>
                </a:xfrm>
                <a:custGeom>
                  <a:avLst/>
                  <a:gdLst>
                    <a:gd name="T0" fmla="*/ 1350 w 1432"/>
                    <a:gd name="T1" fmla="*/ 0 h 1564"/>
                    <a:gd name="T2" fmla="*/ 79 w 1432"/>
                    <a:gd name="T3" fmla="*/ 0 h 1564"/>
                    <a:gd name="T4" fmla="*/ 0 w 1432"/>
                    <a:gd name="T5" fmla="*/ 79 h 1564"/>
                    <a:gd name="T6" fmla="*/ 0 w 1432"/>
                    <a:gd name="T7" fmla="*/ 1484 h 1564"/>
                    <a:gd name="T8" fmla="*/ 79 w 1432"/>
                    <a:gd name="T9" fmla="*/ 1563 h 1564"/>
                    <a:gd name="T10" fmla="*/ 1350 w 1432"/>
                    <a:gd name="T11" fmla="*/ 1563 h 1564"/>
                    <a:gd name="T12" fmla="*/ 1429 w 1432"/>
                    <a:gd name="T13" fmla="*/ 1484 h 1564"/>
                    <a:gd name="T14" fmla="*/ 1429 w 1432"/>
                    <a:gd name="T15" fmla="*/ 79 h 1564"/>
                    <a:gd name="T16" fmla="*/ 1350 w 1432"/>
                    <a:gd name="T17" fmla="*/ 0 h 1564"/>
                    <a:gd name="T18" fmla="*/ 535 w 1432"/>
                    <a:gd name="T19" fmla="*/ 1395 h 1564"/>
                    <a:gd name="T20" fmla="*/ 501 w 1432"/>
                    <a:gd name="T21" fmla="*/ 1397 h 1564"/>
                    <a:gd name="T22" fmla="*/ 440 w 1432"/>
                    <a:gd name="T23" fmla="*/ 1397 h 1564"/>
                    <a:gd name="T24" fmla="*/ 440 w 1432"/>
                    <a:gd name="T25" fmla="*/ 1209 h 1564"/>
                    <a:gd name="T26" fmla="*/ 503 w 1432"/>
                    <a:gd name="T27" fmla="*/ 1209 h 1564"/>
                    <a:gd name="T28" fmla="*/ 569 w 1432"/>
                    <a:gd name="T29" fmla="*/ 1227 h 1564"/>
                    <a:gd name="T30" fmla="*/ 600 w 1432"/>
                    <a:gd name="T31" fmla="*/ 1303 h 1564"/>
                    <a:gd name="T32" fmla="*/ 535 w 1432"/>
                    <a:gd name="T33" fmla="*/ 1395 h 1564"/>
                    <a:gd name="T34" fmla="*/ 744 w 1432"/>
                    <a:gd name="T35" fmla="*/ 1397 h 1564"/>
                    <a:gd name="T36" fmla="*/ 734 w 1432"/>
                    <a:gd name="T37" fmla="*/ 1332 h 1564"/>
                    <a:gd name="T38" fmla="*/ 713 w 1432"/>
                    <a:gd name="T39" fmla="*/ 1321 h 1564"/>
                    <a:gd name="T40" fmla="*/ 679 w 1432"/>
                    <a:gd name="T41" fmla="*/ 1321 h 1564"/>
                    <a:gd name="T42" fmla="*/ 679 w 1432"/>
                    <a:gd name="T43" fmla="*/ 1397 h 1564"/>
                    <a:gd name="T44" fmla="*/ 637 w 1432"/>
                    <a:gd name="T45" fmla="*/ 1397 h 1564"/>
                    <a:gd name="T46" fmla="*/ 637 w 1432"/>
                    <a:gd name="T47" fmla="*/ 1206 h 1564"/>
                    <a:gd name="T48" fmla="*/ 710 w 1432"/>
                    <a:gd name="T49" fmla="*/ 1206 h 1564"/>
                    <a:gd name="T50" fmla="*/ 768 w 1432"/>
                    <a:gd name="T51" fmla="*/ 1219 h 1564"/>
                    <a:gd name="T52" fmla="*/ 784 w 1432"/>
                    <a:gd name="T53" fmla="*/ 1256 h 1564"/>
                    <a:gd name="T54" fmla="*/ 744 w 1432"/>
                    <a:gd name="T55" fmla="*/ 1303 h 1564"/>
                    <a:gd name="T56" fmla="*/ 779 w 1432"/>
                    <a:gd name="T57" fmla="*/ 1348 h 1564"/>
                    <a:gd name="T58" fmla="*/ 784 w 1432"/>
                    <a:gd name="T59" fmla="*/ 1384 h 1564"/>
                    <a:gd name="T60" fmla="*/ 789 w 1432"/>
                    <a:gd name="T61" fmla="*/ 1397 h 1564"/>
                    <a:gd name="T62" fmla="*/ 744 w 1432"/>
                    <a:gd name="T63" fmla="*/ 1397 h 1564"/>
                    <a:gd name="T64" fmla="*/ 870 w 1432"/>
                    <a:gd name="T65" fmla="*/ 1355 h 1564"/>
                    <a:gd name="T66" fmla="*/ 915 w 1432"/>
                    <a:gd name="T67" fmla="*/ 1371 h 1564"/>
                    <a:gd name="T68" fmla="*/ 946 w 1432"/>
                    <a:gd name="T69" fmla="*/ 1369 h 1564"/>
                    <a:gd name="T70" fmla="*/ 946 w 1432"/>
                    <a:gd name="T71" fmla="*/ 1327 h 1564"/>
                    <a:gd name="T72" fmla="*/ 910 w 1432"/>
                    <a:gd name="T73" fmla="*/ 1327 h 1564"/>
                    <a:gd name="T74" fmla="*/ 910 w 1432"/>
                    <a:gd name="T75" fmla="*/ 1295 h 1564"/>
                    <a:gd name="T76" fmla="*/ 988 w 1432"/>
                    <a:gd name="T77" fmla="*/ 1295 h 1564"/>
                    <a:gd name="T78" fmla="*/ 988 w 1432"/>
                    <a:gd name="T79" fmla="*/ 1389 h 1564"/>
                    <a:gd name="T80" fmla="*/ 917 w 1432"/>
                    <a:gd name="T81" fmla="*/ 1400 h 1564"/>
                    <a:gd name="T82" fmla="*/ 836 w 1432"/>
                    <a:gd name="T83" fmla="*/ 1374 h 1564"/>
                    <a:gd name="T84" fmla="*/ 810 w 1432"/>
                    <a:gd name="T85" fmla="*/ 1303 h 1564"/>
                    <a:gd name="T86" fmla="*/ 910 w 1432"/>
                    <a:gd name="T87" fmla="*/ 1201 h 1564"/>
                    <a:gd name="T88" fmla="*/ 975 w 1432"/>
                    <a:gd name="T89" fmla="*/ 1224 h 1564"/>
                    <a:gd name="T90" fmla="*/ 988 w 1432"/>
                    <a:gd name="T91" fmla="*/ 1264 h 1564"/>
                    <a:gd name="T92" fmla="*/ 946 w 1432"/>
                    <a:gd name="T93" fmla="*/ 1264 h 1564"/>
                    <a:gd name="T94" fmla="*/ 941 w 1432"/>
                    <a:gd name="T95" fmla="*/ 1245 h 1564"/>
                    <a:gd name="T96" fmla="*/ 910 w 1432"/>
                    <a:gd name="T97" fmla="*/ 1230 h 1564"/>
                    <a:gd name="T98" fmla="*/ 855 w 1432"/>
                    <a:gd name="T99" fmla="*/ 1303 h 1564"/>
                    <a:gd name="T100" fmla="*/ 870 w 1432"/>
                    <a:gd name="T101" fmla="*/ 1355 h 1564"/>
                    <a:gd name="T102" fmla="*/ 716 w 1432"/>
                    <a:gd name="T103" fmla="*/ 1030 h 1564"/>
                    <a:gd name="T104" fmla="*/ 296 w 1432"/>
                    <a:gd name="T105" fmla="*/ 611 h 1564"/>
                    <a:gd name="T106" fmla="*/ 716 w 1432"/>
                    <a:gd name="T107" fmla="*/ 191 h 1564"/>
                    <a:gd name="T108" fmla="*/ 1135 w 1432"/>
                    <a:gd name="T109" fmla="*/ 611 h 1564"/>
                    <a:gd name="T110" fmla="*/ 716 w 1432"/>
                    <a:gd name="T111" fmla="*/ 1030 h 1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32" h="1564">
                      <a:moveTo>
                        <a:pt x="1350" y="0"/>
                      </a:moveTo>
                      <a:lnTo>
                        <a:pt x="79" y="0"/>
                      </a:lnTo>
                      <a:cubicBezTo>
                        <a:pt x="34" y="0"/>
                        <a:pt x="0" y="34"/>
                        <a:pt x="0" y="79"/>
                      </a:cubicBezTo>
                      <a:lnTo>
                        <a:pt x="0" y="1484"/>
                      </a:lnTo>
                      <a:cubicBezTo>
                        <a:pt x="0" y="1528"/>
                        <a:pt x="34" y="1563"/>
                        <a:pt x="79" y="1563"/>
                      </a:cubicBezTo>
                      <a:lnTo>
                        <a:pt x="1350" y="1563"/>
                      </a:lnTo>
                      <a:cubicBezTo>
                        <a:pt x="1395" y="1563"/>
                        <a:pt x="1429" y="1528"/>
                        <a:pt x="1429" y="1484"/>
                      </a:cubicBezTo>
                      <a:lnTo>
                        <a:pt x="1429" y="79"/>
                      </a:lnTo>
                      <a:cubicBezTo>
                        <a:pt x="1431" y="37"/>
                        <a:pt x="1395" y="0"/>
                        <a:pt x="1350" y="0"/>
                      </a:cubicBezTo>
                      <a:close/>
                      <a:moveTo>
                        <a:pt x="535" y="1395"/>
                      </a:moveTo>
                      <a:cubicBezTo>
                        <a:pt x="527" y="1395"/>
                        <a:pt x="519" y="1397"/>
                        <a:pt x="501" y="1397"/>
                      </a:cubicBezTo>
                      <a:lnTo>
                        <a:pt x="440" y="1397"/>
                      </a:lnTo>
                      <a:lnTo>
                        <a:pt x="440" y="1209"/>
                      </a:lnTo>
                      <a:lnTo>
                        <a:pt x="503" y="1209"/>
                      </a:lnTo>
                      <a:cubicBezTo>
                        <a:pt x="514" y="1209"/>
                        <a:pt x="546" y="1209"/>
                        <a:pt x="569" y="1227"/>
                      </a:cubicBezTo>
                      <a:cubicBezTo>
                        <a:pt x="593" y="1245"/>
                        <a:pt x="600" y="1274"/>
                        <a:pt x="600" y="1303"/>
                      </a:cubicBezTo>
                      <a:cubicBezTo>
                        <a:pt x="603" y="1358"/>
                        <a:pt x="571" y="1389"/>
                        <a:pt x="535" y="1395"/>
                      </a:cubicBezTo>
                      <a:close/>
                      <a:moveTo>
                        <a:pt x="744" y="1397"/>
                      </a:moveTo>
                      <a:cubicBezTo>
                        <a:pt x="742" y="1387"/>
                        <a:pt x="737" y="1340"/>
                        <a:pt x="734" y="1332"/>
                      </a:cubicBezTo>
                      <a:cubicBezTo>
                        <a:pt x="731" y="1321"/>
                        <a:pt x="721" y="1321"/>
                        <a:pt x="713" y="1321"/>
                      </a:cubicBezTo>
                      <a:lnTo>
                        <a:pt x="679" y="1321"/>
                      </a:lnTo>
                      <a:lnTo>
                        <a:pt x="679" y="1397"/>
                      </a:lnTo>
                      <a:lnTo>
                        <a:pt x="637" y="1397"/>
                      </a:lnTo>
                      <a:lnTo>
                        <a:pt x="637" y="1206"/>
                      </a:lnTo>
                      <a:lnTo>
                        <a:pt x="710" y="1206"/>
                      </a:lnTo>
                      <a:cubicBezTo>
                        <a:pt x="731" y="1206"/>
                        <a:pt x="752" y="1206"/>
                        <a:pt x="768" y="1219"/>
                      </a:cubicBezTo>
                      <a:cubicBezTo>
                        <a:pt x="781" y="1230"/>
                        <a:pt x="784" y="1243"/>
                        <a:pt x="784" y="1256"/>
                      </a:cubicBezTo>
                      <a:cubicBezTo>
                        <a:pt x="784" y="1292"/>
                        <a:pt x="752" y="1300"/>
                        <a:pt x="744" y="1303"/>
                      </a:cubicBezTo>
                      <a:cubicBezTo>
                        <a:pt x="773" y="1306"/>
                        <a:pt x="776" y="1321"/>
                        <a:pt x="779" y="1348"/>
                      </a:cubicBezTo>
                      <a:cubicBezTo>
                        <a:pt x="781" y="1371"/>
                        <a:pt x="784" y="1379"/>
                        <a:pt x="784" y="1384"/>
                      </a:cubicBezTo>
                      <a:cubicBezTo>
                        <a:pt x="786" y="1392"/>
                        <a:pt x="786" y="1395"/>
                        <a:pt x="789" y="1397"/>
                      </a:cubicBezTo>
                      <a:lnTo>
                        <a:pt x="744" y="1397"/>
                      </a:lnTo>
                      <a:close/>
                      <a:moveTo>
                        <a:pt x="870" y="1355"/>
                      </a:moveTo>
                      <a:cubicBezTo>
                        <a:pt x="881" y="1366"/>
                        <a:pt x="891" y="1371"/>
                        <a:pt x="915" y="1371"/>
                      </a:cubicBezTo>
                      <a:cubicBezTo>
                        <a:pt x="936" y="1371"/>
                        <a:pt x="941" y="1369"/>
                        <a:pt x="946" y="1369"/>
                      </a:cubicBezTo>
                      <a:lnTo>
                        <a:pt x="946" y="1327"/>
                      </a:lnTo>
                      <a:lnTo>
                        <a:pt x="910" y="1327"/>
                      </a:lnTo>
                      <a:lnTo>
                        <a:pt x="910" y="1295"/>
                      </a:lnTo>
                      <a:lnTo>
                        <a:pt x="988" y="1295"/>
                      </a:lnTo>
                      <a:lnTo>
                        <a:pt x="988" y="1389"/>
                      </a:lnTo>
                      <a:cubicBezTo>
                        <a:pt x="975" y="1392"/>
                        <a:pt x="957" y="1400"/>
                        <a:pt x="917" y="1400"/>
                      </a:cubicBezTo>
                      <a:cubicBezTo>
                        <a:pt x="873" y="1400"/>
                        <a:pt x="852" y="1390"/>
                        <a:pt x="836" y="1374"/>
                      </a:cubicBezTo>
                      <a:cubicBezTo>
                        <a:pt x="815" y="1354"/>
                        <a:pt x="810" y="1324"/>
                        <a:pt x="810" y="1303"/>
                      </a:cubicBezTo>
                      <a:cubicBezTo>
                        <a:pt x="810" y="1235"/>
                        <a:pt x="852" y="1201"/>
                        <a:pt x="910" y="1201"/>
                      </a:cubicBezTo>
                      <a:cubicBezTo>
                        <a:pt x="933" y="1201"/>
                        <a:pt x="959" y="1209"/>
                        <a:pt x="975" y="1224"/>
                      </a:cubicBezTo>
                      <a:cubicBezTo>
                        <a:pt x="988" y="1240"/>
                        <a:pt x="988" y="1253"/>
                        <a:pt x="988" y="1264"/>
                      </a:cubicBezTo>
                      <a:lnTo>
                        <a:pt x="946" y="1264"/>
                      </a:lnTo>
                      <a:cubicBezTo>
                        <a:pt x="946" y="1258"/>
                        <a:pt x="946" y="1251"/>
                        <a:pt x="941" y="1245"/>
                      </a:cubicBezTo>
                      <a:cubicBezTo>
                        <a:pt x="933" y="1232"/>
                        <a:pt x="917" y="1230"/>
                        <a:pt x="910" y="1230"/>
                      </a:cubicBezTo>
                      <a:cubicBezTo>
                        <a:pt x="862" y="1230"/>
                        <a:pt x="855" y="1272"/>
                        <a:pt x="855" y="1303"/>
                      </a:cubicBezTo>
                      <a:cubicBezTo>
                        <a:pt x="855" y="1316"/>
                        <a:pt x="855" y="1340"/>
                        <a:pt x="870" y="1355"/>
                      </a:cubicBezTo>
                      <a:close/>
                      <a:moveTo>
                        <a:pt x="716" y="1030"/>
                      </a:moveTo>
                      <a:cubicBezTo>
                        <a:pt x="485" y="1030"/>
                        <a:pt x="296" y="842"/>
                        <a:pt x="296" y="611"/>
                      </a:cubicBezTo>
                      <a:cubicBezTo>
                        <a:pt x="296" y="380"/>
                        <a:pt x="485" y="191"/>
                        <a:pt x="716" y="191"/>
                      </a:cubicBezTo>
                      <a:cubicBezTo>
                        <a:pt x="946" y="191"/>
                        <a:pt x="1135" y="380"/>
                        <a:pt x="1135" y="611"/>
                      </a:cubicBezTo>
                      <a:cubicBezTo>
                        <a:pt x="1132" y="842"/>
                        <a:pt x="946" y="1030"/>
                        <a:pt x="716" y="1030"/>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sp>
          <p:nvSpPr>
            <p:cNvPr id="34" name="Rectangle 33">
              <a:extLst>
                <a:ext uri="{FF2B5EF4-FFF2-40B4-BE49-F238E27FC236}">
                  <a16:creationId xmlns:a16="http://schemas.microsoft.com/office/drawing/2014/main" id="{49F28AFC-F2B9-4A45-B956-FD7AC2F00531}"/>
                </a:ext>
              </a:extLst>
            </p:cNvPr>
            <p:cNvSpPr/>
            <p:nvPr/>
          </p:nvSpPr>
          <p:spPr>
            <a:xfrm>
              <a:off x="2558095" y="3211995"/>
              <a:ext cx="805942" cy="584775"/>
            </a:xfrm>
            <a:prstGeom prst="rect">
              <a:avLst/>
            </a:prstGeom>
          </p:spPr>
          <p:txBody>
            <a:bodyPr wrap="square">
              <a:spAutoFit/>
            </a:bodyPr>
            <a:lstStyle/>
            <a:p>
              <a:pPr algn="ctr"/>
              <a:r>
                <a:rPr lang="en-US" sz="800" b="1" dirty="0">
                  <a:solidFill>
                    <a:schemeClr val="accent1"/>
                  </a:solidFill>
                  <a:latin typeface="Arial" charset="0"/>
                  <a:ea typeface="Arial" charset="0"/>
                  <a:cs typeface="Arial" charset="0"/>
                </a:rPr>
                <a:t>Dynamic Routing Gateway</a:t>
              </a:r>
            </a:p>
            <a:p>
              <a:pPr algn="ctr"/>
              <a:endParaRPr lang="en-US" sz="800" b="1" dirty="0">
                <a:solidFill>
                  <a:schemeClr val="accent1"/>
                </a:solidFill>
                <a:latin typeface="Arial" charset="0"/>
                <a:ea typeface="Arial" charset="0"/>
                <a:cs typeface="Arial" charset="0"/>
              </a:endParaRPr>
            </a:p>
          </p:txBody>
        </p:sp>
      </p:grpSp>
      <p:grpSp>
        <p:nvGrpSpPr>
          <p:cNvPr id="43" name="Group 42">
            <a:extLst>
              <a:ext uri="{FF2B5EF4-FFF2-40B4-BE49-F238E27FC236}">
                <a16:creationId xmlns:a16="http://schemas.microsoft.com/office/drawing/2014/main" id="{E51901F7-1805-BF4C-8541-A76F820BA7C4}"/>
              </a:ext>
            </a:extLst>
          </p:cNvPr>
          <p:cNvGrpSpPr/>
          <p:nvPr/>
        </p:nvGrpSpPr>
        <p:grpSpPr>
          <a:xfrm>
            <a:off x="5935548" y="2728255"/>
            <a:ext cx="805942" cy="914361"/>
            <a:chOff x="487400" y="1458708"/>
            <a:chExt cx="805942" cy="914361"/>
          </a:xfrm>
        </p:grpSpPr>
        <p:grpSp>
          <p:nvGrpSpPr>
            <p:cNvPr id="44" name="Group 43">
              <a:extLst>
                <a:ext uri="{FF2B5EF4-FFF2-40B4-BE49-F238E27FC236}">
                  <a16:creationId xmlns:a16="http://schemas.microsoft.com/office/drawing/2014/main" id="{3665BEE4-8152-6C40-A7F8-2E4E1821E36D}"/>
                </a:ext>
              </a:extLst>
            </p:cNvPr>
            <p:cNvGrpSpPr/>
            <p:nvPr/>
          </p:nvGrpSpPr>
          <p:grpSpPr>
            <a:xfrm>
              <a:off x="598905" y="1458708"/>
              <a:ext cx="582945" cy="635162"/>
              <a:chOff x="598905" y="1758788"/>
              <a:chExt cx="582945" cy="635162"/>
            </a:xfrm>
          </p:grpSpPr>
          <p:sp>
            <p:nvSpPr>
              <p:cNvPr id="46" name="Rectangle 45">
                <a:extLst>
                  <a:ext uri="{FF2B5EF4-FFF2-40B4-BE49-F238E27FC236}">
                    <a16:creationId xmlns:a16="http://schemas.microsoft.com/office/drawing/2014/main" id="{D18E5852-3261-A64A-886E-6102F808CE47}"/>
                  </a:ext>
                </a:extLst>
              </p:cNvPr>
              <p:cNvSpPr/>
              <p:nvPr/>
            </p:nvSpPr>
            <p:spPr>
              <a:xfrm>
                <a:off x="598905" y="1758788"/>
                <a:ext cx="582945" cy="635162"/>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nvGrpSpPr>
              <p:cNvPr id="47" name="Group 46">
                <a:extLst>
                  <a:ext uri="{FF2B5EF4-FFF2-40B4-BE49-F238E27FC236}">
                    <a16:creationId xmlns:a16="http://schemas.microsoft.com/office/drawing/2014/main" id="{925A8F55-D3DC-4B49-AD74-325E06D9A80A}"/>
                  </a:ext>
                </a:extLst>
              </p:cNvPr>
              <p:cNvGrpSpPr/>
              <p:nvPr/>
            </p:nvGrpSpPr>
            <p:grpSpPr>
              <a:xfrm>
                <a:off x="681942" y="1844483"/>
                <a:ext cx="425120" cy="464483"/>
                <a:chOff x="2627313" y="2987675"/>
                <a:chExt cx="514350" cy="561975"/>
              </a:xfrm>
              <a:solidFill>
                <a:schemeClr val="tx1"/>
              </a:solidFill>
            </p:grpSpPr>
            <p:sp>
              <p:nvSpPr>
                <p:cNvPr id="48" name="Freeform 66">
                  <a:extLst>
                    <a:ext uri="{FF2B5EF4-FFF2-40B4-BE49-F238E27FC236}">
                      <a16:creationId xmlns:a16="http://schemas.microsoft.com/office/drawing/2014/main" id="{E60A5616-035E-E945-9F76-43F76F88272B}"/>
                    </a:ext>
                  </a:extLst>
                </p:cNvPr>
                <p:cNvSpPr>
                  <a:spLocks noChangeArrowheads="1"/>
                </p:cNvSpPr>
                <p:nvPr/>
              </p:nvSpPr>
              <p:spPr bwMode="auto">
                <a:xfrm>
                  <a:off x="3001963" y="3127375"/>
                  <a:ext cx="34925" cy="34925"/>
                </a:xfrm>
                <a:custGeom>
                  <a:avLst/>
                  <a:gdLst>
                    <a:gd name="T0" fmla="*/ 47 w 95"/>
                    <a:gd name="T1" fmla="*/ 0 h 96"/>
                    <a:gd name="T2" fmla="*/ 0 w 95"/>
                    <a:gd name="T3" fmla="*/ 48 h 96"/>
                    <a:gd name="T4" fmla="*/ 47 w 95"/>
                    <a:gd name="T5" fmla="*/ 95 h 96"/>
                    <a:gd name="T6" fmla="*/ 94 w 95"/>
                    <a:gd name="T7" fmla="*/ 48 h 96"/>
                    <a:gd name="T8" fmla="*/ 47 w 95"/>
                    <a:gd name="T9" fmla="*/ 0 h 96"/>
                  </a:gdLst>
                  <a:ahLst/>
                  <a:cxnLst>
                    <a:cxn ang="0">
                      <a:pos x="T0" y="T1"/>
                    </a:cxn>
                    <a:cxn ang="0">
                      <a:pos x="T2" y="T3"/>
                    </a:cxn>
                    <a:cxn ang="0">
                      <a:pos x="T4" y="T5"/>
                    </a:cxn>
                    <a:cxn ang="0">
                      <a:pos x="T6" y="T7"/>
                    </a:cxn>
                    <a:cxn ang="0">
                      <a:pos x="T8" y="T9"/>
                    </a:cxn>
                  </a:cxnLst>
                  <a:rect l="0" t="0" r="r" b="b"/>
                  <a:pathLst>
                    <a:path w="95" h="96">
                      <a:moveTo>
                        <a:pt x="47" y="0"/>
                      </a:moveTo>
                      <a:cubicBezTo>
                        <a:pt x="21" y="0"/>
                        <a:pt x="0" y="21"/>
                        <a:pt x="0" y="48"/>
                      </a:cubicBezTo>
                      <a:cubicBezTo>
                        <a:pt x="0" y="74"/>
                        <a:pt x="21" y="95"/>
                        <a:pt x="47" y="95"/>
                      </a:cubicBezTo>
                      <a:cubicBezTo>
                        <a:pt x="73" y="95"/>
                        <a:pt x="94" y="74"/>
                        <a:pt x="94" y="48"/>
                      </a:cubicBezTo>
                      <a:cubicBezTo>
                        <a:pt x="94" y="21"/>
                        <a:pt x="73" y="0"/>
                        <a:pt x="47" y="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 name="Freeform 67">
                  <a:extLst>
                    <a:ext uri="{FF2B5EF4-FFF2-40B4-BE49-F238E27FC236}">
                      <a16:creationId xmlns:a16="http://schemas.microsoft.com/office/drawing/2014/main" id="{573CB2DE-AFF1-164F-8D54-45C46E5B3D6B}"/>
                    </a:ext>
                  </a:extLst>
                </p:cNvPr>
                <p:cNvSpPr>
                  <a:spLocks noChangeArrowheads="1"/>
                </p:cNvSpPr>
                <p:nvPr/>
              </p:nvSpPr>
              <p:spPr bwMode="auto">
                <a:xfrm>
                  <a:off x="3001963" y="3255963"/>
                  <a:ext cx="34925" cy="34925"/>
                </a:xfrm>
                <a:custGeom>
                  <a:avLst/>
                  <a:gdLst>
                    <a:gd name="T0" fmla="*/ 47 w 95"/>
                    <a:gd name="T1" fmla="*/ 94 h 95"/>
                    <a:gd name="T2" fmla="*/ 94 w 95"/>
                    <a:gd name="T3" fmla="*/ 47 h 95"/>
                    <a:gd name="T4" fmla="*/ 47 w 95"/>
                    <a:gd name="T5" fmla="*/ 0 h 95"/>
                    <a:gd name="T6" fmla="*/ 0 w 95"/>
                    <a:gd name="T7" fmla="*/ 47 h 95"/>
                    <a:gd name="T8" fmla="*/ 47 w 95"/>
                    <a:gd name="T9" fmla="*/ 94 h 95"/>
                  </a:gdLst>
                  <a:ahLst/>
                  <a:cxnLst>
                    <a:cxn ang="0">
                      <a:pos x="T0" y="T1"/>
                    </a:cxn>
                    <a:cxn ang="0">
                      <a:pos x="T2" y="T3"/>
                    </a:cxn>
                    <a:cxn ang="0">
                      <a:pos x="T4" y="T5"/>
                    </a:cxn>
                    <a:cxn ang="0">
                      <a:pos x="T6" y="T7"/>
                    </a:cxn>
                    <a:cxn ang="0">
                      <a:pos x="T8" y="T9"/>
                    </a:cxn>
                  </a:cxnLst>
                  <a:rect l="0" t="0" r="r" b="b"/>
                  <a:pathLst>
                    <a:path w="95" h="95">
                      <a:moveTo>
                        <a:pt x="47" y="94"/>
                      </a:moveTo>
                      <a:cubicBezTo>
                        <a:pt x="73" y="94"/>
                        <a:pt x="94" y="73"/>
                        <a:pt x="94" y="47"/>
                      </a:cubicBezTo>
                      <a:cubicBezTo>
                        <a:pt x="94" y="21"/>
                        <a:pt x="73" y="0"/>
                        <a:pt x="47" y="0"/>
                      </a:cubicBezTo>
                      <a:cubicBezTo>
                        <a:pt x="21" y="0"/>
                        <a:pt x="0" y="21"/>
                        <a:pt x="0" y="47"/>
                      </a:cubicBezTo>
                      <a:cubicBezTo>
                        <a:pt x="0" y="73"/>
                        <a:pt x="21" y="94"/>
                        <a:pt x="47" y="9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0" name="Freeform 68">
                  <a:extLst>
                    <a:ext uri="{FF2B5EF4-FFF2-40B4-BE49-F238E27FC236}">
                      <a16:creationId xmlns:a16="http://schemas.microsoft.com/office/drawing/2014/main" id="{0B4B342C-60A8-A044-AAF2-24DC018106B2}"/>
                    </a:ext>
                  </a:extLst>
                </p:cNvPr>
                <p:cNvSpPr>
                  <a:spLocks noChangeArrowheads="1"/>
                </p:cNvSpPr>
                <p:nvPr/>
              </p:nvSpPr>
              <p:spPr bwMode="auto">
                <a:xfrm>
                  <a:off x="2627313" y="2987675"/>
                  <a:ext cx="514350" cy="561975"/>
                </a:xfrm>
                <a:custGeom>
                  <a:avLst/>
                  <a:gdLst>
                    <a:gd name="T0" fmla="*/ 1350 w 1430"/>
                    <a:gd name="T1" fmla="*/ 0 h 1563"/>
                    <a:gd name="T2" fmla="*/ 79 w 1430"/>
                    <a:gd name="T3" fmla="*/ 0 h 1563"/>
                    <a:gd name="T4" fmla="*/ 0 w 1430"/>
                    <a:gd name="T5" fmla="*/ 79 h 1563"/>
                    <a:gd name="T6" fmla="*/ 0 w 1430"/>
                    <a:gd name="T7" fmla="*/ 1484 h 1563"/>
                    <a:gd name="T8" fmla="*/ 79 w 1430"/>
                    <a:gd name="T9" fmla="*/ 1562 h 1563"/>
                    <a:gd name="T10" fmla="*/ 1350 w 1430"/>
                    <a:gd name="T11" fmla="*/ 1562 h 1563"/>
                    <a:gd name="T12" fmla="*/ 1429 w 1430"/>
                    <a:gd name="T13" fmla="*/ 1484 h 1563"/>
                    <a:gd name="T14" fmla="*/ 1429 w 1430"/>
                    <a:gd name="T15" fmla="*/ 79 h 1563"/>
                    <a:gd name="T16" fmla="*/ 1350 w 1430"/>
                    <a:gd name="T17" fmla="*/ 0 h 1563"/>
                    <a:gd name="T18" fmla="*/ 1214 w 1430"/>
                    <a:gd name="T19" fmla="*/ 1248 h 1563"/>
                    <a:gd name="T20" fmla="*/ 1183 w 1430"/>
                    <a:gd name="T21" fmla="*/ 1279 h 1563"/>
                    <a:gd name="T22" fmla="*/ 268 w 1430"/>
                    <a:gd name="T23" fmla="*/ 1279 h 1563"/>
                    <a:gd name="T24" fmla="*/ 236 w 1430"/>
                    <a:gd name="T25" fmla="*/ 1248 h 1563"/>
                    <a:gd name="T26" fmla="*/ 236 w 1430"/>
                    <a:gd name="T27" fmla="*/ 988 h 1563"/>
                    <a:gd name="T28" fmla="*/ 1214 w 1430"/>
                    <a:gd name="T29" fmla="*/ 988 h 1563"/>
                    <a:gd name="T30" fmla="*/ 1214 w 1430"/>
                    <a:gd name="T31" fmla="*/ 1248 h 1563"/>
                    <a:gd name="T32" fmla="*/ 1214 w 1430"/>
                    <a:gd name="T33" fmla="*/ 931 h 1563"/>
                    <a:gd name="T34" fmla="*/ 236 w 1430"/>
                    <a:gd name="T35" fmla="*/ 931 h 1563"/>
                    <a:gd name="T36" fmla="*/ 236 w 1430"/>
                    <a:gd name="T37" fmla="*/ 637 h 1563"/>
                    <a:gd name="T38" fmla="*/ 1214 w 1430"/>
                    <a:gd name="T39" fmla="*/ 637 h 1563"/>
                    <a:gd name="T40" fmla="*/ 1214 w 1430"/>
                    <a:gd name="T41" fmla="*/ 931 h 1563"/>
                    <a:gd name="T42" fmla="*/ 236 w 1430"/>
                    <a:gd name="T43" fmla="*/ 574 h 1563"/>
                    <a:gd name="T44" fmla="*/ 236 w 1430"/>
                    <a:gd name="T45" fmla="*/ 315 h 1563"/>
                    <a:gd name="T46" fmla="*/ 268 w 1430"/>
                    <a:gd name="T47" fmla="*/ 283 h 1563"/>
                    <a:gd name="T48" fmla="*/ 1180 w 1430"/>
                    <a:gd name="T49" fmla="*/ 283 h 1563"/>
                    <a:gd name="T50" fmla="*/ 1211 w 1430"/>
                    <a:gd name="T51" fmla="*/ 315 h 1563"/>
                    <a:gd name="T52" fmla="*/ 1211 w 1430"/>
                    <a:gd name="T53" fmla="*/ 574 h 1563"/>
                    <a:gd name="T54" fmla="*/ 236 w 1430"/>
                    <a:gd name="T55" fmla="*/ 574 h 1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0" h="1563">
                      <a:moveTo>
                        <a:pt x="1350" y="0"/>
                      </a:moveTo>
                      <a:lnTo>
                        <a:pt x="79" y="0"/>
                      </a:lnTo>
                      <a:cubicBezTo>
                        <a:pt x="34" y="0"/>
                        <a:pt x="0" y="34"/>
                        <a:pt x="0" y="79"/>
                      </a:cubicBezTo>
                      <a:lnTo>
                        <a:pt x="0" y="1484"/>
                      </a:lnTo>
                      <a:cubicBezTo>
                        <a:pt x="0" y="1528"/>
                        <a:pt x="34" y="1562"/>
                        <a:pt x="79" y="1562"/>
                      </a:cubicBezTo>
                      <a:lnTo>
                        <a:pt x="1350" y="1562"/>
                      </a:lnTo>
                      <a:cubicBezTo>
                        <a:pt x="1395" y="1562"/>
                        <a:pt x="1429" y="1528"/>
                        <a:pt x="1429" y="1484"/>
                      </a:cubicBezTo>
                      <a:lnTo>
                        <a:pt x="1429" y="79"/>
                      </a:lnTo>
                      <a:cubicBezTo>
                        <a:pt x="1429" y="37"/>
                        <a:pt x="1395" y="0"/>
                        <a:pt x="1350" y="0"/>
                      </a:cubicBezTo>
                      <a:close/>
                      <a:moveTo>
                        <a:pt x="1214" y="1248"/>
                      </a:moveTo>
                      <a:cubicBezTo>
                        <a:pt x="1214" y="1266"/>
                        <a:pt x="1198" y="1279"/>
                        <a:pt x="1183" y="1279"/>
                      </a:cubicBezTo>
                      <a:lnTo>
                        <a:pt x="268" y="1279"/>
                      </a:lnTo>
                      <a:cubicBezTo>
                        <a:pt x="249" y="1279"/>
                        <a:pt x="236" y="1264"/>
                        <a:pt x="236" y="1248"/>
                      </a:cubicBezTo>
                      <a:lnTo>
                        <a:pt x="236" y="988"/>
                      </a:lnTo>
                      <a:lnTo>
                        <a:pt x="1214" y="988"/>
                      </a:lnTo>
                      <a:lnTo>
                        <a:pt x="1214" y="1248"/>
                      </a:lnTo>
                      <a:close/>
                      <a:moveTo>
                        <a:pt x="1214" y="931"/>
                      </a:moveTo>
                      <a:lnTo>
                        <a:pt x="236" y="931"/>
                      </a:lnTo>
                      <a:lnTo>
                        <a:pt x="236" y="637"/>
                      </a:lnTo>
                      <a:lnTo>
                        <a:pt x="1214" y="637"/>
                      </a:lnTo>
                      <a:lnTo>
                        <a:pt x="1214" y="931"/>
                      </a:lnTo>
                      <a:close/>
                      <a:moveTo>
                        <a:pt x="236" y="574"/>
                      </a:moveTo>
                      <a:lnTo>
                        <a:pt x="236" y="315"/>
                      </a:lnTo>
                      <a:cubicBezTo>
                        <a:pt x="236" y="296"/>
                        <a:pt x="252" y="283"/>
                        <a:pt x="268" y="283"/>
                      </a:cubicBezTo>
                      <a:lnTo>
                        <a:pt x="1180" y="283"/>
                      </a:lnTo>
                      <a:cubicBezTo>
                        <a:pt x="1198" y="283"/>
                        <a:pt x="1211" y="299"/>
                        <a:pt x="1211" y="315"/>
                      </a:cubicBezTo>
                      <a:lnTo>
                        <a:pt x="1211" y="574"/>
                      </a:lnTo>
                      <a:lnTo>
                        <a:pt x="236" y="574"/>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 name="Freeform 69">
                  <a:extLst>
                    <a:ext uri="{FF2B5EF4-FFF2-40B4-BE49-F238E27FC236}">
                      <a16:creationId xmlns:a16="http://schemas.microsoft.com/office/drawing/2014/main" id="{494BA1E2-4075-1B44-82DD-DD0F2D200E5F}"/>
                    </a:ext>
                  </a:extLst>
                </p:cNvPr>
                <p:cNvSpPr>
                  <a:spLocks noChangeArrowheads="1"/>
                </p:cNvSpPr>
                <p:nvPr/>
              </p:nvSpPr>
              <p:spPr bwMode="auto">
                <a:xfrm>
                  <a:off x="3001963" y="3378200"/>
                  <a:ext cx="34925" cy="34925"/>
                </a:xfrm>
                <a:custGeom>
                  <a:avLst/>
                  <a:gdLst>
                    <a:gd name="T0" fmla="*/ 47 w 95"/>
                    <a:gd name="T1" fmla="*/ 95 h 96"/>
                    <a:gd name="T2" fmla="*/ 94 w 95"/>
                    <a:gd name="T3" fmla="*/ 47 h 96"/>
                    <a:gd name="T4" fmla="*/ 47 w 95"/>
                    <a:gd name="T5" fmla="*/ 0 h 96"/>
                    <a:gd name="T6" fmla="*/ 0 w 95"/>
                    <a:gd name="T7" fmla="*/ 47 h 96"/>
                    <a:gd name="T8" fmla="*/ 47 w 95"/>
                    <a:gd name="T9" fmla="*/ 95 h 96"/>
                  </a:gdLst>
                  <a:ahLst/>
                  <a:cxnLst>
                    <a:cxn ang="0">
                      <a:pos x="T0" y="T1"/>
                    </a:cxn>
                    <a:cxn ang="0">
                      <a:pos x="T2" y="T3"/>
                    </a:cxn>
                    <a:cxn ang="0">
                      <a:pos x="T4" y="T5"/>
                    </a:cxn>
                    <a:cxn ang="0">
                      <a:pos x="T6" y="T7"/>
                    </a:cxn>
                    <a:cxn ang="0">
                      <a:pos x="T8" y="T9"/>
                    </a:cxn>
                  </a:cxnLst>
                  <a:rect l="0" t="0" r="r" b="b"/>
                  <a:pathLst>
                    <a:path w="95" h="96">
                      <a:moveTo>
                        <a:pt x="47" y="95"/>
                      </a:moveTo>
                      <a:cubicBezTo>
                        <a:pt x="73" y="95"/>
                        <a:pt x="94" y="73"/>
                        <a:pt x="94" y="47"/>
                      </a:cubicBezTo>
                      <a:cubicBezTo>
                        <a:pt x="94" y="20"/>
                        <a:pt x="73" y="0"/>
                        <a:pt x="47" y="0"/>
                      </a:cubicBezTo>
                      <a:cubicBezTo>
                        <a:pt x="21" y="0"/>
                        <a:pt x="0" y="21"/>
                        <a:pt x="0" y="47"/>
                      </a:cubicBezTo>
                      <a:cubicBezTo>
                        <a:pt x="0" y="74"/>
                        <a:pt x="21" y="95"/>
                        <a:pt x="47" y="95"/>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sp>
          <p:nvSpPr>
            <p:cNvPr id="45" name="Rectangle 44">
              <a:extLst>
                <a:ext uri="{FF2B5EF4-FFF2-40B4-BE49-F238E27FC236}">
                  <a16:creationId xmlns:a16="http://schemas.microsoft.com/office/drawing/2014/main" id="{0BC06A31-FFA9-F946-A50B-235FD79363EF}"/>
                </a:ext>
              </a:extLst>
            </p:cNvPr>
            <p:cNvSpPr/>
            <p:nvPr/>
          </p:nvSpPr>
          <p:spPr>
            <a:xfrm>
              <a:off x="487400" y="2034515"/>
              <a:ext cx="805942" cy="338554"/>
            </a:xfrm>
            <a:prstGeom prst="rect">
              <a:avLst/>
            </a:prstGeom>
          </p:spPr>
          <p:txBody>
            <a:bodyPr wrap="square">
              <a:spAutoFit/>
            </a:bodyPr>
            <a:lstStyle/>
            <a:p>
              <a:pPr algn="ctr"/>
              <a:r>
                <a:rPr lang="en-US" sz="800" b="1" dirty="0">
                  <a:latin typeface="Arial" charset="0"/>
                  <a:ea typeface="Arial" charset="0"/>
                  <a:cs typeface="Arial" charset="0"/>
                </a:rPr>
                <a:t>Bare Metal</a:t>
              </a:r>
            </a:p>
            <a:p>
              <a:pPr algn="ctr"/>
              <a:r>
                <a:rPr lang="en-US" sz="800" b="1" dirty="0">
                  <a:latin typeface="Arial" charset="0"/>
                  <a:ea typeface="Arial" charset="0"/>
                  <a:cs typeface="Arial" charset="0"/>
                </a:rPr>
                <a:t>Compute</a:t>
              </a:r>
            </a:p>
          </p:txBody>
        </p:sp>
      </p:grpSp>
      <p:grpSp>
        <p:nvGrpSpPr>
          <p:cNvPr id="52" name="Group 51">
            <a:extLst>
              <a:ext uri="{FF2B5EF4-FFF2-40B4-BE49-F238E27FC236}">
                <a16:creationId xmlns:a16="http://schemas.microsoft.com/office/drawing/2014/main" id="{8F9138A0-F490-A048-A1F8-B9EF44A5E101}"/>
              </a:ext>
            </a:extLst>
          </p:cNvPr>
          <p:cNvGrpSpPr/>
          <p:nvPr/>
        </p:nvGrpSpPr>
        <p:grpSpPr>
          <a:xfrm>
            <a:off x="5964737" y="4434611"/>
            <a:ext cx="805942" cy="914361"/>
            <a:chOff x="3598123" y="1458708"/>
            <a:chExt cx="805942" cy="914361"/>
          </a:xfrm>
        </p:grpSpPr>
        <p:grpSp>
          <p:nvGrpSpPr>
            <p:cNvPr id="53" name="Group 52">
              <a:extLst>
                <a:ext uri="{FF2B5EF4-FFF2-40B4-BE49-F238E27FC236}">
                  <a16:creationId xmlns:a16="http://schemas.microsoft.com/office/drawing/2014/main" id="{F0B540AC-5B86-E942-89CD-1DF4E24443FF}"/>
                </a:ext>
              </a:extLst>
            </p:cNvPr>
            <p:cNvGrpSpPr/>
            <p:nvPr/>
          </p:nvGrpSpPr>
          <p:grpSpPr>
            <a:xfrm>
              <a:off x="3716745" y="1458708"/>
              <a:ext cx="582945" cy="635162"/>
              <a:chOff x="3716745" y="1758788"/>
              <a:chExt cx="582945" cy="635162"/>
            </a:xfrm>
          </p:grpSpPr>
          <p:sp>
            <p:nvSpPr>
              <p:cNvPr id="55" name="Rectangle 54">
                <a:extLst>
                  <a:ext uri="{FF2B5EF4-FFF2-40B4-BE49-F238E27FC236}">
                    <a16:creationId xmlns:a16="http://schemas.microsoft.com/office/drawing/2014/main" id="{0746BAAD-F5C4-F441-BB7E-437A091C5D02}"/>
                  </a:ext>
                </a:extLst>
              </p:cNvPr>
              <p:cNvSpPr/>
              <p:nvPr/>
            </p:nvSpPr>
            <p:spPr>
              <a:xfrm>
                <a:off x="3716745" y="1758788"/>
                <a:ext cx="582945" cy="635162"/>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nvGrpSpPr>
              <p:cNvPr id="56" name="Group 55">
                <a:extLst>
                  <a:ext uri="{FF2B5EF4-FFF2-40B4-BE49-F238E27FC236}">
                    <a16:creationId xmlns:a16="http://schemas.microsoft.com/office/drawing/2014/main" id="{2134D086-54C7-7B45-834B-5E380346469A}"/>
                  </a:ext>
                </a:extLst>
              </p:cNvPr>
              <p:cNvGrpSpPr/>
              <p:nvPr/>
            </p:nvGrpSpPr>
            <p:grpSpPr>
              <a:xfrm>
                <a:off x="3795657" y="1844483"/>
                <a:ext cx="425120" cy="464483"/>
                <a:chOff x="5838825" y="2987675"/>
                <a:chExt cx="514350" cy="561975"/>
              </a:xfrm>
              <a:solidFill>
                <a:schemeClr val="tx1"/>
              </a:solidFill>
            </p:grpSpPr>
            <p:sp>
              <p:nvSpPr>
                <p:cNvPr id="57" name="Freeform 39">
                  <a:extLst>
                    <a:ext uri="{FF2B5EF4-FFF2-40B4-BE49-F238E27FC236}">
                      <a16:creationId xmlns:a16="http://schemas.microsoft.com/office/drawing/2014/main" id="{3B594535-ACBD-2B46-BE08-F88DB56440B9}"/>
                    </a:ext>
                  </a:extLst>
                </p:cNvPr>
                <p:cNvSpPr>
                  <a:spLocks noChangeArrowheads="1"/>
                </p:cNvSpPr>
                <p:nvPr/>
              </p:nvSpPr>
              <p:spPr bwMode="auto">
                <a:xfrm>
                  <a:off x="6105525" y="3278188"/>
                  <a:ext cx="125413" cy="130175"/>
                </a:xfrm>
                <a:custGeom>
                  <a:avLst/>
                  <a:gdLst>
                    <a:gd name="T0" fmla="*/ 236 w 349"/>
                    <a:gd name="T1" fmla="*/ 81 h 360"/>
                    <a:gd name="T2" fmla="*/ 236 w 349"/>
                    <a:gd name="T3" fmla="*/ 0 h 360"/>
                    <a:gd name="T4" fmla="*/ 113 w 349"/>
                    <a:gd name="T5" fmla="*/ 0 h 360"/>
                    <a:gd name="T6" fmla="*/ 113 w 349"/>
                    <a:gd name="T7" fmla="*/ 81 h 360"/>
                    <a:gd name="T8" fmla="*/ 81 w 349"/>
                    <a:gd name="T9" fmla="*/ 113 h 360"/>
                    <a:gd name="T10" fmla="*/ 0 w 349"/>
                    <a:gd name="T11" fmla="*/ 113 h 360"/>
                    <a:gd name="T12" fmla="*/ 0 w 349"/>
                    <a:gd name="T13" fmla="*/ 359 h 360"/>
                    <a:gd name="T14" fmla="*/ 236 w 349"/>
                    <a:gd name="T15" fmla="*/ 359 h 360"/>
                    <a:gd name="T16" fmla="*/ 236 w 349"/>
                    <a:gd name="T17" fmla="*/ 278 h 360"/>
                    <a:gd name="T18" fmla="*/ 267 w 349"/>
                    <a:gd name="T19" fmla="*/ 246 h 360"/>
                    <a:gd name="T20" fmla="*/ 348 w 349"/>
                    <a:gd name="T21" fmla="*/ 246 h 360"/>
                    <a:gd name="T22" fmla="*/ 348 w 349"/>
                    <a:gd name="T23" fmla="*/ 115 h 360"/>
                    <a:gd name="T24" fmla="*/ 267 w 349"/>
                    <a:gd name="T25" fmla="*/ 115 h 360"/>
                    <a:gd name="T26" fmla="*/ 236 w 349"/>
                    <a:gd name="T27" fmla="*/ 8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9" h="360">
                      <a:moveTo>
                        <a:pt x="236" y="81"/>
                      </a:moveTo>
                      <a:lnTo>
                        <a:pt x="236" y="0"/>
                      </a:lnTo>
                      <a:lnTo>
                        <a:pt x="113" y="0"/>
                      </a:lnTo>
                      <a:lnTo>
                        <a:pt x="113" y="81"/>
                      </a:lnTo>
                      <a:cubicBezTo>
                        <a:pt x="113" y="99"/>
                        <a:pt x="97" y="113"/>
                        <a:pt x="81" y="113"/>
                      </a:cubicBezTo>
                      <a:lnTo>
                        <a:pt x="0" y="113"/>
                      </a:lnTo>
                      <a:lnTo>
                        <a:pt x="0" y="359"/>
                      </a:lnTo>
                      <a:lnTo>
                        <a:pt x="236" y="359"/>
                      </a:lnTo>
                      <a:lnTo>
                        <a:pt x="236" y="278"/>
                      </a:lnTo>
                      <a:cubicBezTo>
                        <a:pt x="236" y="259"/>
                        <a:pt x="251" y="246"/>
                        <a:pt x="267" y="246"/>
                      </a:cubicBezTo>
                      <a:lnTo>
                        <a:pt x="348" y="246"/>
                      </a:lnTo>
                      <a:lnTo>
                        <a:pt x="348" y="115"/>
                      </a:lnTo>
                      <a:lnTo>
                        <a:pt x="267" y="115"/>
                      </a:lnTo>
                      <a:cubicBezTo>
                        <a:pt x="251" y="113"/>
                        <a:pt x="236" y="99"/>
                        <a:pt x="236" y="81"/>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8" name="Freeform 40">
                  <a:extLst>
                    <a:ext uri="{FF2B5EF4-FFF2-40B4-BE49-F238E27FC236}">
                      <a16:creationId xmlns:a16="http://schemas.microsoft.com/office/drawing/2014/main" id="{DAFB3FB8-075C-B748-ABAD-A2BE11E8B0FE}"/>
                    </a:ext>
                  </a:extLst>
                </p:cNvPr>
                <p:cNvSpPr>
                  <a:spLocks noChangeArrowheads="1"/>
                </p:cNvSpPr>
                <p:nvPr/>
              </p:nvSpPr>
              <p:spPr bwMode="auto">
                <a:xfrm>
                  <a:off x="5838825" y="2987675"/>
                  <a:ext cx="514350" cy="561975"/>
                </a:xfrm>
                <a:custGeom>
                  <a:avLst/>
                  <a:gdLst>
                    <a:gd name="T0" fmla="*/ 79 w 1430"/>
                    <a:gd name="T1" fmla="*/ 0 h 1563"/>
                    <a:gd name="T2" fmla="*/ 0 w 1430"/>
                    <a:gd name="T3" fmla="*/ 1484 h 1563"/>
                    <a:gd name="T4" fmla="*/ 1350 w 1430"/>
                    <a:gd name="T5" fmla="*/ 1562 h 1563"/>
                    <a:gd name="T6" fmla="*/ 1429 w 1430"/>
                    <a:gd name="T7" fmla="*/ 79 h 1563"/>
                    <a:gd name="T8" fmla="*/ 1245 w 1430"/>
                    <a:gd name="T9" fmla="*/ 886 h 1563"/>
                    <a:gd name="T10" fmla="*/ 1133 w 1430"/>
                    <a:gd name="T11" fmla="*/ 918 h 1563"/>
                    <a:gd name="T12" fmla="*/ 1214 w 1430"/>
                    <a:gd name="T13" fmla="*/ 1049 h 1563"/>
                    <a:gd name="T14" fmla="*/ 1245 w 1430"/>
                    <a:gd name="T15" fmla="*/ 1287 h 1563"/>
                    <a:gd name="T16" fmla="*/ 1007 w 1430"/>
                    <a:gd name="T17" fmla="*/ 1319 h 1563"/>
                    <a:gd name="T18" fmla="*/ 975 w 1430"/>
                    <a:gd name="T19" fmla="*/ 1206 h 1563"/>
                    <a:gd name="T20" fmla="*/ 695 w 1430"/>
                    <a:gd name="T21" fmla="*/ 915 h 1563"/>
                    <a:gd name="T22" fmla="*/ 582 w 1430"/>
                    <a:gd name="T23" fmla="*/ 883 h 1563"/>
                    <a:gd name="T24" fmla="*/ 459 w 1430"/>
                    <a:gd name="T25" fmla="*/ 802 h 1563"/>
                    <a:gd name="T26" fmla="*/ 427 w 1430"/>
                    <a:gd name="T27" fmla="*/ 915 h 1563"/>
                    <a:gd name="T28" fmla="*/ 346 w 1430"/>
                    <a:gd name="T29" fmla="*/ 1046 h 1563"/>
                    <a:gd name="T30" fmla="*/ 459 w 1430"/>
                    <a:gd name="T31" fmla="*/ 1077 h 1563"/>
                    <a:gd name="T32" fmla="*/ 427 w 1430"/>
                    <a:gd name="T33" fmla="*/ 1316 h 1563"/>
                    <a:gd name="T34" fmla="*/ 189 w 1430"/>
                    <a:gd name="T35" fmla="*/ 1285 h 1563"/>
                    <a:gd name="T36" fmla="*/ 220 w 1430"/>
                    <a:gd name="T37" fmla="*/ 1051 h 1563"/>
                    <a:gd name="T38" fmla="*/ 302 w 1430"/>
                    <a:gd name="T39" fmla="*/ 920 h 1563"/>
                    <a:gd name="T40" fmla="*/ 189 w 1430"/>
                    <a:gd name="T41" fmla="*/ 889 h 1563"/>
                    <a:gd name="T42" fmla="*/ 220 w 1430"/>
                    <a:gd name="T43" fmla="*/ 650 h 1563"/>
                    <a:gd name="T44" fmla="*/ 459 w 1430"/>
                    <a:gd name="T45" fmla="*/ 682 h 1563"/>
                    <a:gd name="T46" fmla="*/ 582 w 1430"/>
                    <a:gd name="T47" fmla="*/ 763 h 1563"/>
                    <a:gd name="T48" fmla="*/ 614 w 1430"/>
                    <a:gd name="T49" fmla="*/ 650 h 1563"/>
                    <a:gd name="T50" fmla="*/ 695 w 1430"/>
                    <a:gd name="T51" fmla="*/ 519 h 1563"/>
                    <a:gd name="T52" fmla="*/ 582 w 1430"/>
                    <a:gd name="T53" fmla="*/ 488 h 1563"/>
                    <a:gd name="T54" fmla="*/ 614 w 1430"/>
                    <a:gd name="T55" fmla="*/ 249 h 1563"/>
                    <a:gd name="T56" fmla="*/ 852 w 1430"/>
                    <a:gd name="T57" fmla="*/ 280 h 1563"/>
                    <a:gd name="T58" fmla="*/ 821 w 1430"/>
                    <a:gd name="T59" fmla="*/ 519 h 1563"/>
                    <a:gd name="T60" fmla="*/ 739 w 1430"/>
                    <a:gd name="T61" fmla="*/ 650 h 1563"/>
                    <a:gd name="T62" fmla="*/ 852 w 1430"/>
                    <a:gd name="T63" fmla="*/ 682 h 1563"/>
                    <a:gd name="T64" fmla="*/ 975 w 1430"/>
                    <a:gd name="T65" fmla="*/ 763 h 1563"/>
                    <a:gd name="T66" fmla="*/ 1007 w 1430"/>
                    <a:gd name="T67" fmla="*/ 650 h 1563"/>
                    <a:gd name="T68" fmla="*/ 1245 w 1430"/>
                    <a:gd name="T69" fmla="*/ 682 h 1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30" h="1563">
                      <a:moveTo>
                        <a:pt x="1350" y="0"/>
                      </a:moveTo>
                      <a:lnTo>
                        <a:pt x="79" y="0"/>
                      </a:lnTo>
                      <a:cubicBezTo>
                        <a:pt x="34" y="0"/>
                        <a:pt x="0" y="34"/>
                        <a:pt x="0" y="79"/>
                      </a:cubicBezTo>
                      <a:lnTo>
                        <a:pt x="0" y="1484"/>
                      </a:lnTo>
                      <a:cubicBezTo>
                        <a:pt x="0" y="1528"/>
                        <a:pt x="34" y="1562"/>
                        <a:pt x="79" y="1562"/>
                      </a:cubicBezTo>
                      <a:lnTo>
                        <a:pt x="1350" y="1562"/>
                      </a:lnTo>
                      <a:cubicBezTo>
                        <a:pt x="1395" y="1562"/>
                        <a:pt x="1429" y="1528"/>
                        <a:pt x="1429" y="1484"/>
                      </a:cubicBezTo>
                      <a:lnTo>
                        <a:pt x="1429" y="79"/>
                      </a:lnTo>
                      <a:cubicBezTo>
                        <a:pt x="1429" y="37"/>
                        <a:pt x="1395" y="0"/>
                        <a:pt x="1350" y="0"/>
                      </a:cubicBezTo>
                      <a:close/>
                      <a:moveTo>
                        <a:pt x="1245" y="886"/>
                      </a:moveTo>
                      <a:cubicBezTo>
                        <a:pt x="1245" y="904"/>
                        <a:pt x="1230" y="918"/>
                        <a:pt x="1214" y="918"/>
                      </a:cubicBezTo>
                      <a:lnTo>
                        <a:pt x="1133" y="918"/>
                      </a:lnTo>
                      <a:lnTo>
                        <a:pt x="1133" y="1049"/>
                      </a:lnTo>
                      <a:lnTo>
                        <a:pt x="1214" y="1049"/>
                      </a:lnTo>
                      <a:cubicBezTo>
                        <a:pt x="1232" y="1049"/>
                        <a:pt x="1245" y="1064"/>
                        <a:pt x="1245" y="1080"/>
                      </a:cubicBezTo>
                      <a:lnTo>
                        <a:pt x="1245" y="1287"/>
                      </a:lnTo>
                      <a:cubicBezTo>
                        <a:pt x="1245" y="1306"/>
                        <a:pt x="1230" y="1319"/>
                        <a:pt x="1214" y="1319"/>
                      </a:cubicBezTo>
                      <a:lnTo>
                        <a:pt x="1007" y="1319"/>
                      </a:lnTo>
                      <a:cubicBezTo>
                        <a:pt x="988" y="1319"/>
                        <a:pt x="975" y="1303"/>
                        <a:pt x="975" y="1287"/>
                      </a:cubicBezTo>
                      <a:lnTo>
                        <a:pt x="975" y="1206"/>
                      </a:lnTo>
                      <a:lnTo>
                        <a:pt x="695" y="1206"/>
                      </a:lnTo>
                      <a:lnTo>
                        <a:pt x="695" y="915"/>
                      </a:lnTo>
                      <a:lnTo>
                        <a:pt x="614" y="915"/>
                      </a:lnTo>
                      <a:cubicBezTo>
                        <a:pt x="595" y="915"/>
                        <a:pt x="582" y="899"/>
                        <a:pt x="582" y="883"/>
                      </a:cubicBezTo>
                      <a:lnTo>
                        <a:pt x="582" y="802"/>
                      </a:lnTo>
                      <a:lnTo>
                        <a:pt x="459" y="802"/>
                      </a:lnTo>
                      <a:lnTo>
                        <a:pt x="459" y="883"/>
                      </a:lnTo>
                      <a:cubicBezTo>
                        <a:pt x="459" y="902"/>
                        <a:pt x="443" y="915"/>
                        <a:pt x="427" y="915"/>
                      </a:cubicBezTo>
                      <a:lnTo>
                        <a:pt x="346" y="915"/>
                      </a:lnTo>
                      <a:lnTo>
                        <a:pt x="346" y="1046"/>
                      </a:lnTo>
                      <a:lnTo>
                        <a:pt x="427" y="1046"/>
                      </a:lnTo>
                      <a:cubicBezTo>
                        <a:pt x="446" y="1046"/>
                        <a:pt x="459" y="1062"/>
                        <a:pt x="459" y="1077"/>
                      </a:cubicBezTo>
                      <a:lnTo>
                        <a:pt x="459" y="1285"/>
                      </a:lnTo>
                      <a:cubicBezTo>
                        <a:pt x="459" y="1303"/>
                        <a:pt x="443" y="1316"/>
                        <a:pt x="427" y="1316"/>
                      </a:cubicBezTo>
                      <a:lnTo>
                        <a:pt x="220" y="1316"/>
                      </a:lnTo>
                      <a:cubicBezTo>
                        <a:pt x="202" y="1316"/>
                        <a:pt x="189" y="1300"/>
                        <a:pt x="189" y="1285"/>
                      </a:cubicBezTo>
                      <a:lnTo>
                        <a:pt x="189" y="1083"/>
                      </a:lnTo>
                      <a:cubicBezTo>
                        <a:pt x="189" y="1064"/>
                        <a:pt x="205" y="1051"/>
                        <a:pt x="220" y="1051"/>
                      </a:cubicBezTo>
                      <a:lnTo>
                        <a:pt x="302" y="1051"/>
                      </a:lnTo>
                      <a:lnTo>
                        <a:pt x="302" y="920"/>
                      </a:lnTo>
                      <a:lnTo>
                        <a:pt x="220" y="920"/>
                      </a:lnTo>
                      <a:cubicBezTo>
                        <a:pt x="202" y="920"/>
                        <a:pt x="189" y="904"/>
                        <a:pt x="189" y="889"/>
                      </a:cubicBezTo>
                      <a:lnTo>
                        <a:pt x="189" y="682"/>
                      </a:lnTo>
                      <a:cubicBezTo>
                        <a:pt x="189" y="663"/>
                        <a:pt x="205" y="650"/>
                        <a:pt x="220" y="650"/>
                      </a:cubicBezTo>
                      <a:lnTo>
                        <a:pt x="427" y="650"/>
                      </a:lnTo>
                      <a:cubicBezTo>
                        <a:pt x="446" y="650"/>
                        <a:pt x="459" y="666"/>
                        <a:pt x="459" y="682"/>
                      </a:cubicBezTo>
                      <a:lnTo>
                        <a:pt x="459" y="763"/>
                      </a:lnTo>
                      <a:lnTo>
                        <a:pt x="582" y="763"/>
                      </a:lnTo>
                      <a:lnTo>
                        <a:pt x="582" y="682"/>
                      </a:lnTo>
                      <a:cubicBezTo>
                        <a:pt x="582" y="663"/>
                        <a:pt x="598" y="650"/>
                        <a:pt x="614" y="650"/>
                      </a:cubicBezTo>
                      <a:lnTo>
                        <a:pt x="695" y="650"/>
                      </a:lnTo>
                      <a:lnTo>
                        <a:pt x="695" y="519"/>
                      </a:lnTo>
                      <a:lnTo>
                        <a:pt x="614" y="519"/>
                      </a:lnTo>
                      <a:cubicBezTo>
                        <a:pt x="595" y="519"/>
                        <a:pt x="582" y="503"/>
                        <a:pt x="582" y="488"/>
                      </a:cubicBezTo>
                      <a:lnTo>
                        <a:pt x="582" y="280"/>
                      </a:lnTo>
                      <a:cubicBezTo>
                        <a:pt x="582" y="262"/>
                        <a:pt x="598" y="249"/>
                        <a:pt x="614" y="249"/>
                      </a:cubicBezTo>
                      <a:lnTo>
                        <a:pt x="821" y="249"/>
                      </a:lnTo>
                      <a:cubicBezTo>
                        <a:pt x="839" y="249"/>
                        <a:pt x="852" y="265"/>
                        <a:pt x="852" y="280"/>
                      </a:cubicBezTo>
                      <a:lnTo>
                        <a:pt x="852" y="488"/>
                      </a:lnTo>
                      <a:cubicBezTo>
                        <a:pt x="852" y="506"/>
                        <a:pt x="836" y="519"/>
                        <a:pt x="821" y="519"/>
                      </a:cubicBezTo>
                      <a:lnTo>
                        <a:pt x="739" y="519"/>
                      </a:lnTo>
                      <a:lnTo>
                        <a:pt x="739" y="650"/>
                      </a:lnTo>
                      <a:lnTo>
                        <a:pt x="821" y="650"/>
                      </a:lnTo>
                      <a:cubicBezTo>
                        <a:pt x="839" y="650"/>
                        <a:pt x="852" y="666"/>
                        <a:pt x="852" y="682"/>
                      </a:cubicBezTo>
                      <a:lnTo>
                        <a:pt x="852" y="763"/>
                      </a:lnTo>
                      <a:lnTo>
                        <a:pt x="975" y="763"/>
                      </a:lnTo>
                      <a:lnTo>
                        <a:pt x="975" y="682"/>
                      </a:lnTo>
                      <a:cubicBezTo>
                        <a:pt x="975" y="663"/>
                        <a:pt x="991" y="650"/>
                        <a:pt x="1007" y="650"/>
                      </a:cubicBezTo>
                      <a:lnTo>
                        <a:pt x="1214" y="650"/>
                      </a:lnTo>
                      <a:cubicBezTo>
                        <a:pt x="1232" y="650"/>
                        <a:pt x="1245" y="666"/>
                        <a:pt x="1245" y="682"/>
                      </a:cubicBezTo>
                      <a:lnTo>
                        <a:pt x="1245" y="886"/>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sp>
          <p:nvSpPr>
            <p:cNvPr id="54" name="Rectangle 53">
              <a:extLst>
                <a:ext uri="{FF2B5EF4-FFF2-40B4-BE49-F238E27FC236}">
                  <a16:creationId xmlns:a16="http://schemas.microsoft.com/office/drawing/2014/main" id="{509B10C4-8C48-224F-80E8-CCD8123F4DC6}"/>
                </a:ext>
              </a:extLst>
            </p:cNvPr>
            <p:cNvSpPr/>
            <p:nvPr/>
          </p:nvSpPr>
          <p:spPr>
            <a:xfrm>
              <a:off x="3598123" y="2034515"/>
              <a:ext cx="805942" cy="338554"/>
            </a:xfrm>
            <a:prstGeom prst="rect">
              <a:avLst/>
            </a:prstGeom>
          </p:spPr>
          <p:txBody>
            <a:bodyPr wrap="square">
              <a:spAutoFit/>
            </a:bodyPr>
            <a:lstStyle/>
            <a:p>
              <a:pPr algn="ctr"/>
              <a:r>
                <a:rPr lang="en-US" sz="800" b="1">
                  <a:latin typeface="Arial" charset="0"/>
                  <a:ea typeface="Arial" charset="0"/>
                  <a:cs typeface="Arial" charset="0"/>
                </a:rPr>
                <a:t>Database System</a:t>
              </a:r>
              <a:endParaRPr lang="en-US" sz="800" b="1" dirty="0">
                <a:latin typeface="Arial" charset="0"/>
                <a:ea typeface="Arial" charset="0"/>
                <a:cs typeface="Arial" charset="0"/>
              </a:endParaRPr>
            </a:p>
          </p:txBody>
        </p:sp>
      </p:grpSp>
      <p:grpSp>
        <p:nvGrpSpPr>
          <p:cNvPr id="59" name="Group 58">
            <a:extLst>
              <a:ext uri="{FF2B5EF4-FFF2-40B4-BE49-F238E27FC236}">
                <a16:creationId xmlns:a16="http://schemas.microsoft.com/office/drawing/2014/main" id="{A6192178-CCA5-9C45-B644-EA8B8F2DDB39}"/>
              </a:ext>
            </a:extLst>
          </p:cNvPr>
          <p:cNvGrpSpPr/>
          <p:nvPr/>
        </p:nvGrpSpPr>
        <p:grpSpPr>
          <a:xfrm>
            <a:off x="7875976" y="2907460"/>
            <a:ext cx="582945" cy="635162"/>
            <a:chOff x="4752276" y="1758788"/>
            <a:chExt cx="582945" cy="635162"/>
          </a:xfrm>
        </p:grpSpPr>
        <p:sp>
          <p:nvSpPr>
            <p:cNvPr id="60" name="Rectangle 59">
              <a:extLst>
                <a:ext uri="{FF2B5EF4-FFF2-40B4-BE49-F238E27FC236}">
                  <a16:creationId xmlns:a16="http://schemas.microsoft.com/office/drawing/2014/main" id="{26673A3D-C4C5-C34F-BF18-4971A4866C1C}"/>
                </a:ext>
              </a:extLst>
            </p:cNvPr>
            <p:cNvSpPr/>
            <p:nvPr/>
          </p:nvSpPr>
          <p:spPr>
            <a:xfrm>
              <a:off x="4752276" y="1758788"/>
              <a:ext cx="582945" cy="635162"/>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nvGrpSpPr>
            <p:cNvPr id="61" name="Group 60">
              <a:extLst>
                <a:ext uri="{FF2B5EF4-FFF2-40B4-BE49-F238E27FC236}">
                  <a16:creationId xmlns:a16="http://schemas.microsoft.com/office/drawing/2014/main" id="{D2C3FBA7-5A44-9B48-B4BD-689087726527}"/>
                </a:ext>
              </a:extLst>
            </p:cNvPr>
            <p:cNvGrpSpPr/>
            <p:nvPr/>
          </p:nvGrpSpPr>
          <p:grpSpPr>
            <a:xfrm>
              <a:off x="4832687" y="1844483"/>
              <a:ext cx="426432" cy="464483"/>
              <a:chOff x="6900863" y="2987675"/>
              <a:chExt cx="515937" cy="561975"/>
            </a:xfrm>
            <a:solidFill>
              <a:schemeClr val="tx1"/>
            </a:solidFill>
          </p:grpSpPr>
          <p:sp>
            <p:nvSpPr>
              <p:cNvPr id="62" name="Freeform 37">
                <a:extLst>
                  <a:ext uri="{FF2B5EF4-FFF2-40B4-BE49-F238E27FC236}">
                    <a16:creationId xmlns:a16="http://schemas.microsoft.com/office/drawing/2014/main" id="{F45DA1F4-86D1-F54D-BA1E-30B8AA863A3E}"/>
                  </a:ext>
                </a:extLst>
              </p:cNvPr>
              <p:cNvSpPr>
                <a:spLocks noChangeArrowheads="1"/>
              </p:cNvSpPr>
              <p:nvPr/>
            </p:nvSpPr>
            <p:spPr bwMode="auto">
              <a:xfrm>
                <a:off x="6900863" y="2987675"/>
                <a:ext cx="515937" cy="561975"/>
              </a:xfrm>
              <a:custGeom>
                <a:avLst/>
                <a:gdLst>
                  <a:gd name="T0" fmla="*/ 1355 w 1435"/>
                  <a:gd name="T1" fmla="*/ 0 h 1563"/>
                  <a:gd name="T2" fmla="*/ 84 w 1435"/>
                  <a:gd name="T3" fmla="*/ 0 h 1563"/>
                  <a:gd name="T4" fmla="*/ 5 w 1435"/>
                  <a:gd name="T5" fmla="*/ 79 h 1563"/>
                  <a:gd name="T6" fmla="*/ 5 w 1435"/>
                  <a:gd name="T7" fmla="*/ 763 h 1563"/>
                  <a:gd name="T8" fmla="*/ 236 w 1435"/>
                  <a:gd name="T9" fmla="*/ 763 h 1563"/>
                  <a:gd name="T10" fmla="*/ 236 w 1435"/>
                  <a:gd name="T11" fmla="*/ 461 h 1563"/>
                  <a:gd name="T12" fmla="*/ 354 w 1435"/>
                  <a:gd name="T13" fmla="*/ 343 h 1563"/>
                  <a:gd name="T14" fmla="*/ 608 w 1435"/>
                  <a:gd name="T15" fmla="*/ 343 h 1563"/>
                  <a:gd name="T16" fmla="*/ 726 w 1435"/>
                  <a:gd name="T17" fmla="*/ 461 h 1563"/>
                  <a:gd name="T18" fmla="*/ 726 w 1435"/>
                  <a:gd name="T19" fmla="*/ 724 h 1563"/>
                  <a:gd name="T20" fmla="*/ 1012 w 1435"/>
                  <a:gd name="T21" fmla="*/ 448 h 1563"/>
                  <a:gd name="T22" fmla="*/ 975 w 1435"/>
                  <a:gd name="T23" fmla="*/ 409 h 1563"/>
                  <a:gd name="T24" fmla="*/ 1135 w 1435"/>
                  <a:gd name="T25" fmla="*/ 370 h 1563"/>
                  <a:gd name="T26" fmla="*/ 1090 w 1435"/>
                  <a:gd name="T27" fmla="*/ 527 h 1563"/>
                  <a:gd name="T28" fmla="*/ 1054 w 1435"/>
                  <a:gd name="T29" fmla="*/ 488 h 1563"/>
                  <a:gd name="T30" fmla="*/ 771 w 1435"/>
                  <a:gd name="T31" fmla="*/ 760 h 1563"/>
                  <a:gd name="T32" fmla="*/ 1132 w 1435"/>
                  <a:gd name="T33" fmla="*/ 760 h 1563"/>
                  <a:gd name="T34" fmla="*/ 1132 w 1435"/>
                  <a:gd name="T35" fmla="*/ 705 h 1563"/>
                  <a:gd name="T36" fmla="*/ 1274 w 1435"/>
                  <a:gd name="T37" fmla="*/ 786 h 1563"/>
                  <a:gd name="T38" fmla="*/ 1132 w 1435"/>
                  <a:gd name="T39" fmla="*/ 868 h 1563"/>
                  <a:gd name="T40" fmla="*/ 1132 w 1435"/>
                  <a:gd name="T41" fmla="*/ 813 h 1563"/>
                  <a:gd name="T42" fmla="*/ 771 w 1435"/>
                  <a:gd name="T43" fmla="*/ 813 h 1563"/>
                  <a:gd name="T44" fmla="*/ 1054 w 1435"/>
                  <a:gd name="T45" fmla="*/ 1085 h 1563"/>
                  <a:gd name="T46" fmla="*/ 1090 w 1435"/>
                  <a:gd name="T47" fmla="*/ 1046 h 1563"/>
                  <a:gd name="T48" fmla="*/ 1135 w 1435"/>
                  <a:gd name="T49" fmla="*/ 1203 h 1563"/>
                  <a:gd name="T50" fmla="*/ 975 w 1435"/>
                  <a:gd name="T51" fmla="*/ 1164 h 1563"/>
                  <a:gd name="T52" fmla="*/ 1012 w 1435"/>
                  <a:gd name="T53" fmla="*/ 1125 h 1563"/>
                  <a:gd name="T54" fmla="*/ 721 w 1435"/>
                  <a:gd name="T55" fmla="*/ 855 h 1563"/>
                  <a:gd name="T56" fmla="*/ 721 w 1435"/>
                  <a:gd name="T57" fmla="*/ 1117 h 1563"/>
                  <a:gd name="T58" fmla="*/ 603 w 1435"/>
                  <a:gd name="T59" fmla="*/ 1235 h 1563"/>
                  <a:gd name="T60" fmla="*/ 348 w 1435"/>
                  <a:gd name="T61" fmla="*/ 1235 h 1563"/>
                  <a:gd name="T62" fmla="*/ 231 w 1435"/>
                  <a:gd name="T63" fmla="*/ 1117 h 1563"/>
                  <a:gd name="T64" fmla="*/ 231 w 1435"/>
                  <a:gd name="T65" fmla="*/ 815 h 1563"/>
                  <a:gd name="T66" fmla="*/ 0 w 1435"/>
                  <a:gd name="T67" fmla="*/ 815 h 1563"/>
                  <a:gd name="T68" fmla="*/ 0 w 1435"/>
                  <a:gd name="T69" fmla="*/ 1484 h 1563"/>
                  <a:gd name="T70" fmla="*/ 78 w 1435"/>
                  <a:gd name="T71" fmla="*/ 1562 h 1563"/>
                  <a:gd name="T72" fmla="*/ 1350 w 1435"/>
                  <a:gd name="T73" fmla="*/ 1562 h 1563"/>
                  <a:gd name="T74" fmla="*/ 1429 w 1435"/>
                  <a:gd name="T75" fmla="*/ 1484 h 1563"/>
                  <a:gd name="T76" fmla="*/ 1429 w 1435"/>
                  <a:gd name="T77" fmla="*/ 79 h 1563"/>
                  <a:gd name="T78" fmla="*/ 1355 w 1435"/>
                  <a:gd name="T79" fmla="*/ 0 h 1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35" h="1563">
                    <a:moveTo>
                      <a:pt x="1355" y="0"/>
                    </a:moveTo>
                    <a:lnTo>
                      <a:pt x="84" y="0"/>
                    </a:lnTo>
                    <a:cubicBezTo>
                      <a:pt x="39" y="0"/>
                      <a:pt x="5" y="34"/>
                      <a:pt x="5" y="79"/>
                    </a:cubicBezTo>
                    <a:lnTo>
                      <a:pt x="5" y="763"/>
                    </a:lnTo>
                    <a:lnTo>
                      <a:pt x="236" y="763"/>
                    </a:lnTo>
                    <a:lnTo>
                      <a:pt x="236" y="461"/>
                    </a:lnTo>
                    <a:cubicBezTo>
                      <a:pt x="236" y="396"/>
                      <a:pt x="288" y="343"/>
                      <a:pt x="354" y="343"/>
                    </a:cubicBezTo>
                    <a:lnTo>
                      <a:pt x="608" y="343"/>
                    </a:lnTo>
                    <a:cubicBezTo>
                      <a:pt x="674" y="343"/>
                      <a:pt x="726" y="396"/>
                      <a:pt x="726" y="461"/>
                    </a:cubicBezTo>
                    <a:lnTo>
                      <a:pt x="726" y="724"/>
                    </a:lnTo>
                    <a:lnTo>
                      <a:pt x="1012" y="448"/>
                    </a:lnTo>
                    <a:lnTo>
                      <a:pt x="975" y="409"/>
                    </a:lnTo>
                    <a:lnTo>
                      <a:pt x="1135" y="370"/>
                    </a:lnTo>
                    <a:lnTo>
                      <a:pt x="1090" y="527"/>
                    </a:lnTo>
                    <a:lnTo>
                      <a:pt x="1054" y="488"/>
                    </a:lnTo>
                    <a:lnTo>
                      <a:pt x="771" y="760"/>
                    </a:lnTo>
                    <a:lnTo>
                      <a:pt x="1132" y="760"/>
                    </a:lnTo>
                    <a:lnTo>
                      <a:pt x="1132" y="705"/>
                    </a:lnTo>
                    <a:lnTo>
                      <a:pt x="1274" y="786"/>
                    </a:lnTo>
                    <a:lnTo>
                      <a:pt x="1132" y="868"/>
                    </a:lnTo>
                    <a:lnTo>
                      <a:pt x="1132" y="813"/>
                    </a:lnTo>
                    <a:lnTo>
                      <a:pt x="771" y="813"/>
                    </a:lnTo>
                    <a:lnTo>
                      <a:pt x="1054" y="1085"/>
                    </a:lnTo>
                    <a:lnTo>
                      <a:pt x="1090" y="1046"/>
                    </a:lnTo>
                    <a:lnTo>
                      <a:pt x="1135" y="1203"/>
                    </a:lnTo>
                    <a:lnTo>
                      <a:pt x="975" y="1164"/>
                    </a:lnTo>
                    <a:lnTo>
                      <a:pt x="1012" y="1125"/>
                    </a:lnTo>
                    <a:lnTo>
                      <a:pt x="721" y="855"/>
                    </a:lnTo>
                    <a:lnTo>
                      <a:pt x="721" y="1117"/>
                    </a:lnTo>
                    <a:cubicBezTo>
                      <a:pt x="721" y="1182"/>
                      <a:pt x="668" y="1235"/>
                      <a:pt x="603" y="1235"/>
                    </a:cubicBezTo>
                    <a:lnTo>
                      <a:pt x="348" y="1235"/>
                    </a:lnTo>
                    <a:cubicBezTo>
                      <a:pt x="283" y="1235"/>
                      <a:pt x="231" y="1182"/>
                      <a:pt x="231" y="1117"/>
                    </a:cubicBezTo>
                    <a:lnTo>
                      <a:pt x="231" y="815"/>
                    </a:lnTo>
                    <a:lnTo>
                      <a:pt x="0" y="815"/>
                    </a:lnTo>
                    <a:lnTo>
                      <a:pt x="0" y="1484"/>
                    </a:lnTo>
                    <a:cubicBezTo>
                      <a:pt x="0" y="1528"/>
                      <a:pt x="34" y="1562"/>
                      <a:pt x="78" y="1562"/>
                    </a:cubicBezTo>
                    <a:lnTo>
                      <a:pt x="1350" y="1562"/>
                    </a:lnTo>
                    <a:cubicBezTo>
                      <a:pt x="1394" y="1562"/>
                      <a:pt x="1429" y="1528"/>
                      <a:pt x="1429" y="1484"/>
                    </a:cubicBezTo>
                    <a:lnTo>
                      <a:pt x="1429" y="79"/>
                    </a:lnTo>
                    <a:cubicBezTo>
                      <a:pt x="1434" y="37"/>
                      <a:pt x="1400" y="0"/>
                      <a:pt x="1355" y="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3" name="Freeform 38">
                <a:extLst>
                  <a:ext uri="{FF2B5EF4-FFF2-40B4-BE49-F238E27FC236}">
                    <a16:creationId xmlns:a16="http://schemas.microsoft.com/office/drawing/2014/main" id="{852C24DD-9A80-1C4B-91BF-D061CD3BA498}"/>
                  </a:ext>
                </a:extLst>
              </p:cNvPr>
              <p:cNvSpPr>
                <a:spLocks noChangeArrowheads="1"/>
              </p:cNvSpPr>
              <p:nvPr/>
            </p:nvSpPr>
            <p:spPr bwMode="auto">
              <a:xfrm>
                <a:off x="7004050" y="3132138"/>
                <a:ext cx="136525" cy="280987"/>
              </a:xfrm>
              <a:custGeom>
                <a:avLst/>
                <a:gdLst>
                  <a:gd name="T0" fmla="*/ 0 w 381"/>
                  <a:gd name="T1" fmla="*/ 417 h 782"/>
                  <a:gd name="T2" fmla="*/ 0 w 381"/>
                  <a:gd name="T3" fmla="*/ 718 h 782"/>
                  <a:gd name="T4" fmla="*/ 63 w 381"/>
                  <a:gd name="T5" fmla="*/ 781 h 782"/>
                  <a:gd name="T6" fmla="*/ 317 w 381"/>
                  <a:gd name="T7" fmla="*/ 781 h 782"/>
                  <a:gd name="T8" fmla="*/ 380 w 381"/>
                  <a:gd name="T9" fmla="*/ 718 h 782"/>
                  <a:gd name="T10" fmla="*/ 380 w 381"/>
                  <a:gd name="T11" fmla="*/ 63 h 782"/>
                  <a:gd name="T12" fmla="*/ 317 w 381"/>
                  <a:gd name="T13" fmla="*/ 0 h 782"/>
                  <a:gd name="T14" fmla="*/ 63 w 381"/>
                  <a:gd name="T15" fmla="*/ 0 h 782"/>
                  <a:gd name="T16" fmla="*/ 0 w 381"/>
                  <a:gd name="T17" fmla="*/ 63 h 782"/>
                  <a:gd name="T18" fmla="*/ 0 w 381"/>
                  <a:gd name="T19" fmla="*/ 364 h 782"/>
                  <a:gd name="T20" fmla="*/ 202 w 381"/>
                  <a:gd name="T21" fmla="*/ 364 h 782"/>
                  <a:gd name="T22" fmla="*/ 202 w 381"/>
                  <a:gd name="T23" fmla="*/ 309 h 782"/>
                  <a:gd name="T24" fmla="*/ 344 w 381"/>
                  <a:gd name="T25" fmla="*/ 391 h 782"/>
                  <a:gd name="T26" fmla="*/ 202 w 381"/>
                  <a:gd name="T27" fmla="*/ 472 h 782"/>
                  <a:gd name="T28" fmla="*/ 202 w 381"/>
                  <a:gd name="T29" fmla="*/ 417 h 782"/>
                  <a:gd name="T30" fmla="*/ 0 w 381"/>
                  <a:gd name="T31" fmla="*/ 417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1" h="782">
                    <a:moveTo>
                      <a:pt x="0" y="417"/>
                    </a:moveTo>
                    <a:lnTo>
                      <a:pt x="0" y="718"/>
                    </a:lnTo>
                    <a:cubicBezTo>
                      <a:pt x="0" y="752"/>
                      <a:pt x="29" y="781"/>
                      <a:pt x="63" y="781"/>
                    </a:cubicBezTo>
                    <a:lnTo>
                      <a:pt x="317" y="781"/>
                    </a:lnTo>
                    <a:cubicBezTo>
                      <a:pt x="351" y="781"/>
                      <a:pt x="380" y="752"/>
                      <a:pt x="380" y="718"/>
                    </a:cubicBezTo>
                    <a:lnTo>
                      <a:pt x="380" y="63"/>
                    </a:lnTo>
                    <a:cubicBezTo>
                      <a:pt x="380" y="29"/>
                      <a:pt x="351" y="0"/>
                      <a:pt x="317" y="0"/>
                    </a:cubicBezTo>
                    <a:lnTo>
                      <a:pt x="63" y="0"/>
                    </a:lnTo>
                    <a:cubicBezTo>
                      <a:pt x="29" y="0"/>
                      <a:pt x="0" y="29"/>
                      <a:pt x="0" y="63"/>
                    </a:cubicBezTo>
                    <a:lnTo>
                      <a:pt x="0" y="364"/>
                    </a:lnTo>
                    <a:lnTo>
                      <a:pt x="202" y="364"/>
                    </a:lnTo>
                    <a:lnTo>
                      <a:pt x="202" y="309"/>
                    </a:lnTo>
                    <a:lnTo>
                      <a:pt x="344" y="391"/>
                    </a:lnTo>
                    <a:lnTo>
                      <a:pt x="202" y="472"/>
                    </a:lnTo>
                    <a:lnTo>
                      <a:pt x="202" y="417"/>
                    </a:lnTo>
                    <a:lnTo>
                      <a:pt x="0" y="41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grpSp>
        <p:nvGrpSpPr>
          <p:cNvPr id="64" name="Group 63">
            <a:extLst>
              <a:ext uri="{FF2B5EF4-FFF2-40B4-BE49-F238E27FC236}">
                <a16:creationId xmlns:a16="http://schemas.microsoft.com/office/drawing/2014/main" id="{9C2F79A7-B899-4746-9025-95E13D83E76F}"/>
              </a:ext>
            </a:extLst>
          </p:cNvPr>
          <p:cNvGrpSpPr/>
          <p:nvPr/>
        </p:nvGrpSpPr>
        <p:grpSpPr>
          <a:xfrm>
            <a:off x="8757773" y="2725132"/>
            <a:ext cx="947860" cy="615762"/>
            <a:chOff x="1247751" y="1458708"/>
            <a:chExt cx="1363376" cy="885696"/>
          </a:xfrm>
        </p:grpSpPr>
        <p:grpSp>
          <p:nvGrpSpPr>
            <p:cNvPr id="65" name="Group 64">
              <a:extLst>
                <a:ext uri="{FF2B5EF4-FFF2-40B4-BE49-F238E27FC236}">
                  <a16:creationId xmlns:a16="http://schemas.microsoft.com/office/drawing/2014/main" id="{4B01C0A4-1A4B-0C49-BE92-1E882D35A1CE}"/>
                </a:ext>
              </a:extLst>
            </p:cNvPr>
            <p:cNvGrpSpPr/>
            <p:nvPr/>
          </p:nvGrpSpPr>
          <p:grpSpPr>
            <a:xfrm>
              <a:off x="1646655" y="1458708"/>
              <a:ext cx="582945" cy="635162"/>
              <a:chOff x="1646655" y="1758788"/>
              <a:chExt cx="582945" cy="635162"/>
            </a:xfrm>
          </p:grpSpPr>
          <p:sp>
            <p:nvSpPr>
              <p:cNvPr id="67" name="Rectangle 66">
                <a:extLst>
                  <a:ext uri="{FF2B5EF4-FFF2-40B4-BE49-F238E27FC236}">
                    <a16:creationId xmlns:a16="http://schemas.microsoft.com/office/drawing/2014/main" id="{00201061-D467-814B-B160-360A246C4809}"/>
                  </a:ext>
                </a:extLst>
              </p:cNvPr>
              <p:cNvSpPr/>
              <p:nvPr/>
            </p:nvSpPr>
            <p:spPr>
              <a:xfrm>
                <a:off x="1646655" y="1758788"/>
                <a:ext cx="582945" cy="635162"/>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nvGrpSpPr>
              <p:cNvPr id="68" name="Group 67">
                <a:extLst>
                  <a:ext uri="{FF2B5EF4-FFF2-40B4-BE49-F238E27FC236}">
                    <a16:creationId xmlns:a16="http://schemas.microsoft.com/office/drawing/2014/main" id="{8A5B6FFD-EFBA-3240-86AC-F8190DC797DE}"/>
                  </a:ext>
                </a:extLst>
              </p:cNvPr>
              <p:cNvGrpSpPr/>
              <p:nvPr/>
            </p:nvGrpSpPr>
            <p:grpSpPr>
              <a:xfrm>
                <a:off x="1718972" y="1844483"/>
                <a:ext cx="426432" cy="464483"/>
                <a:chOff x="3690938" y="2987675"/>
                <a:chExt cx="515937" cy="561975"/>
              </a:xfrm>
              <a:solidFill>
                <a:schemeClr val="tx1"/>
              </a:solidFill>
            </p:grpSpPr>
            <p:sp>
              <p:nvSpPr>
                <p:cNvPr id="69" name="Freeform 70">
                  <a:extLst>
                    <a:ext uri="{FF2B5EF4-FFF2-40B4-BE49-F238E27FC236}">
                      <a16:creationId xmlns:a16="http://schemas.microsoft.com/office/drawing/2014/main" id="{667D9570-3239-9B4A-8881-BC1E2567B1AB}"/>
                    </a:ext>
                  </a:extLst>
                </p:cNvPr>
                <p:cNvSpPr>
                  <a:spLocks noChangeArrowheads="1"/>
                </p:cNvSpPr>
                <p:nvPr/>
              </p:nvSpPr>
              <p:spPr bwMode="auto">
                <a:xfrm>
                  <a:off x="4062413" y="3379788"/>
                  <a:ext cx="34925" cy="34925"/>
                </a:xfrm>
                <a:custGeom>
                  <a:avLst/>
                  <a:gdLst>
                    <a:gd name="T0" fmla="*/ 47 w 95"/>
                    <a:gd name="T1" fmla="*/ 94 h 95"/>
                    <a:gd name="T2" fmla="*/ 94 w 95"/>
                    <a:gd name="T3" fmla="*/ 47 h 95"/>
                    <a:gd name="T4" fmla="*/ 47 w 95"/>
                    <a:gd name="T5" fmla="*/ 0 h 95"/>
                    <a:gd name="T6" fmla="*/ 0 w 95"/>
                    <a:gd name="T7" fmla="*/ 47 h 95"/>
                    <a:gd name="T8" fmla="*/ 47 w 95"/>
                    <a:gd name="T9" fmla="*/ 94 h 95"/>
                  </a:gdLst>
                  <a:ahLst/>
                  <a:cxnLst>
                    <a:cxn ang="0">
                      <a:pos x="T0" y="T1"/>
                    </a:cxn>
                    <a:cxn ang="0">
                      <a:pos x="T2" y="T3"/>
                    </a:cxn>
                    <a:cxn ang="0">
                      <a:pos x="T4" y="T5"/>
                    </a:cxn>
                    <a:cxn ang="0">
                      <a:pos x="T6" y="T7"/>
                    </a:cxn>
                    <a:cxn ang="0">
                      <a:pos x="T8" y="T9"/>
                    </a:cxn>
                  </a:cxnLst>
                  <a:rect l="0" t="0" r="r" b="b"/>
                  <a:pathLst>
                    <a:path w="95" h="95">
                      <a:moveTo>
                        <a:pt x="47" y="94"/>
                      </a:moveTo>
                      <a:cubicBezTo>
                        <a:pt x="73" y="94"/>
                        <a:pt x="94" y="73"/>
                        <a:pt x="94" y="47"/>
                      </a:cubicBezTo>
                      <a:cubicBezTo>
                        <a:pt x="94" y="21"/>
                        <a:pt x="73" y="0"/>
                        <a:pt x="47" y="0"/>
                      </a:cubicBezTo>
                      <a:cubicBezTo>
                        <a:pt x="21" y="0"/>
                        <a:pt x="0" y="21"/>
                        <a:pt x="0" y="47"/>
                      </a:cubicBezTo>
                      <a:cubicBezTo>
                        <a:pt x="0" y="73"/>
                        <a:pt x="21" y="94"/>
                        <a:pt x="47" y="9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0" name="Freeform 71">
                  <a:extLst>
                    <a:ext uri="{FF2B5EF4-FFF2-40B4-BE49-F238E27FC236}">
                      <a16:creationId xmlns:a16="http://schemas.microsoft.com/office/drawing/2014/main" id="{98AE9971-73BE-7B4D-B076-486FBAFB432A}"/>
                    </a:ext>
                  </a:extLst>
                </p:cNvPr>
                <p:cNvSpPr>
                  <a:spLocks noChangeArrowheads="1"/>
                </p:cNvSpPr>
                <p:nvPr/>
              </p:nvSpPr>
              <p:spPr bwMode="auto">
                <a:xfrm>
                  <a:off x="3690938" y="2987675"/>
                  <a:ext cx="515937" cy="561975"/>
                </a:xfrm>
                <a:custGeom>
                  <a:avLst/>
                  <a:gdLst>
                    <a:gd name="T0" fmla="*/ 78 w 1432"/>
                    <a:gd name="T1" fmla="*/ 0 h 1563"/>
                    <a:gd name="T2" fmla="*/ 0 w 1432"/>
                    <a:gd name="T3" fmla="*/ 1484 h 1563"/>
                    <a:gd name="T4" fmla="*/ 1350 w 1432"/>
                    <a:gd name="T5" fmla="*/ 1562 h 1563"/>
                    <a:gd name="T6" fmla="*/ 1429 w 1432"/>
                    <a:gd name="T7" fmla="*/ 79 h 1563"/>
                    <a:gd name="T8" fmla="*/ 569 w 1432"/>
                    <a:gd name="T9" fmla="*/ 412 h 1563"/>
                    <a:gd name="T10" fmla="*/ 569 w 1432"/>
                    <a:gd name="T11" fmla="*/ 317 h 1563"/>
                    <a:gd name="T12" fmla="*/ 828 w 1432"/>
                    <a:gd name="T13" fmla="*/ 283 h 1563"/>
                    <a:gd name="T14" fmla="*/ 862 w 1432"/>
                    <a:gd name="T15" fmla="*/ 401 h 1563"/>
                    <a:gd name="T16" fmla="*/ 862 w 1432"/>
                    <a:gd name="T17" fmla="*/ 545 h 1563"/>
                    <a:gd name="T18" fmla="*/ 603 w 1432"/>
                    <a:gd name="T19" fmla="*/ 579 h 1563"/>
                    <a:gd name="T20" fmla="*/ 569 w 1432"/>
                    <a:gd name="T21" fmla="*/ 412 h 1563"/>
                    <a:gd name="T22" fmla="*/ 569 w 1432"/>
                    <a:gd name="T23" fmla="*/ 755 h 1563"/>
                    <a:gd name="T24" fmla="*/ 603 w 1432"/>
                    <a:gd name="T25" fmla="*/ 637 h 1563"/>
                    <a:gd name="T26" fmla="*/ 862 w 1432"/>
                    <a:gd name="T27" fmla="*/ 671 h 1563"/>
                    <a:gd name="T28" fmla="*/ 862 w 1432"/>
                    <a:gd name="T29" fmla="*/ 765 h 1563"/>
                    <a:gd name="T30" fmla="*/ 828 w 1432"/>
                    <a:gd name="T31" fmla="*/ 933 h 1563"/>
                    <a:gd name="T32" fmla="*/ 569 w 1432"/>
                    <a:gd name="T33" fmla="*/ 899 h 1563"/>
                    <a:gd name="T34" fmla="*/ 225 w 1432"/>
                    <a:gd name="T35" fmla="*/ 412 h 1563"/>
                    <a:gd name="T36" fmla="*/ 225 w 1432"/>
                    <a:gd name="T37" fmla="*/ 317 h 1563"/>
                    <a:gd name="T38" fmla="*/ 485 w 1432"/>
                    <a:gd name="T39" fmla="*/ 283 h 1563"/>
                    <a:gd name="T40" fmla="*/ 519 w 1432"/>
                    <a:gd name="T41" fmla="*/ 401 h 1563"/>
                    <a:gd name="T42" fmla="*/ 519 w 1432"/>
                    <a:gd name="T43" fmla="*/ 545 h 1563"/>
                    <a:gd name="T44" fmla="*/ 259 w 1432"/>
                    <a:gd name="T45" fmla="*/ 579 h 1563"/>
                    <a:gd name="T46" fmla="*/ 225 w 1432"/>
                    <a:gd name="T47" fmla="*/ 412 h 1563"/>
                    <a:gd name="T48" fmla="*/ 225 w 1432"/>
                    <a:gd name="T49" fmla="*/ 755 h 1563"/>
                    <a:gd name="T50" fmla="*/ 259 w 1432"/>
                    <a:gd name="T51" fmla="*/ 637 h 1563"/>
                    <a:gd name="T52" fmla="*/ 519 w 1432"/>
                    <a:gd name="T53" fmla="*/ 671 h 1563"/>
                    <a:gd name="T54" fmla="*/ 519 w 1432"/>
                    <a:gd name="T55" fmla="*/ 765 h 1563"/>
                    <a:gd name="T56" fmla="*/ 485 w 1432"/>
                    <a:gd name="T57" fmla="*/ 933 h 1563"/>
                    <a:gd name="T58" fmla="*/ 225 w 1432"/>
                    <a:gd name="T59" fmla="*/ 899 h 1563"/>
                    <a:gd name="T60" fmla="*/ 1158 w 1432"/>
                    <a:gd name="T61" fmla="*/ 1282 h 1563"/>
                    <a:gd name="T62" fmla="*/ 225 w 1432"/>
                    <a:gd name="T63" fmla="*/ 1237 h 1563"/>
                    <a:gd name="T64" fmla="*/ 1203 w 1432"/>
                    <a:gd name="T65" fmla="*/ 991 h 1563"/>
                    <a:gd name="T66" fmla="*/ 1158 w 1432"/>
                    <a:gd name="T67" fmla="*/ 1282 h 1563"/>
                    <a:gd name="T68" fmla="*/ 1203 w 1432"/>
                    <a:gd name="T69" fmla="*/ 765 h 1563"/>
                    <a:gd name="T70" fmla="*/ 1169 w 1432"/>
                    <a:gd name="T71" fmla="*/ 933 h 1563"/>
                    <a:gd name="T72" fmla="*/ 909 w 1432"/>
                    <a:gd name="T73" fmla="*/ 899 h 1563"/>
                    <a:gd name="T74" fmla="*/ 909 w 1432"/>
                    <a:gd name="T75" fmla="*/ 755 h 1563"/>
                    <a:gd name="T76" fmla="*/ 944 w 1432"/>
                    <a:gd name="T77" fmla="*/ 637 h 1563"/>
                    <a:gd name="T78" fmla="*/ 1203 w 1432"/>
                    <a:gd name="T79" fmla="*/ 671 h 1563"/>
                    <a:gd name="T80" fmla="*/ 1203 w 1432"/>
                    <a:gd name="T81" fmla="*/ 401 h 1563"/>
                    <a:gd name="T82" fmla="*/ 1203 w 1432"/>
                    <a:gd name="T83" fmla="*/ 545 h 1563"/>
                    <a:gd name="T84" fmla="*/ 944 w 1432"/>
                    <a:gd name="T85" fmla="*/ 579 h 1563"/>
                    <a:gd name="T86" fmla="*/ 909 w 1432"/>
                    <a:gd name="T87" fmla="*/ 412 h 1563"/>
                    <a:gd name="T88" fmla="*/ 909 w 1432"/>
                    <a:gd name="T89" fmla="*/ 317 h 1563"/>
                    <a:gd name="T90" fmla="*/ 1169 w 1432"/>
                    <a:gd name="T91" fmla="*/ 283 h 1563"/>
                    <a:gd name="T92" fmla="*/ 1203 w 1432"/>
                    <a:gd name="T93" fmla="*/ 401 h 1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32" h="1563">
                      <a:moveTo>
                        <a:pt x="1350" y="0"/>
                      </a:moveTo>
                      <a:lnTo>
                        <a:pt x="78" y="0"/>
                      </a:lnTo>
                      <a:cubicBezTo>
                        <a:pt x="34" y="0"/>
                        <a:pt x="0" y="34"/>
                        <a:pt x="0" y="79"/>
                      </a:cubicBezTo>
                      <a:lnTo>
                        <a:pt x="0" y="1484"/>
                      </a:lnTo>
                      <a:cubicBezTo>
                        <a:pt x="0" y="1528"/>
                        <a:pt x="36" y="1562"/>
                        <a:pt x="78" y="1562"/>
                      </a:cubicBezTo>
                      <a:lnTo>
                        <a:pt x="1350" y="1562"/>
                      </a:lnTo>
                      <a:cubicBezTo>
                        <a:pt x="1394" y="1562"/>
                        <a:pt x="1429" y="1528"/>
                        <a:pt x="1429" y="1484"/>
                      </a:cubicBezTo>
                      <a:lnTo>
                        <a:pt x="1429" y="79"/>
                      </a:lnTo>
                      <a:cubicBezTo>
                        <a:pt x="1431" y="37"/>
                        <a:pt x="1394" y="0"/>
                        <a:pt x="1350" y="0"/>
                      </a:cubicBezTo>
                      <a:close/>
                      <a:moveTo>
                        <a:pt x="569" y="412"/>
                      </a:moveTo>
                      <a:lnTo>
                        <a:pt x="569" y="401"/>
                      </a:lnTo>
                      <a:lnTo>
                        <a:pt x="569" y="317"/>
                      </a:lnTo>
                      <a:cubicBezTo>
                        <a:pt x="569" y="299"/>
                        <a:pt x="584" y="283"/>
                        <a:pt x="603" y="283"/>
                      </a:cubicBezTo>
                      <a:lnTo>
                        <a:pt x="828" y="283"/>
                      </a:lnTo>
                      <a:cubicBezTo>
                        <a:pt x="847" y="283"/>
                        <a:pt x="862" y="299"/>
                        <a:pt x="862" y="317"/>
                      </a:cubicBezTo>
                      <a:lnTo>
                        <a:pt x="862" y="401"/>
                      </a:lnTo>
                      <a:lnTo>
                        <a:pt x="862" y="412"/>
                      </a:lnTo>
                      <a:lnTo>
                        <a:pt x="862" y="545"/>
                      </a:lnTo>
                      <a:cubicBezTo>
                        <a:pt x="862" y="564"/>
                        <a:pt x="847" y="579"/>
                        <a:pt x="828" y="579"/>
                      </a:cubicBezTo>
                      <a:lnTo>
                        <a:pt x="603" y="579"/>
                      </a:lnTo>
                      <a:cubicBezTo>
                        <a:pt x="584" y="579"/>
                        <a:pt x="569" y="564"/>
                        <a:pt x="569" y="545"/>
                      </a:cubicBezTo>
                      <a:lnTo>
                        <a:pt x="569" y="412"/>
                      </a:lnTo>
                      <a:close/>
                      <a:moveTo>
                        <a:pt x="569" y="765"/>
                      </a:moveTo>
                      <a:lnTo>
                        <a:pt x="569" y="755"/>
                      </a:lnTo>
                      <a:lnTo>
                        <a:pt x="569" y="671"/>
                      </a:lnTo>
                      <a:cubicBezTo>
                        <a:pt x="569" y="653"/>
                        <a:pt x="584" y="637"/>
                        <a:pt x="603" y="637"/>
                      </a:cubicBezTo>
                      <a:lnTo>
                        <a:pt x="828" y="637"/>
                      </a:lnTo>
                      <a:cubicBezTo>
                        <a:pt x="847" y="637"/>
                        <a:pt x="862" y="653"/>
                        <a:pt x="862" y="671"/>
                      </a:cubicBezTo>
                      <a:lnTo>
                        <a:pt x="862" y="755"/>
                      </a:lnTo>
                      <a:lnTo>
                        <a:pt x="862" y="765"/>
                      </a:lnTo>
                      <a:lnTo>
                        <a:pt x="862" y="899"/>
                      </a:lnTo>
                      <a:cubicBezTo>
                        <a:pt x="862" y="918"/>
                        <a:pt x="847" y="933"/>
                        <a:pt x="828" y="933"/>
                      </a:cubicBezTo>
                      <a:lnTo>
                        <a:pt x="603" y="933"/>
                      </a:lnTo>
                      <a:cubicBezTo>
                        <a:pt x="584" y="933"/>
                        <a:pt x="569" y="918"/>
                        <a:pt x="569" y="899"/>
                      </a:cubicBezTo>
                      <a:lnTo>
                        <a:pt x="569" y="765"/>
                      </a:lnTo>
                      <a:close/>
                      <a:moveTo>
                        <a:pt x="225" y="412"/>
                      </a:moveTo>
                      <a:lnTo>
                        <a:pt x="225" y="401"/>
                      </a:lnTo>
                      <a:lnTo>
                        <a:pt x="225" y="317"/>
                      </a:lnTo>
                      <a:cubicBezTo>
                        <a:pt x="225" y="299"/>
                        <a:pt x="241" y="283"/>
                        <a:pt x="259" y="283"/>
                      </a:cubicBezTo>
                      <a:lnTo>
                        <a:pt x="485" y="283"/>
                      </a:lnTo>
                      <a:cubicBezTo>
                        <a:pt x="503" y="283"/>
                        <a:pt x="519" y="299"/>
                        <a:pt x="519" y="317"/>
                      </a:cubicBezTo>
                      <a:lnTo>
                        <a:pt x="519" y="401"/>
                      </a:lnTo>
                      <a:lnTo>
                        <a:pt x="519" y="412"/>
                      </a:lnTo>
                      <a:lnTo>
                        <a:pt x="519" y="545"/>
                      </a:lnTo>
                      <a:cubicBezTo>
                        <a:pt x="519" y="564"/>
                        <a:pt x="503" y="579"/>
                        <a:pt x="485" y="579"/>
                      </a:cubicBezTo>
                      <a:lnTo>
                        <a:pt x="259" y="579"/>
                      </a:lnTo>
                      <a:cubicBezTo>
                        <a:pt x="241" y="579"/>
                        <a:pt x="225" y="564"/>
                        <a:pt x="225" y="545"/>
                      </a:cubicBezTo>
                      <a:lnTo>
                        <a:pt x="225" y="412"/>
                      </a:lnTo>
                      <a:close/>
                      <a:moveTo>
                        <a:pt x="225" y="765"/>
                      </a:moveTo>
                      <a:lnTo>
                        <a:pt x="225" y="755"/>
                      </a:lnTo>
                      <a:lnTo>
                        <a:pt x="225" y="671"/>
                      </a:lnTo>
                      <a:cubicBezTo>
                        <a:pt x="225" y="653"/>
                        <a:pt x="241" y="637"/>
                        <a:pt x="259" y="637"/>
                      </a:cubicBezTo>
                      <a:lnTo>
                        <a:pt x="485" y="637"/>
                      </a:lnTo>
                      <a:cubicBezTo>
                        <a:pt x="503" y="637"/>
                        <a:pt x="519" y="653"/>
                        <a:pt x="519" y="671"/>
                      </a:cubicBezTo>
                      <a:lnTo>
                        <a:pt x="519" y="755"/>
                      </a:lnTo>
                      <a:lnTo>
                        <a:pt x="519" y="765"/>
                      </a:lnTo>
                      <a:lnTo>
                        <a:pt x="519" y="899"/>
                      </a:lnTo>
                      <a:cubicBezTo>
                        <a:pt x="519" y="918"/>
                        <a:pt x="503" y="933"/>
                        <a:pt x="485" y="933"/>
                      </a:cubicBezTo>
                      <a:lnTo>
                        <a:pt x="259" y="933"/>
                      </a:lnTo>
                      <a:cubicBezTo>
                        <a:pt x="241" y="933"/>
                        <a:pt x="225" y="918"/>
                        <a:pt x="225" y="899"/>
                      </a:cubicBezTo>
                      <a:lnTo>
                        <a:pt x="225" y="765"/>
                      </a:lnTo>
                      <a:close/>
                      <a:moveTo>
                        <a:pt x="1158" y="1282"/>
                      </a:moveTo>
                      <a:lnTo>
                        <a:pt x="270" y="1282"/>
                      </a:lnTo>
                      <a:cubicBezTo>
                        <a:pt x="246" y="1282"/>
                        <a:pt x="225" y="1261"/>
                        <a:pt x="225" y="1237"/>
                      </a:cubicBezTo>
                      <a:lnTo>
                        <a:pt x="225" y="991"/>
                      </a:lnTo>
                      <a:lnTo>
                        <a:pt x="1203" y="991"/>
                      </a:lnTo>
                      <a:lnTo>
                        <a:pt x="1203" y="1237"/>
                      </a:lnTo>
                      <a:cubicBezTo>
                        <a:pt x="1203" y="1261"/>
                        <a:pt x="1182" y="1282"/>
                        <a:pt x="1158" y="1282"/>
                      </a:cubicBezTo>
                      <a:close/>
                      <a:moveTo>
                        <a:pt x="1203" y="755"/>
                      </a:moveTo>
                      <a:lnTo>
                        <a:pt x="1203" y="765"/>
                      </a:lnTo>
                      <a:lnTo>
                        <a:pt x="1203" y="899"/>
                      </a:lnTo>
                      <a:cubicBezTo>
                        <a:pt x="1203" y="918"/>
                        <a:pt x="1187" y="933"/>
                        <a:pt x="1169" y="933"/>
                      </a:cubicBezTo>
                      <a:lnTo>
                        <a:pt x="944" y="933"/>
                      </a:lnTo>
                      <a:cubicBezTo>
                        <a:pt x="925" y="933"/>
                        <a:pt x="909" y="918"/>
                        <a:pt x="909" y="899"/>
                      </a:cubicBezTo>
                      <a:lnTo>
                        <a:pt x="909" y="765"/>
                      </a:lnTo>
                      <a:lnTo>
                        <a:pt x="909" y="755"/>
                      </a:lnTo>
                      <a:lnTo>
                        <a:pt x="909" y="671"/>
                      </a:lnTo>
                      <a:cubicBezTo>
                        <a:pt x="909" y="653"/>
                        <a:pt x="925" y="637"/>
                        <a:pt x="944" y="637"/>
                      </a:cubicBezTo>
                      <a:lnTo>
                        <a:pt x="1169" y="637"/>
                      </a:lnTo>
                      <a:cubicBezTo>
                        <a:pt x="1187" y="637"/>
                        <a:pt x="1203" y="653"/>
                        <a:pt x="1203" y="671"/>
                      </a:cubicBezTo>
                      <a:lnTo>
                        <a:pt x="1203" y="755"/>
                      </a:lnTo>
                      <a:close/>
                      <a:moveTo>
                        <a:pt x="1203" y="401"/>
                      </a:moveTo>
                      <a:lnTo>
                        <a:pt x="1203" y="412"/>
                      </a:lnTo>
                      <a:lnTo>
                        <a:pt x="1203" y="545"/>
                      </a:lnTo>
                      <a:cubicBezTo>
                        <a:pt x="1203" y="564"/>
                        <a:pt x="1187" y="579"/>
                        <a:pt x="1169" y="579"/>
                      </a:cubicBezTo>
                      <a:lnTo>
                        <a:pt x="944" y="579"/>
                      </a:lnTo>
                      <a:cubicBezTo>
                        <a:pt x="925" y="579"/>
                        <a:pt x="909" y="564"/>
                        <a:pt x="909" y="545"/>
                      </a:cubicBezTo>
                      <a:lnTo>
                        <a:pt x="909" y="412"/>
                      </a:lnTo>
                      <a:lnTo>
                        <a:pt x="909" y="401"/>
                      </a:lnTo>
                      <a:lnTo>
                        <a:pt x="909" y="317"/>
                      </a:lnTo>
                      <a:cubicBezTo>
                        <a:pt x="909" y="299"/>
                        <a:pt x="925" y="283"/>
                        <a:pt x="944" y="283"/>
                      </a:cubicBezTo>
                      <a:lnTo>
                        <a:pt x="1169" y="283"/>
                      </a:lnTo>
                      <a:cubicBezTo>
                        <a:pt x="1187" y="283"/>
                        <a:pt x="1203" y="299"/>
                        <a:pt x="1203" y="317"/>
                      </a:cubicBezTo>
                      <a:lnTo>
                        <a:pt x="1203" y="401"/>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sp>
          <p:nvSpPr>
            <p:cNvPr id="66" name="Rectangle 65">
              <a:extLst>
                <a:ext uri="{FF2B5EF4-FFF2-40B4-BE49-F238E27FC236}">
                  <a16:creationId xmlns:a16="http://schemas.microsoft.com/office/drawing/2014/main" id="{7C966DC9-1E7F-B143-9FC1-9FAA8AAD9ECB}"/>
                </a:ext>
              </a:extLst>
            </p:cNvPr>
            <p:cNvSpPr/>
            <p:nvPr/>
          </p:nvSpPr>
          <p:spPr>
            <a:xfrm>
              <a:off x="1247751" y="2034515"/>
              <a:ext cx="1363376" cy="309889"/>
            </a:xfrm>
            <a:prstGeom prst="rect">
              <a:avLst/>
            </a:prstGeom>
          </p:spPr>
          <p:txBody>
            <a:bodyPr wrap="square">
              <a:spAutoFit/>
            </a:bodyPr>
            <a:lstStyle/>
            <a:p>
              <a:pPr algn="ctr"/>
              <a:r>
                <a:rPr lang="en-US" sz="800" b="1">
                  <a:latin typeface="Arial" charset="0"/>
                  <a:ea typeface="Arial" charset="0"/>
                  <a:cs typeface="Arial" charset="0"/>
                </a:rPr>
                <a:t>Virtual Machine</a:t>
              </a:r>
              <a:endParaRPr lang="en-US" sz="800" b="1" dirty="0">
                <a:latin typeface="Arial" charset="0"/>
                <a:ea typeface="Arial" charset="0"/>
                <a:cs typeface="Arial" charset="0"/>
              </a:endParaRPr>
            </a:p>
          </p:txBody>
        </p:sp>
      </p:grpSp>
      <p:grpSp>
        <p:nvGrpSpPr>
          <p:cNvPr id="71" name="Group 70">
            <a:extLst>
              <a:ext uri="{FF2B5EF4-FFF2-40B4-BE49-F238E27FC236}">
                <a16:creationId xmlns:a16="http://schemas.microsoft.com/office/drawing/2014/main" id="{9B723861-F0B6-6D4D-9119-A376368C63B7}"/>
              </a:ext>
            </a:extLst>
          </p:cNvPr>
          <p:cNvGrpSpPr/>
          <p:nvPr/>
        </p:nvGrpSpPr>
        <p:grpSpPr>
          <a:xfrm>
            <a:off x="8741694" y="3276710"/>
            <a:ext cx="947860" cy="615762"/>
            <a:chOff x="1247751" y="1458708"/>
            <a:chExt cx="1363376" cy="885696"/>
          </a:xfrm>
        </p:grpSpPr>
        <p:grpSp>
          <p:nvGrpSpPr>
            <p:cNvPr id="72" name="Group 71">
              <a:extLst>
                <a:ext uri="{FF2B5EF4-FFF2-40B4-BE49-F238E27FC236}">
                  <a16:creationId xmlns:a16="http://schemas.microsoft.com/office/drawing/2014/main" id="{8C6060DC-EFF9-B741-938C-5FAE0D34B167}"/>
                </a:ext>
              </a:extLst>
            </p:cNvPr>
            <p:cNvGrpSpPr/>
            <p:nvPr/>
          </p:nvGrpSpPr>
          <p:grpSpPr>
            <a:xfrm>
              <a:off x="1646655" y="1458708"/>
              <a:ext cx="582945" cy="635162"/>
              <a:chOff x="1646655" y="1758788"/>
              <a:chExt cx="582945" cy="635162"/>
            </a:xfrm>
          </p:grpSpPr>
          <p:sp>
            <p:nvSpPr>
              <p:cNvPr id="74" name="Rectangle 73">
                <a:extLst>
                  <a:ext uri="{FF2B5EF4-FFF2-40B4-BE49-F238E27FC236}">
                    <a16:creationId xmlns:a16="http://schemas.microsoft.com/office/drawing/2014/main" id="{B4C55641-B04E-B640-B4DA-67CF919376E4}"/>
                  </a:ext>
                </a:extLst>
              </p:cNvPr>
              <p:cNvSpPr/>
              <p:nvPr/>
            </p:nvSpPr>
            <p:spPr>
              <a:xfrm>
                <a:off x="1646655" y="1758788"/>
                <a:ext cx="582945" cy="635162"/>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nvGrpSpPr>
              <p:cNvPr id="75" name="Group 74">
                <a:extLst>
                  <a:ext uri="{FF2B5EF4-FFF2-40B4-BE49-F238E27FC236}">
                    <a16:creationId xmlns:a16="http://schemas.microsoft.com/office/drawing/2014/main" id="{838E214A-09E3-1E4E-8112-87C18D1204D4}"/>
                  </a:ext>
                </a:extLst>
              </p:cNvPr>
              <p:cNvGrpSpPr/>
              <p:nvPr/>
            </p:nvGrpSpPr>
            <p:grpSpPr>
              <a:xfrm>
                <a:off x="1718972" y="1844483"/>
                <a:ext cx="426432" cy="464483"/>
                <a:chOff x="3690938" y="2987675"/>
                <a:chExt cx="515937" cy="561975"/>
              </a:xfrm>
              <a:solidFill>
                <a:schemeClr val="tx1"/>
              </a:solidFill>
            </p:grpSpPr>
            <p:sp>
              <p:nvSpPr>
                <p:cNvPr id="76" name="Freeform 70">
                  <a:extLst>
                    <a:ext uri="{FF2B5EF4-FFF2-40B4-BE49-F238E27FC236}">
                      <a16:creationId xmlns:a16="http://schemas.microsoft.com/office/drawing/2014/main" id="{7666923D-3E49-8A48-806C-FFA575F8D6DB}"/>
                    </a:ext>
                  </a:extLst>
                </p:cNvPr>
                <p:cNvSpPr>
                  <a:spLocks noChangeArrowheads="1"/>
                </p:cNvSpPr>
                <p:nvPr/>
              </p:nvSpPr>
              <p:spPr bwMode="auto">
                <a:xfrm>
                  <a:off x="4062413" y="3379788"/>
                  <a:ext cx="34925" cy="34925"/>
                </a:xfrm>
                <a:custGeom>
                  <a:avLst/>
                  <a:gdLst>
                    <a:gd name="T0" fmla="*/ 47 w 95"/>
                    <a:gd name="T1" fmla="*/ 94 h 95"/>
                    <a:gd name="T2" fmla="*/ 94 w 95"/>
                    <a:gd name="T3" fmla="*/ 47 h 95"/>
                    <a:gd name="T4" fmla="*/ 47 w 95"/>
                    <a:gd name="T5" fmla="*/ 0 h 95"/>
                    <a:gd name="T6" fmla="*/ 0 w 95"/>
                    <a:gd name="T7" fmla="*/ 47 h 95"/>
                    <a:gd name="T8" fmla="*/ 47 w 95"/>
                    <a:gd name="T9" fmla="*/ 94 h 95"/>
                  </a:gdLst>
                  <a:ahLst/>
                  <a:cxnLst>
                    <a:cxn ang="0">
                      <a:pos x="T0" y="T1"/>
                    </a:cxn>
                    <a:cxn ang="0">
                      <a:pos x="T2" y="T3"/>
                    </a:cxn>
                    <a:cxn ang="0">
                      <a:pos x="T4" y="T5"/>
                    </a:cxn>
                    <a:cxn ang="0">
                      <a:pos x="T6" y="T7"/>
                    </a:cxn>
                    <a:cxn ang="0">
                      <a:pos x="T8" y="T9"/>
                    </a:cxn>
                  </a:cxnLst>
                  <a:rect l="0" t="0" r="r" b="b"/>
                  <a:pathLst>
                    <a:path w="95" h="95">
                      <a:moveTo>
                        <a:pt x="47" y="94"/>
                      </a:moveTo>
                      <a:cubicBezTo>
                        <a:pt x="73" y="94"/>
                        <a:pt x="94" y="73"/>
                        <a:pt x="94" y="47"/>
                      </a:cubicBezTo>
                      <a:cubicBezTo>
                        <a:pt x="94" y="21"/>
                        <a:pt x="73" y="0"/>
                        <a:pt x="47" y="0"/>
                      </a:cubicBezTo>
                      <a:cubicBezTo>
                        <a:pt x="21" y="0"/>
                        <a:pt x="0" y="21"/>
                        <a:pt x="0" y="47"/>
                      </a:cubicBezTo>
                      <a:cubicBezTo>
                        <a:pt x="0" y="73"/>
                        <a:pt x="21" y="94"/>
                        <a:pt x="47" y="94"/>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7" name="Freeform 71">
                  <a:extLst>
                    <a:ext uri="{FF2B5EF4-FFF2-40B4-BE49-F238E27FC236}">
                      <a16:creationId xmlns:a16="http://schemas.microsoft.com/office/drawing/2014/main" id="{D1EF2EFA-B44A-AC44-8B95-5E71F1C7AB07}"/>
                    </a:ext>
                  </a:extLst>
                </p:cNvPr>
                <p:cNvSpPr>
                  <a:spLocks noChangeArrowheads="1"/>
                </p:cNvSpPr>
                <p:nvPr/>
              </p:nvSpPr>
              <p:spPr bwMode="auto">
                <a:xfrm>
                  <a:off x="3690938" y="2987675"/>
                  <a:ext cx="515937" cy="561975"/>
                </a:xfrm>
                <a:custGeom>
                  <a:avLst/>
                  <a:gdLst>
                    <a:gd name="T0" fmla="*/ 78 w 1432"/>
                    <a:gd name="T1" fmla="*/ 0 h 1563"/>
                    <a:gd name="T2" fmla="*/ 0 w 1432"/>
                    <a:gd name="T3" fmla="*/ 1484 h 1563"/>
                    <a:gd name="T4" fmla="*/ 1350 w 1432"/>
                    <a:gd name="T5" fmla="*/ 1562 h 1563"/>
                    <a:gd name="T6" fmla="*/ 1429 w 1432"/>
                    <a:gd name="T7" fmla="*/ 79 h 1563"/>
                    <a:gd name="T8" fmla="*/ 569 w 1432"/>
                    <a:gd name="T9" fmla="*/ 412 h 1563"/>
                    <a:gd name="T10" fmla="*/ 569 w 1432"/>
                    <a:gd name="T11" fmla="*/ 317 h 1563"/>
                    <a:gd name="T12" fmla="*/ 828 w 1432"/>
                    <a:gd name="T13" fmla="*/ 283 h 1563"/>
                    <a:gd name="T14" fmla="*/ 862 w 1432"/>
                    <a:gd name="T15" fmla="*/ 401 h 1563"/>
                    <a:gd name="T16" fmla="*/ 862 w 1432"/>
                    <a:gd name="T17" fmla="*/ 545 h 1563"/>
                    <a:gd name="T18" fmla="*/ 603 w 1432"/>
                    <a:gd name="T19" fmla="*/ 579 h 1563"/>
                    <a:gd name="T20" fmla="*/ 569 w 1432"/>
                    <a:gd name="T21" fmla="*/ 412 h 1563"/>
                    <a:gd name="T22" fmla="*/ 569 w 1432"/>
                    <a:gd name="T23" fmla="*/ 755 h 1563"/>
                    <a:gd name="T24" fmla="*/ 603 w 1432"/>
                    <a:gd name="T25" fmla="*/ 637 h 1563"/>
                    <a:gd name="T26" fmla="*/ 862 w 1432"/>
                    <a:gd name="T27" fmla="*/ 671 h 1563"/>
                    <a:gd name="T28" fmla="*/ 862 w 1432"/>
                    <a:gd name="T29" fmla="*/ 765 h 1563"/>
                    <a:gd name="T30" fmla="*/ 828 w 1432"/>
                    <a:gd name="T31" fmla="*/ 933 h 1563"/>
                    <a:gd name="T32" fmla="*/ 569 w 1432"/>
                    <a:gd name="T33" fmla="*/ 899 h 1563"/>
                    <a:gd name="T34" fmla="*/ 225 w 1432"/>
                    <a:gd name="T35" fmla="*/ 412 h 1563"/>
                    <a:gd name="T36" fmla="*/ 225 w 1432"/>
                    <a:gd name="T37" fmla="*/ 317 h 1563"/>
                    <a:gd name="T38" fmla="*/ 485 w 1432"/>
                    <a:gd name="T39" fmla="*/ 283 h 1563"/>
                    <a:gd name="T40" fmla="*/ 519 w 1432"/>
                    <a:gd name="T41" fmla="*/ 401 h 1563"/>
                    <a:gd name="T42" fmla="*/ 519 w 1432"/>
                    <a:gd name="T43" fmla="*/ 545 h 1563"/>
                    <a:gd name="T44" fmla="*/ 259 w 1432"/>
                    <a:gd name="T45" fmla="*/ 579 h 1563"/>
                    <a:gd name="T46" fmla="*/ 225 w 1432"/>
                    <a:gd name="T47" fmla="*/ 412 h 1563"/>
                    <a:gd name="T48" fmla="*/ 225 w 1432"/>
                    <a:gd name="T49" fmla="*/ 755 h 1563"/>
                    <a:gd name="T50" fmla="*/ 259 w 1432"/>
                    <a:gd name="T51" fmla="*/ 637 h 1563"/>
                    <a:gd name="T52" fmla="*/ 519 w 1432"/>
                    <a:gd name="T53" fmla="*/ 671 h 1563"/>
                    <a:gd name="T54" fmla="*/ 519 w 1432"/>
                    <a:gd name="T55" fmla="*/ 765 h 1563"/>
                    <a:gd name="T56" fmla="*/ 485 w 1432"/>
                    <a:gd name="T57" fmla="*/ 933 h 1563"/>
                    <a:gd name="T58" fmla="*/ 225 w 1432"/>
                    <a:gd name="T59" fmla="*/ 899 h 1563"/>
                    <a:gd name="T60" fmla="*/ 1158 w 1432"/>
                    <a:gd name="T61" fmla="*/ 1282 h 1563"/>
                    <a:gd name="T62" fmla="*/ 225 w 1432"/>
                    <a:gd name="T63" fmla="*/ 1237 h 1563"/>
                    <a:gd name="T64" fmla="*/ 1203 w 1432"/>
                    <a:gd name="T65" fmla="*/ 991 h 1563"/>
                    <a:gd name="T66" fmla="*/ 1158 w 1432"/>
                    <a:gd name="T67" fmla="*/ 1282 h 1563"/>
                    <a:gd name="T68" fmla="*/ 1203 w 1432"/>
                    <a:gd name="T69" fmla="*/ 765 h 1563"/>
                    <a:gd name="T70" fmla="*/ 1169 w 1432"/>
                    <a:gd name="T71" fmla="*/ 933 h 1563"/>
                    <a:gd name="T72" fmla="*/ 909 w 1432"/>
                    <a:gd name="T73" fmla="*/ 899 h 1563"/>
                    <a:gd name="T74" fmla="*/ 909 w 1432"/>
                    <a:gd name="T75" fmla="*/ 755 h 1563"/>
                    <a:gd name="T76" fmla="*/ 944 w 1432"/>
                    <a:gd name="T77" fmla="*/ 637 h 1563"/>
                    <a:gd name="T78" fmla="*/ 1203 w 1432"/>
                    <a:gd name="T79" fmla="*/ 671 h 1563"/>
                    <a:gd name="T80" fmla="*/ 1203 w 1432"/>
                    <a:gd name="T81" fmla="*/ 401 h 1563"/>
                    <a:gd name="T82" fmla="*/ 1203 w 1432"/>
                    <a:gd name="T83" fmla="*/ 545 h 1563"/>
                    <a:gd name="T84" fmla="*/ 944 w 1432"/>
                    <a:gd name="T85" fmla="*/ 579 h 1563"/>
                    <a:gd name="T86" fmla="*/ 909 w 1432"/>
                    <a:gd name="T87" fmla="*/ 412 h 1563"/>
                    <a:gd name="T88" fmla="*/ 909 w 1432"/>
                    <a:gd name="T89" fmla="*/ 317 h 1563"/>
                    <a:gd name="T90" fmla="*/ 1169 w 1432"/>
                    <a:gd name="T91" fmla="*/ 283 h 1563"/>
                    <a:gd name="T92" fmla="*/ 1203 w 1432"/>
                    <a:gd name="T93" fmla="*/ 401 h 1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32" h="1563">
                      <a:moveTo>
                        <a:pt x="1350" y="0"/>
                      </a:moveTo>
                      <a:lnTo>
                        <a:pt x="78" y="0"/>
                      </a:lnTo>
                      <a:cubicBezTo>
                        <a:pt x="34" y="0"/>
                        <a:pt x="0" y="34"/>
                        <a:pt x="0" y="79"/>
                      </a:cubicBezTo>
                      <a:lnTo>
                        <a:pt x="0" y="1484"/>
                      </a:lnTo>
                      <a:cubicBezTo>
                        <a:pt x="0" y="1528"/>
                        <a:pt x="36" y="1562"/>
                        <a:pt x="78" y="1562"/>
                      </a:cubicBezTo>
                      <a:lnTo>
                        <a:pt x="1350" y="1562"/>
                      </a:lnTo>
                      <a:cubicBezTo>
                        <a:pt x="1394" y="1562"/>
                        <a:pt x="1429" y="1528"/>
                        <a:pt x="1429" y="1484"/>
                      </a:cubicBezTo>
                      <a:lnTo>
                        <a:pt x="1429" y="79"/>
                      </a:lnTo>
                      <a:cubicBezTo>
                        <a:pt x="1431" y="37"/>
                        <a:pt x="1394" y="0"/>
                        <a:pt x="1350" y="0"/>
                      </a:cubicBezTo>
                      <a:close/>
                      <a:moveTo>
                        <a:pt x="569" y="412"/>
                      </a:moveTo>
                      <a:lnTo>
                        <a:pt x="569" y="401"/>
                      </a:lnTo>
                      <a:lnTo>
                        <a:pt x="569" y="317"/>
                      </a:lnTo>
                      <a:cubicBezTo>
                        <a:pt x="569" y="299"/>
                        <a:pt x="584" y="283"/>
                        <a:pt x="603" y="283"/>
                      </a:cubicBezTo>
                      <a:lnTo>
                        <a:pt x="828" y="283"/>
                      </a:lnTo>
                      <a:cubicBezTo>
                        <a:pt x="847" y="283"/>
                        <a:pt x="862" y="299"/>
                        <a:pt x="862" y="317"/>
                      </a:cubicBezTo>
                      <a:lnTo>
                        <a:pt x="862" y="401"/>
                      </a:lnTo>
                      <a:lnTo>
                        <a:pt x="862" y="412"/>
                      </a:lnTo>
                      <a:lnTo>
                        <a:pt x="862" y="545"/>
                      </a:lnTo>
                      <a:cubicBezTo>
                        <a:pt x="862" y="564"/>
                        <a:pt x="847" y="579"/>
                        <a:pt x="828" y="579"/>
                      </a:cubicBezTo>
                      <a:lnTo>
                        <a:pt x="603" y="579"/>
                      </a:lnTo>
                      <a:cubicBezTo>
                        <a:pt x="584" y="579"/>
                        <a:pt x="569" y="564"/>
                        <a:pt x="569" y="545"/>
                      </a:cubicBezTo>
                      <a:lnTo>
                        <a:pt x="569" y="412"/>
                      </a:lnTo>
                      <a:close/>
                      <a:moveTo>
                        <a:pt x="569" y="765"/>
                      </a:moveTo>
                      <a:lnTo>
                        <a:pt x="569" y="755"/>
                      </a:lnTo>
                      <a:lnTo>
                        <a:pt x="569" y="671"/>
                      </a:lnTo>
                      <a:cubicBezTo>
                        <a:pt x="569" y="653"/>
                        <a:pt x="584" y="637"/>
                        <a:pt x="603" y="637"/>
                      </a:cubicBezTo>
                      <a:lnTo>
                        <a:pt x="828" y="637"/>
                      </a:lnTo>
                      <a:cubicBezTo>
                        <a:pt x="847" y="637"/>
                        <a:pt x="862" y="653"/>
                        <a:pt x="862" y="671"/>
                      </a:cubicBezTo>
                      <a:lnTo>
                        <a:pt x="862" y="755"/>
                      </a:lnTo>
                      <a:lnTo>
                        <a:pt x="862" y="765"/>
                      </a:lnTo>
                      <a:lnTo>
                        <a:pt x="862" y="899"/>
                      </a:lnTo>
                      <a:cubicBezTo>
                        <a:pt x="862" y="918"/>
                        <a:pt x="847" y="933"/>
                        <a:pt x="828" y="933"/>
                      </a:cubicBezTo>
                      <a:lnTo>
                        <a:pt x="603" y="933"/>
                      </a:lnTo>
                      <a:cubicBezTo>
                        <a:pt x="584" y="933"/>
                        <a:pt x="569" y="918"/>
                        <a:pt x="569" y="899"/>
                      </a:cubicBezTo>
                      <a:lnTo>
                        <a:pt x="569" y="765"/>
                      </a:lnTo>
                      <a:close/>
                      <a:moveTo>
                        <a:pt x="225" y="412"/>
                      </a:moveTo>
                      <a:lnTo>
                        <a:pt x="225" y="401"/>
                      </a:lnTo>
                      <a:lnTo>
                        <a:pt x="225" y="317"/>
                      </a:lnTo>
                      <a:cubicBezTo>
                        <a:pt x="225" y="299"/>
                        <a:pt x="241" y="283"/>
                        <a:pt x="259" y="283"/>
                      </a:cubicBezTo>
                      <a:lnTo>
                        <a:pt x="485" y="283"/>
                      </a:lnTo>
                      <a:cubicBezTo>
                        <a:pt x="503" y="283"/>
                        <a:pt x="519" y="299"/>
                        <a:pt x="519" y="317"/>
                      </a:cubicBezTo>
                      <a:lnTo>
                        <a:pt x="519" y="401"/>
                      </a:lnTo>
                      <a:lnTo>
                        <a:pt x="519" y="412"/>
                      </a:lnTo>
                      <a:lnTo>
                        <a:pt x="519" y="545"/>
                      </a:lnTo>
                      <a:cubicBezTo>
                        <a:pt x="519" y="564"/>
                        <a:pt x="503" y="579"/>
                        <a:pt x="485" y="579"/>
                      </a:cubicBezTo>
                      <a:lnTo>
                        <a:pt x="259" y="579"/>
                      </a:lnTo>
                      <a:cubicBezTo>
                        <a:pt x="241" y="579"/>
                        <a:pt x="225" y="564"/>
                        <a:pt x="225" y="545"/>
                      </a:cubicBezTo>
                      <a:lnTo>
                        <a:pt x="225" y="412"/>
                      </a:lnTo>
                      <a:close/>
                      <a:moveTo>
                        <a:pt x="225" y="765"/>
                      </a:moveTo>
                      <a:lnTo>
                        <a:pt x="225" y="755"/>
                      </a:lnTo>
                      <a:lnTo>
                        <a:pt x="225" y="671"/>
                      </a:lnTo>
                      <a:cubicBezTo>
                        <a:pt x="225" y="653"/>
                        <a:pt x="241" y="637"/>
                        <a:pt x="259" y="637"/>
                      </a:cubicBezTo>
                      <a:lnTo>
                        <a:pt x="485" y="637"/>
                      </a:lnTo>
                      <a:cubicBezTo>
                        <a:pt x="503" y="637"/>
                        <a:pt x="519" y="653"/>
                        <a:pt x="519" y="671"/>
                      </a:cubicBezTo>
                      <a:lnTo>
                        <a:pt x="519" y="755"/>
                      </a:lnTo>
                      <a:lnTo>
                        <a:pt x="519" y="765"/>
                      </a:lnTo>
                      <a:lnTo>
                        <a:pt x="519" y="899"/>
                      </a:lnTo>
                      <a:cubicBezTo>
                        <a:pt x="519" y="918"/>
                        <a:pt x="503" y="933"/>
                        <a:pt x="485" y="933"/>
                      </a:cubicBezTo>
                      <a:lnTo>
                        <a:pt x="259" y="933"/>
                      </a:lnTo>
                      <a:cubicBezTo>
                        <a:pt x="241" y="933"/>
                        <a:pt x="225" y="918"/>
                        <a:pt x="225" y="899"/>
                      </a:cubicBezTo>
                      <a:lnTo>
                        <a:pt x="225" y="765"/>
                      </a:lnTo>
                      <a:close/>
                      <a:moveTo>
                        <a:pt x="1158" y="1282"/>
                      </a:moveTo>
                      <a:lnTo>
                        <a:pt x="270" y="1282"/>
                      </a:lnTo>
                      <a:cubicBezTo>
                        <a:pt x="246" y="1282"/>
                        <a:pt x="225" y="1261"/>
                        <a:pt x="225" y="1237"/>
                      </a:cubicBezTo>
                      <a:lnTo>
                        <a:pt x="225" y="991"/>
                      </a:lnTo>
                      <a:lnTo>
                        <a:pt x="1203" y="991"/>
                      </a:lnTo>
                      <a:lnTo>
                        <a:pt x="1203" y="1237"/>
                      </a:lnTo>
                      <a:cubicBezTo>
                        <a:pt x="1203" y="1261"/>
                        <a:pt x="1182" y="1282"/>
                        <a:pt x="1158" y="1282"/>
                      </a:cubicBezTo>
                      <a:close/>
                      <a:moveTo>
                        <a:pt x="1203" y="755"/>
                      </a:moveTo>
                      <a:lnTo>
                        <a:pt x="1203" y="765"/>
                      </a:lnTo>
                      <a:lnTo>
                        <a:pt x="1203" y="899"/>
                      </a:lnTo>
                      <a:cubicBezTo>
                        <a:pt x="1203" y="918"/>
                        <a:pt x="1187" y="933"/>
                        <a:pt x="1169" y="933"/>
                      </a:cubicBezTo>
                      <a:lnTo>
                        <a:pt x="944" y="933"/>
                      </a:lnTo>
                      <a:cubicBezTo>
                        <a:pt x="925" y="933"/>
                        <a:pt x="909" y="918"/>
                        <a:pt x="909" y="899"/>
                      </a:cubicBezTo>
                      <a:lnTo>
                        <a:pt x="909" y="765"/>
                      </a:lnTo>
                      <a:lnTo>
                        <a:pt x="909" y="755"/>
                      </a:lnTo>
                      <a:lnTo>
                        <a:pt x="909" y="671"/>
                      </a:lnTo>
                      <a:cubicBezTo>
                        <a:pt x="909" y="653"/>
                        <a:pt x="925" y="637"/>
                        <a:pt x="944" y="637"/>
                      </a:cubicBezTo>
                      <a:lnTo>
                        <a:pt x="1169" y="637"/>
                      </a:lnTo>
                      <a:cubicBezTo>
                        <a:pt x="1187" y="637"/>
                        <a:pt x="1203" y="653"/>
                        <a:pt x="1203" y="671"/>
                      </a:cubicBezTo>
                      <a:lnTo>
                        <a:pt x="1203" y="755"/>
                      </a:lnTo>
                      <a:close/>
                      <a:moveTo>
                        <a:pt x="1203" y="401"/>
                      </a:moveTo>
                      <a:lnTo>
                        <a:pt x="1203" y="412"/>
                      </a:lnTo>
                      <a:lnTo>
                        <a:pt x="1203" y="545"/>
                      </a:lnTo>
                      <a:cubicBezTo>
                        <a:pt x="1203" y="564"/>
                        <a:pt x="1187" y="579"/>
                        <a:pt x="1169" y="579"/>
                      </a:cubicBezTo>
                      <a:lnTo>
                        <a:pt x="944" y="579"/>
                      </a:lnTo>
                      <a:cubicBezTo>
                        <a:pt x="925" y="579"/>
                        <a:pt x="909" y="564"/>
                        <a:pt x="909" y="545"/>
                      </a:cubicBezTo>
                      <a:lnTo>
                        <a:pt x="909" y="412"/>
                      </a:lnTo>
                      <a:lnTo>
                        <a:pt x="909" y="401"/>
                      </a:lnTo>
                      <a:lnTo>
                        <a:pt x="909" y="317"/>
                      </a:lnTo>
                      <a:cubicBezTo>
                        <a:pt x="909" y="299"/>
                        <a:pt x="925" y="283"/>
                        <a:pt x="944" y="283"/>
                      </a:cubicBezTo>
                      <a:lnTo>
                        <a:pt x="1169" y="283"/>
                      </a:lnTo>
                      <a:cubicBezTo>
                        <a:pt x="1187" y="283"/>
                        <a:pt x="1203" y="299"/>
                        <a:pt x="1203" y="317"/>
                      </a:cubicBezTo>
                      <a:lnTo>
                        <a:pt x="1203" y="401"/>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sp>
          <p:nvSpPr>
            <p:cNvPr id="73" name="Rectangle 72">
              <a:extLst>
                <a:ext uri="{FF2B5EF4-FFF2-40B4-BE49-F238E27FC236}">
                  <a16:creationId xmlns:a16="http://schemas.microsoft.com/office/drawing/2014/main" id="{393E5793-E38F-C745-8282-F045F5D9A39E}"/>
                </a:ext>
              </a:extLst>
            </p:cNvPr>
            <p:cNvSpPr/>
            <p:nvPr/>
          </p:nvSpPr>
          <p:spPr>
            <a:xfrm>
              <a:off x="1247751" y="2034515"/>
              <a:ext cx="1363376" cy="309889"/>
            </a:xfrm>
            <a:prstGeom prst="rect">
              <a:avLst/>
            </a:prstGeom>
          </p:spPr>
          <p:txBody>
            <a:bodyPr wrap="square">
              <a:spAutoFit/>
            </a:bodyPr>
            <a:lstStyle/>
            <a:p>
              <a:pPr algn="ctr"/>
              <a:r>
                <a:rPr lang="en-US" sz="800" b="1">
                  <a:latin typeface="Arial" charset="0"/>
                  <a:ea typeface="Arial" charset="0"/>
                  <a:cs typeface="Arial" charset="0"/>
                </a:rPr>
                <a:t>Virtual Machine</a:t>
              </a:r>
              <a:endParaRPr lang="en-US" sz="800" b="1" dirty="0">
                <a:latin typeface="Arial" charset="0"/>
                <a:ea typeface="Arial" charset="0"/>
                <a:cs typeface="Arial" charset="0"/>
              </a:endParaRPr>
            </a:p>
          </p:txBody>
        </p:sp>
      </p:grpSp>
      <p:grpSp>
        <p:nvGrpSpPr>
          <p:cNvPr id="78" name="Group 77">
            <a:extLst>
              <a:ext uri="{FF2B5EF4-FFF2-40B4-BE49-F238E27FC236}">
                <a16:creationId xmlns:a16="http://schemas.microsoft.com/office/drawing/2014/main" id="{C49A9F12-CEF4-4E49-828A-F1652EF018A8}"/>
              </a:ext>
            </a:extLst>
          </p:cNvPr>
          <p:cNvGrpSpPr/>
          <p:nvPr/>
        </p:nvGrpSpPr>
        <p:grpSpPr>
          <a:xfrm>
            <a:off x="8493595" y="4434611"/>
            <a:ext cx="805942" cy="914361"/>
            <a:chOff x="3598123" y="1458708"/>
            <a:chExt cx="805942" cy="914361"/>
          </a:xfrm>
        </p:grpSpPr>
        <p:grpSp>
          <p:nvGrpSpPr>
            <p:cNvPr id="79" name="Group 78">
              <a:extLst>
                <a:ext uri="{FF2B5EF4-FFF2-40B4-BE49-F238E27FC236}">
                  <a16:creationId xmlns:a16="http://schemas.microsoft.com/office/drawing/2014/main" id="{AC25F2D9-5035-2744-A339-293F280D6EE8}"/>
                </a:ext>
              </a:extLst>
            </p:cNvPr>
            <p:cNvGrpSpPr/>
            <p:nvPr/>
          </p:nvGrpSpPr>
          <p:grpSpPr>
            <a:xfrm>
              <a:off x="3716745" y="1458708"/>
              <a:ext cx="582945" cy="635162"/>
              <a:chOff x="3716745" y="1758788"/>
              <a:chExt cx="582945" cy="635162"/>
            </a:xfrm>
          </p:grpSpPr>
          <p:sp>
            <p:nvSpPr>
              <p:cNvPr id="81" name="Rectangle 80">
                <a:extLst>
                  <a:ext uri="{FF2B5EF4-FFF2-40B4-BE49-F238E27FC236}">
                    <a16:creationId xmlns:a16="http://schemas.microsoft.com/office/drawing/2014/main" id="{A3FD4D31-A6E3-8145-99F6-F571BBF2CB74}"/>
                  </a:ext>
                </a:extLst>
              </p:cNvPr>
              <p:cNvSpPr/>
              <p:nvPr/>
            </p:nvSpPr>
            <p:spPr>
              <a:xfrm>
                <a:off x="3716745" y="1758788"/>
                <a:ext cx="582945" cy="635162"/>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nvGrpSpPr>
              <p:cNvPr id="82" name="Group 81">
                <a:extLst>
                  <a:ext uri="{FF2B5EF4-FFF2-40B4-BE49-F238E27FC236}">
                    <a16:creationId xmlns:a16="http://schemas.microsoft.com/office/drawing/2014/main" id="{23424E2A-6355-E74D-9049-730E49BC22AF}"/>
                  </a:ext>
                </a:extLst>
              </p:cNvPr>
              <p:cNvGrpSpPr/>
              <p:nvPr/>
            </p:nvGrpSpPr>
            <p:grpSpPr>
              <a:xfrm>
                <a:off x="3795657" y="1844483"/>
                <a:ext cx="425120" cy="464483"/>
                <a:chOff x="5838825" y="2987675"/>
                <a:chExt cx="514350" cy="561975"/>
              </a:xfrm>
              <a:solidFill>
                <a:schemeClr val="tx1"/>
              </a:solidFill>
            </p:grpSpPr>
            <p:sp>
              <p:nvSpPr>
                <p:cNvPr id="83" name="Freeform 39">
                  <a:extLst>
                    <a:ext uri="{FF2B5EF4-FFF2-40B4-BE49-F238E27FC236}">
                      <a16:creationId xmlns:a16="http://schemas.microsoft.com/office/drawing/2014/main" id="{303AE590-D5E2-624C-A94D-5F89C80B413D}"/>
                    </a:ext>
                  </a:extLst>
                </p:cNvPr>
                <p:cNvSpPr>
                  <a:spLocks noChangeArrowheads="1"/>
                </p:cNvSpPr>
                <p:nvPr/>
              </p:nvSpPr>
              <p:spPr bwMode="auto">
                <a:xfrm>
                  <a:off x="6105525" y="3278188"/>
                  <a:ext cx="125413" cy="130175"/>
                </a:xfrm>
                <a:custGeom>
                  <a:avLst/>
                  <a:gdLst>
                    <a:gd name="T0" fmla="*/ 236 w 349"/>
                    <a:gd name="T1" fmla="*/ 81 h 360"/>
                    <a:gd name="T2" fmla="*/ 236 w 349"/>
                    <a:gd name="T3" fmla="*/ 0 h 360"/>
                    <a:gd name="T4" fmla="*/ 113 w 349"/>
                    <a:gd name="T5" fmla="*/ 0 h 360"/>
                    <a:gd name="T6" fmla="*/ 113 w 349"/>
                    <a:gd name="T7" fmla="*/ 81 h 360"/>
                    <a:gd name="T8" fmla="*/ 81 w 349"/>
                    <a:gd name="T9" fmla="*/ 113 h 360"/>
                    <a:gd name="T10" fmla="*/ 0 w 349"/>
                    <a:gd name="T11" fmla="*/ 113 h 360"/>
                    <a:gd name="T12" fmla="*/ 0 w 349"/>
                    <a:gd name="T13" fmla="*/ 359 h 360"/>
                    <a:gd name="T14" fmla="*/ 236 w 349"/>
                    <a:gd name="T15" fmla="*/ 359 h 360"/>
                    <a:gd name="T16" fmla="*/ 236 w 349"/>
                    <a:gd name="T17" fmla="*/ 278 h 360"/>
                    <a:gd name="T18" fmla="*/ 267 w 349"/>
                    <a:gd name="T19" fmla="*/ 246 h 360"/>
                    <a:gd name="T20" fmla="*/ 348 w 349"/>
                    <a:gd name="T21" fmla="*/ 246 h 360"/>
                    <a:gd name="T22" fmla="*/ 348 w 349"/>
                    <a:gd name="T23" fmla="*/ 115 h 360"/>
                    <a:gd name="T24" fmla="*/ 267 w 349"/>
                    <a:gd name="T25" fmla="*/ 115 h 360"/>
                    <a:gd name="T26" fmla="*/ 236 w 349"/>
                    <a:gd name="T27" fmla="*/ 8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9" h="360">
                      <a:moveTo>
                        <a:pt x="236" y="81"/>
                      </a:moveTo>
                      <a:lnTo>
                        <a:pt x="236" y="0"/>
                      </a:lnTo>
                      <a:lnTo>
                        <a:pt x="113" y="0"/>
                      </a:lnTo>
                      <a:lnTo>
                        <a:pt x="113" y="81"/>
                      </a:lnTo>
                      <a:cubicBezTo>
                        <a:pt x="113" y="99"/>
                        <a:pt x="97" y="113"/>
                        <a:pt x="81" y="113"/>
                      </a:cubicBezTo>
                      <a:lnTo>
                        <a:pt x="0" y="113"/>
                      </a:lnTo>
                      <a:lnTo>
                        <a:pt x="0" y="359"/>
                      </a:lnTo>
                      <a:lnTo>
                        <a:pt x="236" y="359"/>
                      </a:lnTo>
                      <a:lnTo>
                        <a:pt x="236" y="278"/>
                      </a:lnTo>
                      <a:cubicBezTo>
                        <a:pt x="236" y="259"/>
                        <a:pt x="251" y="246"/>
                        <a:pt x="267" y="246"/>
                      </a:cubicBezTo>
                      <a:lnTo>
                        <a:pt x="348" y="246"/>
                      </a:lnTo>
                      <a:lnTo>
                        <a:pt x="348" y="115"/>
                      </a:lnTo>
                      <a:lnTo>
                        <a:pt x="267" y="115"/>
                      </a:lnTo>
                      <a:cubicBezTo>
                        <a:pt x="251" y="113"/>
                        <a:pt x="236" y="99"/>
                        <a:pt x="236" y="81"/>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4" name="Freeform 40">
                  <a:extLst>
                    <a:ext uri="{FF2B5EF4-FFF2-40B4-BE49-F238E27FC236}">
                      <a16:creationId xmlns:a16="http://schemas.microsoft.com/office/drawing/2014/main" id="{7DEDC1AB-692E-1743-B99B-E4D5C7BDD322}"/>
                    </a:ext>
                  </a:extLst>
                </p:cNvPr>
                <p:cNvSpPr>
                  <a:spLocks noChangeArrowheads="1"/>
                </p:cNvSpPr>
                <p:nvPr/>
              </p:nvSpPr>
              <p:spPr bwMode="auto">
                <a:xfrm>
                  <a:off x="5838825" y="2987675"/>
                  <a:ext cx="514350" cy="561975"/>
                </a:xfrm>
                <a:custGeom>
                  <a:avLst/>
                  <a:gdLst>
                    <a:gd name="T0" fmla="*/ 79 w 1430"/>
                    <a:gd name="T1" fmla="*/ 0 h 1563"/>
                    <a:gd name="T2" fmla="*/ 0 w 1430"/>
                    <a:gd name="T3" fmla="*/ 1484 h 1563"/>
                    <a:gd name="T4" fmla="*/ 1350 w 1430"/>
                    <a:gd name="T5" fmla="*/ 1562 h 1563"/>
                    <a:gd name="T6" fmla="*/ 1429 w 1430"/>
                    <a:gd name="T7" fmla="*/ 79 h 1563"/>
                    <a:gd name="T8" fmla="*/ 1245 w 1430"/>
                    <a:gd name="T9" fmla="*/ 886 h 1563"/>
                    <a:gd name="T10" fmla="*/ 1133 w 1430"/>
                    <a:gd name="T11" fmla="*/ 918 h 1563"/>
                    <a:gd name="T12" fmla="*/ 1214 w 1430"/>
                    <a:gd name="T13" fmla="*/ 1049 h 1563"/>
                    <a:gd name="T14" fmla="*/ 1245 w 1430"/>
                    <a:gd name="T15" fmla="*/ 1287 h 1563"/>
                    <a:gd name="T16" fmla="*/ 1007 w 1430"/>
                    <a:gd name="T17" fmla="*/ 1319 h 1563"/>
                    <a:gd name="T18" fmla="*/ 975 w 1430"/>
                    <a:gd name="T19" fmla="*/ 1206 h 1563"/>
                    <a:gd name="T20" fmla="*/ 695 w 1430"/>
                    <a:gd name="T21" fmla="*/ 915 h 1563"/>
                    <a:gd name="T22" fmla="*/ 582 w 1430"/>
                    <a:gd name="T23" fmla="*/ 883 h 1563"/>
                    <a:gd name="T24" fmla="*/ 459 w 1430"/>
                    <a:gd name="T25" fmla="*/ 802 h 1563"/>
                    <a:gd name="T26" fmla="*/ 427 w 1430"/>
                    <a:gd name="T27" fmla="*/ 915 h 1563"/>
                    <a:gd name="T28" fmla="*/ 346 w 1430"/>
                    <a:gd name="T29" fmla="*/ 1046 h 1563"/>
                    <a:gd name="T30" fmla="*/ 459 w 1430"/>
                    <a:gd name="T31" fmla="*/ 1077 h 1563"/>
                    <a:gd name="T32" fmla="*/ 427 w 1430"/>
                    <a:gd name="T33" fmla="*/ 1316 h 1563"/>
                    <a:gd name="T34" fmla="*/ 189 w 1430"/>
                    <a:gd name="T35" fmla="*/ 1285 h 1563"/>
                    <a:gd name="T36" fmla="*/ 220 w 1430"/>
                    <a:gd name="T37" fmla="*/ 1051 h 1563"/>
                    <a:gd name="T38" fmla="*/ 302 w 1430"/>
                    <a:gd name="T39" fmla="*/ 920 h 1563"/>
                    <a:gd name="T40" fmla="*/ 189 w 1430"/>
                    <a:gd name="T41" fmla="*/ 889 h 1563"/>
                    <a:gd name="T42" fmla="*/ 220 w 1430"/>
                    <a:gd name="T43" fmla="*/ 650 h 1563"/>
                    <a:gd name="T44" fmla="*/ 459 w 1430"/>
                    <a:gd name="T45" fmla="*/ 682 h 1563"/>
                    <a:gd name="T46" fmla="*/ 582 w 1430"/>
                    <a:gd name="T47" fmla="*/ 763 h 1563"/>
                    <a:gd name="T48" fmla="*/ 614 w 1430"/>
                    <a:gd name="T49" fmla="*/ 650 h 1563"/>
                    <a:gd name="T50" fmla="*/ 695 w 1430"/>
                    <a:gd name="T51" fmla="*/ 519 h 1563"/>
                    <a:gd name="T52" fmla="*/ 582 w 1430"/>
                    <a:gd name="T53" fmla="*/ 488 h 1563"/>
                    <a:gd name="T54" fmla="*/ 614 w 1430"/>
                    <a:gd name="T55" fmla="*/ 249 h 1563"/>
                    <a:gd name="T56" fmla="*/ 852 w 1430"/>
                    <a:gd name="T57" fmla="*/ 280 h 1563"/>
                    <a:gd name="T58" fmla="*/ 821 w 1430"/>
                    <a:gd name="T59" fmla="*/ 519 h 1563"/>
                    <a:gd name="T60" fmla="*/ 739 w 1430"/>
                    <a:gd name="T61" fmla="*/ 650 h 1563"/>
                    <a:gd name="T62" fmla="*/ 852 w 1430"/>
                    <a:gd name="T63" fmla="*/ 682 h 1563"/>
                    <a:gd name="T64" fmla="*/ 975 w 1430"/>
                    <a:gd name="T65" fmla="*/ 763 h 1563"/>
                    <a:gd name="T66" fmla="*/ 1007 w 1430"/>
                    <a:gd name="T67" fmla="*/ 650 h 1563"/>
                    <a:gd name="T68" fmla="*/ 1245 w 1430"/>
                    <a:gd name="T69" fmla="*/ 682 h 1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30" h="1563">
                      <a:moveTo>
                        <a:pt x="1350" y="0"/>
                      </a:moveTo>
                      <a:lnTo>
                        <a:pt x="79" y="0"/>
                      </a:lnTo>
                      <a:cubicBezTo>
                        <a:pt x="34" y="0"/>
                        <a:pt x="0" y="34"/>
                        <a:pt x="0" y="79"/>
                      </a:cubicBezTo>
                      <a:lnTo>
                        <a:pt x="0" y="1484"/>
                      </a:lnTo>
                      <a:cubicBezTo>
                        <a:pt x="0" y="1528"/>
                        <a:pt x="34" y="1562"/>
                        <a:pt x="79" y="1562"/>
                      </a:cubicBezTo>
                      <a:lnTo>
                        <a:pt x="1350" y="1562"/>
                      </a:lnTo>
                      <a:cubicBezTo>
                        <a:pt x="1395" y="1562"/>
                        <a:pt x="1429" y="1528"/>
                        <a:pt x="1429" y="1484"/>
                      </a:cubicBezTo>
                      <a:lnTo>
                        <a:pt x="1429" y="79"/>
                      </a:lnTo>
                      <a:cubicBezTo>
                        <a:pt x="1429" y="37"/>
                        <a:pt x="1395" y="0"/>
                        <a:pt x="1350" y="0"/>
                      </a:cubicBezTo>
                      <a:close/>
                      <a:moveTo>
                        <a:pt x="1245" y="886"/>
                      </a:moveTo>
                      <a:cubicBezTo>
                        <a:pt x="1245" y="904"/>
                        <a:pt x="1230" y="918"/>
                        <a:pt x="1214" y="918"/>
                      </a:cubicBezTo>
                      <a:lnTo>
                        <a:pt x="1133" y="918"/>
                      </a:lnTo>
                      <a:lnTo>
                        <a:pt x="1133" y="1049"/>
                      </a:lnTo>
                      <a:lnTo>
                        <a:pt x="1214" y="1049"/>
                      </a:lnTo>
                      <a:cubicBezTo>
                        <a:pt x="1232" y="1049"/>
                        <a:pt x="1245" y="1064"/>
                        <a:pt x="1245" y="1080"/>
                      </a:cubicBezTo>
                      <a:lnTo>
                        <a:pt x="1245" y="1287"/>
                      </a:lnTo>
                      <a:cubicBezTo>
                        <a:pt x="1245" y="1306"/>
                        <a:pt x="1230" y="1319"/>
                        <a:pt x="1214" y="1319"/>
                      </a:cubicBezTo>
                      <a:lnTo>
                        <a:pt x="1007" y="1319"/>
                      </a:lnTo>
                      <a:cubicBezTo>
                        <a:pt x="988" y="1319"/>
                        <a:pt x="975" y="1303"/>
                        <a:pt x="975" y="1287"/>
                      </a:cubicBezTo>
                      <a:lnTo>
                        <a:pt x="975" y="1206"/>
                      </a:lnTo>
                      <a:lnTo>
                        <a:pt x="695" y="1206"/>
                      </a:lnTo>
                      <a:lnTo>
                        <a:pt x="695" y="915"/>
                      </a:lnTo>
                      <a:lnTo>
                        <a:pt x="614" y="915"/>
                      </a:lnTo>
                      <a:cubicBezTo>
                        <a:pt x="595" y="915"/>
                        <a:pt x="582" y="899"/>
                        <a:pt x="582" y="883"/>
                      </a:cubicBezTo>
                      <a:lnTo>
                        <a:pt x="582" y="802"/>
                      </a:lnTo>
                      <a:lnTo>
                        <a:pt x="459" y="802"/>
                      </a:lnTo>
                      <a:lnTo>
                        <a:pt x="459" y="883"/>
                      </a:lnTo>
                      <a:cubicBezTo>
                        <a:pt x="459" y="902"/>
                        <a:pt x="443" y="915"/>
                        <a:pt x="427" y="915"/>
                      </a:cubicBezTo>
                      <a:lnTo>
                        <a:pt x="346" y="915"/>
                      </a:lnTo>
                      <a:lnTo>
                        <a:pt x="346" y="1046"/>
                      </a:lnTo>
                      <a:lnTo>
                        <a:pt x="427" y="1046"/>
                      </a:lnTo>
                      <a:cubicBezTo>
                        <a:pt x="446" y="1046"/>
                        <a:pt x="459" y="1062"/>
                        <a:pt x="459" y="1077"/>
                      </a:cubicBezTo>
                      <a:lnTo>
                        <a:pt x="459" y="1285"/>
                      </a:lnTo>
                      <a:cubicBezTo>
                        <a:pt x="459" y="1303"/>
                        <a:pt x="443" y="1316"/>
                        <a:pt x="427" y="1316"/>
                      </a:cubicBezTo>
                      <a:lnTo>
                        <a:pt x="220" y="1316"/>
                      </a:lnTo>
                      <a:cubicBezTo>
                        <a:pt x="202" y="1316"/>
                        <a:pt x="189" y="1300"/>
                        <a:pt x="189" y="1285"/>
                      </a:cubicBezTo>
                      <a:lnTo>
                        <a:pt x="189" y="1083"/>
                      </a:lnTo>
                      <a:cubicBezTo>
                        <a:pt x="189" y="1064"/>
                        <a:pt x="205" y="1051"/>
                        <a:pt x="220" y="1051"/>
                      </a:cubicBezTo>
                      <a:lnTo>
                        <a:pt x="302" y="1051"/>
                      </a:lnTo>
                      <a:lnTo>
                        <a:pt x="302" y="920"/>
                      </a:lnTo>
                      <a:lnTo>
                        <a:pt x="220" y="920"/>
                      </a:lnTo>
                      <a:cubicBezTo>
                        <a:pt x="202" y="920"/>
                        <a:pt x="189" y="904"/>
                        <a:pt x="189" y="889"/>
                      </a:cubicBezTo>
                      <a:lnTo>
                        <a:pt x="189" y="682"/>
                      </a:lnTo>
                      <a:cubicBezTo>
                        <a:pt x="189" y="663"/>
                        <a:pt x="205" y="650"/>
                        <a:pt x="220" y="650"/>
                      </a:cubicBezTo>
                      <a:lnTo>
                        <a:pt x="427" y="650"/>
                      </a:lnTo>
                      <a:cubicBezTo>
                        <a:pt x="446" y="650"/>
                        <a:pt x="459" y="666"/>
                        <a:pt x="459" y="682"/>
                      </a:cubicBezTo>
                      <a:lnTo>
                        <a:pt x="459" y="763"/>
                      </a:lnTo>
                      <a:lnTo>
                        <a:pt x="582" y="763"/>
                      </a:lnTo>
                      <a:lnTo>
                        <a:pt x="582" y="682"/>
                      </a:lnTo>
                      <a:cubicBezTo>
                        <a:pt x="582" y="663"/>
                        <a:pt x="598" y="650"/>
                        <a:pt x="614" y="650"/>
                      </a:cubicBezTo>
                      <a:lnTo>
                        <a:pt x="695" y="650"/>
                      </a:lnTo>
                      <a:lnTo>
                        <a:pt x="695" y="519"/>
                      </a:lnTo>
                      <a:lnTo>
                        <a:pt x="614" y="519"/>
                      </a:lnTo>
                      <a:cubicBezTo>
                        <a:pt x="595" y="519"/>
                        <a:pt x="582" y="503"/>
                        <a:pt x="582" y="488"/>
                      </a:cubicBezTo>
                      <a:lnTo>
                        <a:pt x="582" y="280"/>
                      </a:lnTo>
                      <a:cubicBezTo>
                        <a:pt x="582" y="262"/>
                        <a:pt x="598" y="249"/>
                        <a:pt x="614" y="249"/>
                      </a:cubicBezTo>
                      <a:lnTo>
                        <a:pt x="821" y="249"/>
                      </a:lnTo>
                      <a:cubicBezTo>
                        <a:pt x="839" y="249"/>
                        <a:pt x="852" y="265"/>
                        <a:pt x="852" y="280"/>
                      </a:cubicBezTo>
                      <a:lnTo>
                        <a:pt x="852" y="488"/>
                      </a:lnTo>
                      <a:cubicBezTo>
                        <a:pt x="852" y="506"/>
                        <a:pt x="836" y="519"/>
                        <a:pt x="821" y="519"/>
                      </a:cubicBezTo>
                      <a:lnTo>
                        <a:pt x="739" y="519"/>
                      </a:lnTo>
                      <a:lnTo>
                        <a:pt x="739" y="650"/>
                      </a:lnTo>
                      <a:lnTo>
                        <a:pt x="821" y="650"/>
                      </a:lnTo>
                      <a:cubicBezTo>
                        <a:pt x="839" y="650"/>
                        <a:pt x="852" y="666"/>
                        <a:pt x="852" y="682"/>
                      </a:cubicBezTo>
                      <a:lnTo>
                        <a:pt x="852" y="763"/>
                      </a:lnTo>
                      <a:lnTo>
                        <a:pt x="975" y="763"/>
                      </a:lnTo>
                      <a:lnTo>
                        <a:pt x="975" y="682"/>
                      </a:lnTo>
                      <a:cubicBezTo>
                        <a:pt x="975" y="663"/>
                        <a:pt x="991" y="650"/>
                        <a:pt x="1007" y="650"/>
                      </a:cubicBezTo>
                      <a:lnTo>
                        <a:pt x="1214" y="650"/>
                      </a:lnTo>
                      <a:cubicBezTo>
                        <a:pt x="1232" y="650"/>
                        <a:pt x="1245" y="666"/>
                        <a:pt x="1245" y="682"/>
                      </a:cubicBezTo>
                      <a:lnTo>
                        <a:pt x="1245" y="886"/>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sp>
          <p:nvSpPr>
            <p:cNvPr id="80" name="Rectangle 79">
              <a:extLst>
                <a:ext uri="{FF2B5EF4-FFF2-40B4-BE49-F238E27FC236}">
                  <a16:creationId xmlns:a16="http://schemas.microsoft.com/office/drawing/2014/main" id="{EE993D1A-8F3D-2E41-8E6B-1EC082846D5D}"/>
                </a:ext>
              </a:extLst>
            </p:cNvPr>
            <p:cNvSpPr/>
            <p:nvPr/>
          </p:nvSpPr>
          <p:spPr>
            <a:xfrm>
              <a:off x="3598123" y="2034515"/>
              <a:ext cx="805942" cy="338554"/>
            </a:xfrm>
            <a:prstGeom prst="rect">
              <a:avLst/>
            </a:prstGeom>
          </p:spPr>
          <p:txBody>
            <a:bodyPr wrap="square">
              <a:spAutoFit/>
            </a:bodyPr>
            <a:lstStyle/>
            <a:p>
              <a:pPr algn="ctr"/>
              <a:r>
                <a:rPr lang="en-US" sz="800" b="1">
                  <a:latin typeface="Arial" charset="0"/>
                  <a:ea typeface="Arial" charset="0"/>
                  <a:cs typeface="Arial" charset="0"/>
                </a:rPr>
                <a:t>Database System</a:t>
              </a:r>
              <a:endParaRPr lang="en-US" sz="800" b="1" dirty="0">
                <a:latin typeface="Arial" charset="0"/>
                <a:ea typeface="Arial" charset="0"/>
                <a:cs typeface="Arial" charset="0"/>
              </a:endParaRPr>
            </a:p>
          </p:txBody>
        </p:sp>
      </p:grpSp>
      <p:sp>
        <p:nvSpPr>
          <p:cNvPr id="127" name="Rounded Rectangle 126"/>
          <p:cNvSpPr/>
          <p:nvPr/>
        </p:nvSpPr>
        <p:spPr>
          <a:xfrm>
            <a:off x="342464" y="1828800"/>
            <a:ext cx="2705537" cy="2945296"/>
          </a:xfrm>
          <a:prstGeom prst="roundRect">
            <a:avLst>
              <a:gd name="adj" fmla="val 9818"/>
            </a:avLst>
          </a:prstGeom>
          <a:noFill/>
          <a:ln w="12700">
            <a:solidFill>
              <a:srgbClr val="00B0F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5F5F5F"/>
              </a:solidFill>
              <a:latin typeface="Helvetica Neue"/>
              <a:cs typeface="Helvetica Neue"/>
            </a:endParaRPr>
          </a:p>
        </p:txBody>
      </p:sp>
      <p:sp>
        <p:nvSpPr>
          <p:cNvPr id="128" name="Rounded Rectangle 127"/>
          <p:cNvSpPr/>
          <p:nvPr/>
        </p:nvSpPr>
        <p:spPr>
          <a:xfrm>
            <a:off x="471215" y="2658406"/>
            <a:ext cx="1020217" cy="1417017"/>
          </a:xfrm>
          <a:prstGeom prst="roundRect">
            <a:avLst>
              <a:gd name="adj" fmla="val 9818"/>
            </a:avLst>
          </a:prstGeom>
          <a:noFill/>
          <a:ln w="6350">
            <a:solidFill>
              <a:srgbClr val="00B0F0"/>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5F5F5F"/>
              </a:solidFill>
              <a:latin typeface="Helvetica Neue"/>
              <a:cs typeface="Helvetica Neue"/>
            </a:endParaRPr>
          </a:p>
        </p:txBody>
      </p:sp>
      <p:pic>
        <p:nvPicPr>
          <p:cNvPr id="129" name="Picture 2" descr="mage result for Network security Grou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5521" y="2309680"/>
            <a:ext cx="342363" cy="342363"/>
          </a:xfrm>
          <a:prstGeom prst="rect">
            <a:avLst/>
          </a:prstGeom>
          <a:noFill/>
          <a:extLst>
            <a:ext uri="{909E8E84-426E-40DD-AFC4-6F175D3DCCD1}">
              <a14:hiddenFill xmlns:a14="http://schemas.microsoft.com/office/drawing/2010/main">
                <a:solidFill>
                  <a:srgbClr val="FFFFFF"/>
                </a:solidFill>
              </a14:hiddenFill>
            </a:ext>
          </a:extLst>
        </p:spPr>
      </p:pic>
      <p:sp>
        <p:nvSpPr>
          <p:cNvPr id="130" name="TextBox 37"/>
          <p:cNvSpPr txBox="1">
            <a:spLocks noChangeArrowheads="1"/>
          </p:cNvSpPr>
          <p:nvPr/>
        </p:nvSpPr>
        <p:spPr bwMode="auto">
          <a:xfrm>
            <a:off x="890210" y="4835548"/>
            <a:ext cx="1929190" cy="261610"/>
          </a:xfrm>
          <a:prstGeom prst="rect">
            <a:avLst/>
          </a:prstGeom>
          <a:noFill/>
          <a:ln w="9525">
            <a:noFill/>
            <a:miter lim="800000"/>
            <a:headEnd/>
            <a:tailEnd/>
          </a:ln>
        </p:spPr>
        <p:txBody>
          <a:bodyPr wrap="square">
            <a:spAutoFit/>
          </a:bodyPr>
          <a:lstStyle/>
          <a:p>
            <a:pPr algn="ctr" fontAlgn="base">
              <a:spcBef>
                <a:spcPct val="0"/>
              </a:spcBef>
              <a:spcAft>
                <a:spcPct val="0"/>
              </a:spcAft>
            </a:pPr>
            <a:r>
              <a:rPr lang="en-US" sz="1100" b="1" dirty="0">
                <a:solidFill>
                  <a:srgbClr val="0070C0"/>
                </a:solidFill>
                <a:ea typeface="Verdana" pitchFamily="34" charset="0"/>
                <a:cs typeface="Helvetica Neue"/>
              </a:rPr>
              <a:t>Azure Region</a:t>
            </a:r>
          </a:p>
        </p:txBody>
      </p:sp>
      <p:sp>
        <p:nvSpPr>
          <p:cNvPr id="131" name="TextBox 37"/>
          <p:cNvSpPr txBox="1">
            <a:spLocks noChangeArrowheads="1"/>
          </p:cNvSpPr>
          <p:nvPr/>
        </p:nvSpPr>
        <p:spPr bwMode="auto">
          <a:xfrm>
            <a:off x="1028561" y="4363754"/>
            <a:ext cx="1555345" cy="430887"/>
          </a:xfrm>
          <a:prstGeom prst="rect">
            <a:avLst/>
          </a:prstGeom>
          <a:noFill/>
          <a:ln w="9525">
            <a:noFill/>
            <a:miter lim="800000"/>
            <a:headEnd/>
            <a:tailEnd/>
          </a:ln>
        </p:spPr>
        <p:txBody>
          <a:bodyPr>
            <a:spAutoFit/>
          </a:bodyPr>
          <a:lstStyle/>
          <a:p>
            <a:pPr algn="ctr" fontAlgn="base">
              <a:spcBef>
                <a:spcPct val="0"/>
              </a:spcBef>
              <a:spcAft>
                <a:spcPct val="0"/>
              </a:spcAft>
            </a:pPr>
            <a:r>
              <a:rPr lang="en-US" sz="1100" b="1" dirty="0">
                <a:solidFill>
                  <a:srgbClr val="0070C0"/>
                </a:solidFill>
                <a:ea typeface="Verdana" pitchFamily="34" charset="0"/>
                <a:cs typeface="Helvetica Neue"/>
              </a:rPr>
              <a:t>Azure </a:t>
            </a:r>
            <a:r>
              <a:rPr lang="en-US" sz="1100" b="1" dirty="0" err="1">
                <a:solidFill>
                  <a:srgbClr val="0070C0"/>
                </a:solidFill>
                <a:ea typeface="Verdana" pitchFamily="34" charset="0"/>
                <a:cs typeface="Helvetica Neue"/>
              </a:rPr>
              <a:t>VNet</a:t>
            </a:r>
            <a:endParaRPr lang="en-US" sz="1100" b="1" dirty="0">
              <a:solidFill>
                <a:srgbClr val="0070C0"/>
              </a:solidFill>
              <a:ea typeface="Verdana" pitchFamily="34" charset="0"/>
              <a:cs typeface="Helvetica Neue"/>
            </a:endParaRPr>
          </a:p>
          <a:p>
            <a:pPr algn="ctr" fontAlgn="base">
              <a:spcBef>
                <a:spcPct val="0"/>
              </a:spcBef>
              <a:spcAft>
                <a:spcPct val="0"/>
              </a:spcAft>
            </a:pPr>
            <a:r>
              <a:rPr lang="en-US" sz="1100" b="1" dirty="0">
                <a:solidFill>
                  <a:srgbClr val="0070C0"/>
                </a:solidFill>
                <a:ea typeface="Verdana" pitchFamily="34" charset="0"/>
                <a:cs typeface="Helvetica Neue"/>
              </a:rPr>
              <a:t>172.16.0.0/16</a:t>
            </a:r>
          </a:p>
        </p:txBody>
      </p:sp>
      <p:sp>
        <p:nvSpPr>
          <p:cNvPr id="132" name="Freeform 45"/>
          <p:cNvSpPr>
            <a:spLocks noChangeArrowheads="1"/>
          </p:cNvSpPr>
          <p:nvPr/>
        </p:nvSpPr>
        <p:spPr bwMode="auto">
          <a:xfrm>
            <a:off x="751419" y="3088030"/>
            <a:ext cx="463597" cy="505945"/>
          </a:xfrm>
          <a:custGeom>
            <a:avLst/>
            <a:gdLst>
              <a:gd name="T0" fmla="*/ 917 w 918"/>
              <a:gd name="T1" fmla="*/ 51 h 1003"/>
              <a:gd name="T2" fmla="*/ 866 w 918"/>
              <a:gd name="T3" fmla="*/ 1002 h 1003"/>
              <a:gd name="T4" fmla="*/ 0 w 918"/>
              <a:gd name="T5" fmla="*/ 951 h 1003"/>
              <a:gd name="T6" fmla="*/ 50 w 918"/>
              <a:gd name="T7" fmla="*/ 0 h 1003"/>
              <a:gd name="T8" fmla="*/ 367 w 918"/>
              <a:gd name="T9" fmla="*/ 262 h 1003"/>
              <a:gd name="T10" fmla="*/ 389 w 918"/>
              <a:gd name="T11" fmla="*/ 372 h 1003"/>
              <a:gd name="T12" fmla="*/ 556 w 918"/>
              <a:gd name="T13" fmla="*/ 350 h 1003"/>
              <a:gd name="T14" fmla="*/ 556 w 918"/>
              <a:gd name="T15" fmla="*/ 257 h 1003"/>
              <a:gd name="T16" fmla="*/ 533 w 918"/>
              <a:gd name="T17" fmla="*/ 180 h 1003"/>
              <a:gd name="T18" fmla="*/ 367 w 918"/>
              <a:gd name="T19" fmla="*/ 203 h 1003"/>
              <a:gd name="T20" fmla="*/ 367 w 918"/>
              <a:gd name="T21" fmla="*/ 262 h 1003"/>
              <a:gd name="T22" fmla="*/ 367 w 918"/>
              <a:gd name="T23" fmla="*/ 578 h 1003"/>
              <a:gd name="T24" fmla="*/ 533 w 918"/>
              <a:gd name="T25" fmla="*/ 601 h 1003"/>
              <a:gd name="T26" fmla="*/ 556 w 918"/>
              <a:gd name="T27" fmla="*/ 491 h 1003"/>
              <a:gd name="T28" fmla="*/ 556 w 918"/>
              <a:gd name="T29" fmla="*/ 432 h 1003"/>
              <a:gd name="T30" fmla="*/ 389 w 918"/>
              <a:gd name="T31" fmla="*/ 409 h 1003"/>
              <a:gd name="T32" fmla="*/ 367 w 918"/>
              <a:gd name="T33" fmla="*/ 485 h 1003"/>
              <a:gd name="T34" fmla="*/ 146 w 918"/>
              <a:gd name="T35" fmla="*/ 262 h 1003"/>
              <a:gd name="T36" fmla="*/ 169 w 918"/>
              <a:gd name="T37" fmla="*/ 372 h 1003"/>
              <a:gd name="T38" fmla="*/ 335 w 918"/>
              <a:gd name="T39" fmla="*/ 350 h 1003"/>
              <a:gd name="T40" fmla="*/ 335 w 918"/>
              <a:gd name="T41" fmla="*/ 257 h 1003"/>
              <a:gd name="T42" fmla="*/ 313 w 918"/>
              <a:gd name="T43" fmla="*/ 180 h 1003"/>
              <a:gd name="T44" fmla="*/ 146 w 918"/>
              <a:gd name="T45" fmla="*/ 203 h 1003"/>
              <a:gd name="T46" fmla="*/ 146 w 918"/>
              <a:gd name="T47" fmla="*/ 262 h 1003"/>
              <a:gd name="T48" fmla="*/ 146 w 918"/>
              <a:gd name="T49" fmla="*/ 578 h 1003"/>
              <a:gd name="T50" fmla="*/ 313 w 918"/>
              <a:gd name="T51" fmla="*/ 601 h 1003"/>
              <a:gd name="T52" fmla="*/ 335 w 918"/>
              <a:gd name="T53" fmla="*/ 491 h 1003"/>
              <a:gd name="T54" fmla="*/ 335 w 918"/>
              <a:gd name="T55" fmla="*/ 432 h 1003"/>
              <a:gd name="T56" fmla="*/ 169 w 918"/>
              <a:gd name="T57" fmla="*/ 409 h 1003"/>
              <a:gd name="T58" fmla="*/ 146 w 918"/>
              <a:gd name="T59" fmla="*/ 485 h 1003"/>
              <a:gd name="T60" fmla="*/ 773 w 918"/>
              <a:gd name="T61" fmla="*/ 793 h 1003"/>
              <a:gd name="T62" fmla="*/ 146 w 918"/>
              <a:gd name="T63" fmla="*/ 635 h 1003"/>
              <a:gd name="T64" fmla="*/ 175 w 918"/>
              <a:gd name="T65" fmla="*/ 821 h 1003"/>
              <a:gd name="T66" fmla="*/ 773 w 918"/>
              <a:gd name="T67" fmla="*/ 793 h 1003"/>
              <a:gd name="T68" fmla="*/ 773 w 918"/>
              <a:gd name="T69" fmla="*/ 429 h 1003"/>
              <a:gd name="T70" fmla="*/ 606 w 918"/>
              <a:gd name="T71" fmla="*/ 406 h 1003"/>
              <a:gd name="T72" fmla="*/ 584 w 918"/>
              <a:gd name="T73" fmla="*/ 482 h 1003"/>
              <a:gd name="T74" fmla="*/ 584 w 918"/>
              <a:gd name="T75" fmla="*/ 575 h 1003"/>
              <a:gd name="T76" fmla="*/ 750 w 918"/>
              <a:gd name="T77" fmla="*/ 598 h 1003"/>
              <a:gd name="T78" fmla="*/ 773 w 918"/>
              <a:gd name="T79" fmla="*/ 488 h 1003"/>
              <a:gd name="T80" fmla="*/ 773 w 918"/>
              <a:gd name="T81" fmla="*/ 257 h 1003"/>
              <a:gd name="T82" fmla="*/ 750 w 918"/>
              <a:gd name="T83" fmla="*/ 180 h 1003"/>
              <a:gd name="T84" fmla="*/ 584 w 918"/>
              <a:gd name="T85" fmla="*/ 203 h 1003"/>
              <a:gd name="T86" fmla="*/ 584 w 918"/>
              <a:gd name="T87" fmla="*/ 262 h 1003"/>
              <a:gd name="T88" fmla="*/ 606 w 918"/>
              <a:gd name="T89" fmla="*/ 372 h 1003"/>
              <a:gd name="T90" fmla="*/ 773 w 918"/>
              <a:gd name="T91" fmla="*/ 350 h 1003"/>
              <a:gd name="T92" fmla="*/ 773 w 918"/>
              <a:gd name="T93" fmla="*/ 25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18" h="1003">
                <a:moveTo>
                  <a:pt x="866" y="0"/>
                </a:moveTo>
                <a:cubicBezTo>
                  <a:pt x="894" y="0"/>
                  <a:pt x="917" y="22"/>
                  <a:pt x="917" y="51"/>
                </a:cubicBezTo>
                <a:lnTo>
                  <a:pt x="917" y="951"/>
                </a:lnTo>
                <a:cubicBezTo>
                  <a:pt x="917" y="979"/>
                  <a:pt x="894" y="1002"/>
                  <a:pt x="866" y="1002"/>
                </a:cubicBezTo>
                <a:lnTo>
                  <a:pt x="50" y="1002"/>
                </a:lnTo>
                <a:cubicBezTo>
                  <a:pt x="22" y="1002"/>
                  <a:pt x="0" y="979"/>
                  <a:pt x="0" y="951"/>
                </a:cubicBezTo>
                <a:lnTo>
                  <a:pt x="0" y="51"/>
                </a:lnTo>
                <a:cubicBezTo>
                  <a:pt x="0" y="22"/>
                  <a:pt x="22" y="0"/>
                  <a:pt x="50" y="0"/>
                </a:cubicBezTo>
                <a:lnTo>
                  <a:pt x="866" y="0"/>
                </a:lnTo>
                <a:close/>
                <a:moveTo>
                  <a:pt x="367" y="262"/>
                </a:moveTo>
                <a:lnTo>
                  <a:pt x="367" y="350"/>
                </a:lnTo>
                <a:cubicBezTo>
                  <a:pt x="367" y="364"/>
                  <a:pt x="378" y="372"/>
                  <a:pt x="389" y="372"/>
                </a:cubicBezTo>
                <a:lnTo>
                  <a:pt x="533" y="372"/>
                </a:lnTo>
                <a:cubicBezTo>
                  <a:pt x="547" y="372"/>
                  <a:pt x="556" y="361"/>
                  <a:pt x="556" y="350"/>
                </a:cubicBezTo>
                <a:lnTo>
                  <a:pt x="556" y="262"/>
                </a:lnTo>
                <a:lnTo>
                  <a:pt x="556" y="257"/>
                </a:lnTo>
                <a:lnTo>
                  <a:pt x="556" y="203"/>
                </a:lnTo>
                <a:cubicBezTo>
                  <a:pt x="556" y="189"/>
                  <a:pt x="544" y="180"/>
                  <a:pt x="533" y="180"/>
                </a:cubicBezTo>
                <a:lnTo>
                  <a:pt x="389" y="180"/>
                </a:lnTo>
                <a:cubicBezTo>
                  <a:pt x="375" y="180"/>
                  <a:pt x="367" y="192"/>
                  <a:pt x="367" y="203"/>
                </a:cubicBezTo>
                <a:lnTo>
                  <a:pt x="367" y="257"/>
                </a:lnTo>
                <a:lnTo>
                  <a:pt x="367" y="262"/>
                </a:lnTo>
                <a:close/>
                <a:moveTo>
                  <a:pt x="367" y="491"/>
                </a:moveTo>
                <a:lnTo>
                  <a:pt x="367" y="578"/>
                </a:lnTo>
                <a:cubicBezTo>
                  <a:pt x="367" y="592"/>
                  <a:pt x="378" y="601"/>
                  <a:pt x="389" y="601"/>
                </a:cubicBezTo>
                <a:lnTo>
                  <a:pt x="533" y="601"/>
                </a:lnTo>
                <a:cubicBezTo>
                  <a:pt x="547" y="601"/>
                  <a:pt x="556" y="590"/>
                  <a:pt x="556" y="578"/>
                </a:cubicBezTo>
                <a:lnTo>
                  <a:pt x="556" y="491"/>
                </a:lnTo>
                <a:lnTo>
                  <a:pt x="556" y="485"/>
                </a:lnTo>
                <a:lnTo>
                  <a:pt x="556" y="432"/>
                </a:lnTo>
                <a:cubicBezTo>
                  <a:pt x="556" y="417"/>
                  <a:pt x="544" y="409"/>
                  <a:pt x="533" y="409"/>
                </a:cubicBezTo>
                <a:lnTo>
                  <a:pt x="389" y="409"/>
                </a:lnTo>
                <a:cubicBezTo>
                  <a:pt x="375" y="409"/>
                  <a:pt x="367" y="420"/>
                  <a:pt x="367" y="432"/>
                </a:cubicBezTo>
                <a:lnTo>
                  <a:pt x="367" y="485"/>
                </a:lnTo>
                <a:lnTo>
                  <a:pt x="367" y="491"/>
                </a:lnTo>
                <a:close/>
                <a:moveTo>
                  <a:pt x="146" y="262"/>
                </a:moveTo>
                <a:lnTo>
                  <a:pt x="146" y="350"/>
                </a:lnTo>
                <a:cubicBezTo>
                  <a:pt x="146" y="364"/>
                  <a:pt x="158" y="372"/>
                  <a:pt x="169" y="372"/>
                </a:cubicBezTo>
                <a:lnTo>
                  <a:pt x="313" y="372"/>
                </a:lnTo>
                <a:cubicBezTo>
                  <a:pt x="327" y="372"/>
                  <a:pt x="335" y="361"/>
                  <a:pt x="335" y="350"/>
                </a:cubicBezTo>
                <a:lnTo>
                  <a:pt x="335" y="262"/>
                </a:lnTo>
                <a:lnTo>
                  <a:pt x="335" y="257"/>
                </a:lnTo>
                <a:lnTo>
                  <a:pt x="335" y="203"/>
                </a:lnTo>
                <a:cubicBezTo>
                  <a:pt x="335" y="189"/>
                  <a:pt x="324" y="180"/>
                  <a:pt x="313" y="180"/>
                </a:cubicBezTo>
                <a:lnTo>
                  <a:pt x="169" y="180"/>
                </a:lnTo>
                <a:cubicBezTo>
                  <a:pt x="155" y="180"/>
                  <a:pt x="146" y="192"/>
                  <a:pt x="146" y="203"/>
                </a:cubicBezTo>
                <a:lnTo>
                  <a:pt x="146" y="257"/>
                </a:lnTo>
                <a:lnTo>
                  <a:pt x="146" y="262"/>
                </a:lnTo>
                <a:close/>
                <a:moveTo>
                  <a:pt x="146" y="491"/>
                </a:moveTo>
                <a:lnTo>
                  <a:pt x="146" y="578"/>
                </a:lnTo>
                <a:cubicBezTo>
                  <a:pt x="146" y="592"/>
                  <a:pt x="158" y="601"/>
                  <a:pt x="169" y="601"/>
                </a:cubicBezTo>
                <a:lnTo>
                  <a:pt x="313" y="601"/>
                </a:lnTo>
                <a:cubicBezTo>
                  <a:pt x="327" y="601"/>
                  <a:pt x="335" y="590"/>
                  <a:pt x="335" y="578"/>
                </a:cubicBezTo>
                <a:lnTo>
                  <a:pt x="335" y="491"/>
                </a:lnTo>
                <a:lnTo>
                  <a:pt x="335" y="485"/>
                </a:lnTo>
                <a:lnTo>
                  <a:pt x="335" y="432"/>
                </a:lnTo>
                <a:cubicBezTo>
                  <a:pt x="335" y="417"/>
                  <a:pt x="324" y="409"/>
                  <a:pt x="313" y="409"/>
                </a:cubicBezTo>
                <a:lnTo>
                  <a:pt x="169" y="409"/>
                </a:lnTo>
                <a:cubicBezTo>
                  <a:pt x="155" y="409"/>
                  <a:pt x="146" y="420"/>
                  <a:pt x="146" y="432"/>
                </a:cubicBezTo>
                <a:lnTo>
                  <a:pt x="146" y="485"/>
                </a:lnTo>
                <a:lnTo>
                  <a:pt x="146" y="491"/>
                </a:lnTo>
                <a:close/>
                <a:moveTo>
                  <a:pt x="773" y="793"/>
                </a:moveTo>
                <a:lnTo>
                  <a:pt x="773" y="635"/>
                </a:lnTo>
                <a:lnTo>
                  <a:pt x="146" y="635"/>
                </a:lnTo>
                <a:lnTo>
                  <a:pt x="146" y="793"/>
                </a:lnTo>
                <a:cubicBezTo>
                  <a:pt x="146" y="807"/>
                  <a:pt x="158" y="821"/>
                  <a:pt x="175" y="821"/>
                </a:cubicBezTo>
                <a:lnTo>
                  <a:pt x="745" y="821"/>
                </a:lnTo>
                <a:cubicBezTo>
                  <a:pt x="759" y="821"/>
                  <a:pt x="773" y="810"/>
                  <a:pt x="773" y="793"/>
                </a:cubicBezTo>
                <a:close/>
                <a:moveTo>
                  <a:pt x="773" y="482"/>
                </a:moveTo>
                <a:lnTo>
                  <a:pt x="773" y="429"/>
                </a:lnTo>
                <a:cubicBezTo>
                  <a:pt x="773" y="415"/>
                  <a:pt x="762" y="406"/>
                  <a:pt x="750" y="406"/>
                </a:cubicBezTo>
                <a:lnTo>
                  <a:pt x="606" y="406"/>
                </a:lnTo>
                <a:cubicBezTo>
                  <a:pt x="592" y="406"/>
                  <a:pt x="584" y="417"/>
                  <a:pt x="584" y="429"/>
                </a:cubicBezTo>
                <a:lnTo>
                  <a:pt x="584" y="482"/>
                </a:lnTo>
                <a:lnTo>
                  <a:pt x="584" y="488"/>
                </a:lnTo>
                <a:lnTo>
                  <a:pt x="584" y="575"/>
                </a:lnTo>
                <a:cubicBezTo>
                  <a:pt x="584" y="590"/>
                  <a:pt x="595" y="598"/>
                  <a:pt x="606" y="598"/>
                </a:cubicBezTo>
                <a:lnTo>
                  <a:pt x="750" y="598"/>
                </a:lnTo>
                <a:cubicBezTo>
                  <a:pt x="764" y="598"/>
                  <a:pt x="773" y="587"/>
                  <a:pt x="773" y="575"/>
                </a:cubicBezTo>
                <a:lnTo>
                  <a:pt x="773" y="488"/>
                </a:lnTo>
                <a:lnTo>
                  <a:pt x="773" y="482"/>
                </a:lnTo>
                <a:close/>
                <a:moveTo>
                  <a:pt x="773" y="257"/>
                </a:moveTo>
                <a:lnTo>
                  <a:pt x="773" y="203"/>
                </a:lnTo>
                <a:cubicBezTo>
                  <a:pt x="773" y="189"/>
                  <a:pt x="762" y="180"/>
                  <a:pt x="750" y="180"/>
                </a:cubicBezTo>
                <a:lnTo>
                  <a:pt x="606" y="180"/>
                </a:lnTo>
                <a:cubicBezTo>
                  <a:pt x="592" y="180"/>
                  <a:pt x="584" y="192"/>
                  <a:pt x="584" y="203"/>
                </a:cubicBezTo>
                <a:lnTo>
                  <a:pt x="584" y="257"/>
                </a:lnTo>
                <a:lnTo>
                  <a:pt x="584" y="262"/>
                </a:lnTo>
                <a:lnTo>
                  <a:pt x="584" y="350"/>
                </a:lnTo>
                <a:cubicBezTo>
                  <a:pt x="584" y="364"/>
                  <a:pt x="595" y="372"/>
                  <a:pt x="606" y="372"/>
                </a:cubicBezTo>
                <a:lnTo>
                  <a:pt x="750" y="372"/>
                </a:lnTo>
                <a:cubicBezTo>
                  <a:pt x="764" y="372"/>
                  <a:pt x="773" y="361"/>
                  <a:pt x="773" y="350"/>
                </a:cubicBezTo>
                <a:lnTo>
                  <a:pt x="773" y="262"/>
                </a:lnTo>
                <a:lnTo>
                  <a:pt x="773" y="257"/>
                </a:lnTo>
                <a:close/>
              </a:path>
            </a:pathLst>
          </a:custGeom>
          <a:solidFill>
            <a:srgbClr val="00B0F0"/>
          </a:solidFill>
          <a:ln>
            <a:solidFill>
              <a:srgbClr val="00B0F0"/>
            </a:solid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ln w="0"/>
              <a:solidFill>
                <a:schemeClr val="accent1"/>
              </a:solidFill>
              <a:effectLst>
                <a:outerShdw blurRad="38100" dist="25400" dir="5400000" algn="ctr" rotWithShape="0">
                  <a:srgbClr val="6E747A">
                    <a:alpha val="43000"/>
                  </a:srgbClr>
                </a:outerShdw>
              </a:effectLst>
            </a:endParaRPr>
          </a:p>
        </p:txBody>
      </p:sp>
      <p:grpSp>
        <p:nvGrpSpPr>
          <p:cNvPr id="133" name="Group 132"/>
          <p:cNvGrpSpPr/>
          <p:nvPr/>
        </p:nvGrpSpPr>
        <p:grpSpPr>
          <a:xfrm>
            <a:off x="2255770" y="2927003"/>
            <a:ext cx="587467" cy="777083"/>
            <a:chOff x="598905" y="2625219"/>
            <a:chExt cx="587467" cy="777083"/>
          </a:xfrm>
        </p:grpSpPr>
        <p:grpSp>
          <p:nvGrpSpPr>
            <p:cNvPr id="134" name="Group 133"/>
            <p:cNvGrpSpPr/>
            <p:nvPr/>
          </p:nvGrpSpPr>
          <p:grpSpPr>
            <a:xfrm>
              <a:off x="598905" y="2625219"/>
              <a:ext cx="587467" cy="635162"/>
              <a:chOff x="598905" y="2882206"/>
              <a:chExt cx="587467" cy="635162"/>
            </a:xfrm>
          </p:grpSpPr>
          <p:sp>
            <p:nvSpPr>
              <p:cNvPr id="136" name="Rectangle 135"/>
              <p:cNvSpPr/>
              <p:nvPr/>
            </p:nvSpPr>
            <p:spPr>
              <a:xfrm>
                <a:off x="598905" y="2882206"/>
                <a:ext cx="582945" cy="635162"/>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37" name="Freeform 46"/>
              <p:cNvSpPr>
                <a:spLocks noChangeArrowheads="1"/>
              </p:cNvSpPr>
              <p:nvPr/>
            </p:nvSpPr>
            <p:spPr bwMode="auto">
              <a:xfrm>
                <a:off x="606424" y="2974130"/>
                <a:ext cx="579948" cy="435617"/>
              </a:xfrm>
              <a:custGeom>
                <a:avLst/>
                <a:gdLst>
                  <a:gd name="T0" fmla="*/ 1709 w 1948"/>
                  <a:gd name="T1" fmla="*/ 729 h 1462"/>
                  <a:gd name="T2" fmla="*/ 1491 w 1948"/>
                  <a:gd name="T3" fmla="*/ 832 h 1462"/>
                  <a:gd name="T4" fmla="*/ 1350 w 1948"/>
                  <a:gd name="T5" fmla="*/ 548 h 1462"/>
                  <a:gd name="T6" fmla="*/ 975 w 1948"/>
                  <a:gd name="T7" fmla="*/ 0 h 1462"/>
                  <a:gd name="T8" fmla="*/ 600 w 1948"/>
                  <a:gd name="T9" fmla="*/ 548 h 1462"/>
                  <a:gd name="T10" fmla="*/ 458 w 1948"/>
                  <a:gd name="T11" fmla="*/ 832 h 1462"/>
                  <a:gd name="T12" fmla="*/ 238 w 1948"/>
                  <a:gd name="T13" fmla="*/ 729 h 1462"/>
                  <a:gd name="T14" fmla="*/ 238 w 1948"/>
                  <a:gd name="T15" fmla="*/ 1002 h 1462"/>
                  <a:gd name="T16" fmla="*/ 458 w 1948"/>
                  <a:gd name="T17" fmla="*/ 900 h 1462"/>
                  <a:gd name="T18" fmla="*/ 975 w 1948"/>
                  <a:gd name="T19" fmla="*/ 1461 h 1462"/>
                  <a:gd name="T20" fmla="*/ 1491 w 1948"/>
                  <a:gd name="T21" fmla="*/ 900 h 1462"/>
                  <a:gd name="T22" fmla="*/ 1709 w 1948"/>
                  <a:gd name="T23" fmla="*/ 1002 h 1462"/>
                  <a:gd name="T24" fmla="*/ 571 w 1948"/>
                  <a:gd name="T25" fmla="*/ 900 h 1462"/>
                  <a:gd name="T26" fmla="*/ 513 w 1948"/>
                  <a:gd name="T27" fmla="*/ 832 h 1462"/>
                  <a:gd name="T28" fmla="*/ 571 w 1948"/>
                  <a:gd name="T29" fmla="*/ 900 h 1462"/>
                  <a:gd name="T30" fmla="*/ 626 w 1948"/>
                  <a:gd name="T31" fmla="*/ 900 h 1462"/>
                  <a:gd name="T32" fmla="*/ 684 w 1948"/>
                  <a:gd name="T33" fmla="*/ 832 h 1462"/>
                  <a:gd name="T34" fmla="*/ 799 w 1948"/>
                  <a:gd name="T35" fmla="*/ 900 h 1462"/>
                  <a:gd name="T36" fmla="*/ 742 w 1948"/>
                  <a:gd name="T37" fmla="*/ 832 h 1462"/>
                  <a:gd name="T38" fmla="*/ 799 w 1948"/>
                  <a:gd name="T39" fmla="*/ 900 h 1462"/>
                  <a:gd name="T40" fmla="*/ 1046 w 1948"/>
                  <a:gd name="T41" fmla="*/ 1133 h 1462"/>
                  <a:gd name="T42" fmla="*/ 936 w 1948"/>
                  <a:gd name="T43" fmla="*/ 942 h 1462"/>
                  <a:gd name="T44" fmla="*/ 975 w 1948"/>
                  <a:gd name="T45" fmla="*/ 698 h 1462"/>
                  <a:gd name="T46" fmla="*/ 1012 w 1948"/>
                  <a:gd name="T47" fmla="*/ 942 h 1462"/>
                  <a:gd name="T48" fmla="*/ 1148 w 1948"/>
                  <a:gd name="T49" fmla="*/ 900 h 1462"/>
                  <a:gd name="T50" fmla="*/ 1206 w 1948"/>
                  <a:gd name="T51" fmla="*/ 832 h 1462"/>
                  <a:gd name="T52" fmla="*/ 1208 w 1948"/>
                  <a:gd name="T53" fmla="*/ 548 h 1462"/>
                  <a:gd name="T54" fmla="*/ 739 w 1948"/>
                  <a:gd name="T55" fmla="*/ 375 h 1462"/>
                  <a:gd name="T56" fmla="*/ 1208 w 1948"/>
                  <a:gd name="T57" fmla="*/ 375 h 1462"/>
                  <a:gd name="T58" fmla="*/ 1321 w 1948"/>
                  <a:gd name="T59" fmla="*/ 900 h 1462"/>
                  <a:gd name="T60" fmla="*/ 1263 w 1948"/>
                  <a:gd name="T61" fmla="*/ 832 h 1462"/>
                  <a:gd name="T62" fmla="*/ 1321 w 1948"/>
                  <a:gd name="T63" fmla="*/ 900 h 1462"/>
                  <a:gd name="T64" fmla="*/ 1376 w 1948"/>
                  <a:gd name="T65" fmla="*/ 900 h 1462"/>
                  <a:gd name="T66" fmla="*/ 1434 w 1948"/>
                  <a:gd name="T67" fmla="*/ 832 h 1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48" h="1462">
                    <a:moveTo>
                      <a:pt x="1947" y="866"/>
                    </a:moveTo>
                    <a:lnTo>
                      <a:pt x="1709" y="729"/>
                    </a:lnTo>
                    <a:lnTo>
                      <a:pt x="1709" y="832"/>
                    </a:lnTo>
                    <a:lnTo>
                      <a:pt x="1491" y="832"/>
                    </a:lnTo>
                    <a:lnTo>
                      <a:pt x="1491" y="548"/>
                    </a:lnTo>
                    <a:lnTo>
                      <a:pt x="1350" y="548"/>
                    </a:lnTo>
                    <a:lnTo>
                      <a:pt x="1350" y="375"/>
                    </a:lnTo>
                    <a:cubicBezTo>
                      <a:pt x="1350" y="168"/>
                      <a:pt x="1182" y="0"/>
                      <a:pt x="975" y="0"/>
                    </a:cubicBezTo>
                    <a:cubicBezTo>
                      <a:pt x="768" y="0"/>
                      <a:pt x="600" y="168"/>
                      <a:pt x="600" y="375"/>
                    </a:cubicBezTo>
                    <a:lnTo>
                      <a:pt x="600" y="548"/>
                    </a:lnTo>
                    <a:lnTo>
                      <a:pt x="458" y="548"/>
                    </a:lnTo>
                    <a:lnTo>
                      <a:pt x="458" y="832"/>
                    </a:lnTo>
                    <a:lnTo>
                      <a:pt x="238" y="832"/>
                    </a:lnTo>
                    <a:lnTo>
                      <a:pt x="238" y="729"/>
                    </a:lnTo>
                    <a:lnTo>
                      <a:pt x="0" y="866"/>
                    </a:lnTo>
                    <a:lnTo>
                      <a:pt x="238" y="1002"/>
                    </a:lnTo>
                    <a:lnTo>
                      <a:pt x="238" y="900"/>
                    </a:lnTo>
                    <a:lnTo>
                      <a:pt x="458" y="900"/>
                    </a:lnTo>
                    <a:lnTo>
                      <a:pt x="458" y="1240"/>
                    </a:lnTo>
                    <a:lnTo>
                      <a:pt x="975" y="1461"/>
                    </a:lnTo>
                    <a:lnTo>
                      <a:pt x="1491" y="1240"/>
                    </a:lnTo>
                    <a:lnTo>
                      <a:pt x="1491" y="900"/>
                    </a:lnTo>
                    <a:lnTo>
                      <a:pt x="1709" y="900"/>
                    </a:lnTo>
                    <a:lnTo>
                      <a:pt x="1709" y="1002"/>
                    </a:lnTo>
                    <a:lnTo>
                      <a:pt x="1947" y="866"/>
                    </a:lnTo>
                    <a:close/>
                    <a:moveTo>
                      <a:pt x="571" y="900"/>
                    </a:moveTo>
                    <a:lnTo>
                      <a:pt x="513" y="900"/>
                    </a:lnTo>
                    <a:lnTo>
                      <a:pt x="513" y="832"/>
                    </a:lnTo>
                    <a:lnTo>
                      <a:pt x="571" y="832"/>
                    </a:lnTo>
                    <a:lnTo>
                      <a:pt x="571" y="900"/>
                    </a:lnTo>
                    <a:close/>
                    <a:moveTo>
                      <a:pt x="684" y="900"/>
                    </a:moveTo>
                    <a:lnTo>
                      <a:pt x="626" y="900"/>
                    </a:lnTo>
                    <a:lnTo>
                      <a:pt x="626" y="832"/>
                    </a:lnTo>
                    <a:lnTo>
                      <a:pt x="684" y="832"/>
                    </a:lnTo>
                    <a:lnTo>
                      <a:pt x="684" y="900"/>
                    </a:lnTo>
                    <a:close/>
                    <a:moveTo>
                      <a:pt x="799" y="900"/>
                    </a:moveTo>
                    <a:lnTo>
                      <a:pt x="742" y="900"/>
                    </a:lnTo>
                    <a:lnTo>
                      <a:pt x="742" y="832"/>
                    </a:lnTo>
                    <a:lnTo>
                      <a:pt x="799" y="832"/>
                    </a:lnTo>
                    <a:lnTo>
                      <a:pt x="799" y="900"/>
                    </a:lnTo>
                    <a:close/>
                    <a:moveTo>
                      <a:pt x="1012" y="942"/>
                    </a:moveTo>
                    <a:lnTo>
                      <a:pt x="1046" y="1133"/>
                    </a:lnTo>
                    <a:lnTo>
                      <a:pt x="899" y="1133"/>
                    </a:lnTo>
                    <a:lnTo>
                      <a:pt x="936" y="942"/>
                    </a:lnTo>
                    <a:cubicBezTo>
                      <a:pt x="886" y="926"/>
                      <a:pt x="849" y="879"/>
                      <a:pt x="849" y="824"/>
                    </a:cubicBezTo>
                    <a:cubicBezTo>
                      <a:pt x="849" y="756"/>
                      <a:pt x="904" y="698"/>
                      <a:pt x="975" y="698"/>
                    </a:cubicBezTo>
                    <a:cubicBezTo>
                      <a:pt x="1043" y="698"/>
                      <a:pt x="1101" y="756"/>
                      <a:pt x="1101" y="824"/>
                    </a:cubicBezTo>
                    <a:cubicBezTo>
                      <a:pt x="1101" y="879"/>
                      <a:pt x="1061" y="926"/>
                      <a:pt x="1012" y="942"/>
                    </a:cubicBezTo>
                    <a:close/>
                    <a:moveTo>
                      <a:pt x="1206" y="900"/>
                    </a:moveTo>
                    <a:lnTo>
                      <a:pt x="1148" y="900"/>
                    </a:lnTo>
                    <a:lnTo>
                      <a:pt x="1148" y="832"/>
                    </a:lnTo>
                    <a:lnTo>
                      <a:pt x="1206" y="832"/>
                    </a:lnTo>
                    <a:lnTo>
                      <a:pt x="1206" y="900"/>
                    </a:lnTo>
                    <a:close/>
                    <a:moveTo>
                      <a:pt x="1208" y="548"/>
                    </a:moveTo>
                    <a:lnTo>
                      <a:pt x="739" y="548"/>
                    </a:lnTo>
                    <a:lnTo>
                      <a:pt x="739" y="375"/>
                    </a:lnTo>
                    <a:cubicBezTo>
                      <a:pt x="739" y="247"/>
                      <a:pt x="844" y="139"/>
                      <a:pt x="975" y="139"/>
                    </a:cubicBezTo>
                    <a:cubicBezTo>
                      <a:pt x="1103" y="139"/>
                      <a:pt x="1208" y="244"/>
                      <a:pt x="1208" y="375"/>
                    </a:cubicBezTo>
                    <a:lnTo>
                      <a:pt x="1208" y="548"/>
                    </a:lnTo>
                    <a:close/>
                    <a:moveTo>
                      <a:pt x="1321" y="900"/>
                    </a:moveTo>
                    <a:lnTo>
                      <a:pt x="1263" y="900"/>
                    </a:lnTo>
                    <a:lnTo>
                      <a:pt x="1263" y="832"/>
                    </a:lnTo>
                    <a:lnTo>
                      <a:pt x="1321" y="832"/>
                    </a:lnTo>
                    <a:lnTo>
                      <a:pt x="1321" y="900"/>
                    </a:lnTo>
                    <a:close/>
                    <a:moveTo>
                      <a:pt x="1434" y="900"/>
                    </a:moveTo>
                    <a:lnTo>
                      <a:pt x="1376" y="900"/>
                    </a:lnTo>
                    <a:lnTo>
                      <a:pt x="1376" y="832"/>
                    </a:lnTo>
                    <a:lnTo>
                      <a:pt x="1434" y="832"/>
                    </a:lnTo>
                    <a:lnTo>
                      <a:pt x="1434" y="900"/>
                    </a:lnTo>
                    <a:close/>
                  </a:path>
                </a:pathLst>
              </a:custGeom>
              <a:solidFill>
                <a:srgbClr val="00B0F0"/>
              </a:solidFill>
              <a:ln>
                <a:solidFill>
                  <a:srgbClr val="00B0F0"/>
                </a:solid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135" name="Rectangle 134"/>
            <p:cNvSpPr/>
            <p:nvPr/>
          </p:nvSpPr>
          <p:spPr>
            <a:xfrm>
              <a:off x="627939" y="3186858"/>
              <a:ext cx="513560" cy="215444"/>
            </a:xfrm>
            <a:prstGeom prst="rect">
              <a:avLst/>
            </a:prstGeom>
          </p:spPr>
          <p:txBody>
            <a:bodyPr wrap="square">
              <a:spAutoFit/>
            </a:bodyPr>
            <a:lstStyle/>
            <a:p>
              <a:pPr algn="ctr"/>
              <a:r>
                <a:rPr lang="en-US" sz="800" b="1" dirty="0">
                  <a:solidFill>
                    <a:srgbClr val="0070C0"/>
                  </a:solidFill>
                  <a:latin typeface="Arial" charset="0"/>
                  <a:ea typeface="Arial" charset="0"/>
                  <a:cs typeface="Arial" charset="0"/>
                </a:rPr>
                <a:t>VGW</a:t>
              </a:r>
            </a:p>
          </p:txBody>
        </p:sp>
      </p:grpSp>
      <p:cxnSp>
        <p:nvCxnSpPr>
          <p:cNvPr id="138" name="Straight Arrow Connector 137"/>
          <p:cNvCxnSpPr/>
          <p:nvPr/>
        </p:nvCxnSpPr>
        <p:spPr bwMode="auto">
          <a:xfrm>
            <a:off x="1524000" y="3303950"/>
            <a:ext cx="619636" cy="1"/>
          </a:xfrm>
          <a:prstGeom prst="straightConnector1">
            <a:avLst/>
          </a:prstGeom>
          <a:noFill/>
          <a:ln w="28575" cap="flat" cmpd="sng" algn="ctr">
            <a:solidFill>
              <a:srgbClr val="00B0F0"/>
            </a:solidFill>
            <a:prstDash val="solid"/>
            <a:round/>
            <a:headEnd type="triangle"/>
            <a:tailEnd type="triangle"/>
          </a:ln>
          <a:effectLst/>
        </p:spPr>
      </p:cxnSp>
      <p:pic>
        <p:nvPicPr>
          <p:cNvPr id="139" name="Picture 1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42656" y="3599856"/>
            <a:ext cx="438745" cy="438745"/>
          </a:xfrm>
          <a:prstGeom prst="rect">
            <a:avLst/>
          </a:prstGeom>
        </p:spPr>
      </p:pic>
      <p:cxnSp>
        <p:nvCxnSpPr>
          <p:cNvPr id="140" name="Straight Arrow Connector 139"/>
          <p:cNvCxnSpPr/>
          <p:nvPr/>
        </p:nvCxnSpPr>
        <p:spPr bwMode="auto">
          <a:xfrm>
            <a:off x="3200400" y="3505200"/>
            <a:ext cx="1336038" cy="0"/>
          </a:xfrm>
          <a:prstGeom prst="straightConnector1">
            <a:avLst/>
          </a:prstGeom>
          <a:noFill/>
          <a:ln w="57150" cap="flat" cmpd="sng" algn="ctr">
            <a:solidFill>
              <a:srgbClr val="FF0000"/>
            </a:solidFill>
            <a:prstDash val="solid"/>
            <a:round/>
            <a:headEnd type="triangle"/>
            <a:tailEnd type="triangle"/>
          </a:ln>
          <a:effectLst/>
        </p:spPr>
      </p:cxnSp>
      <p:grpSp>
        <p:nvGrpSpPr>
          <p:cNvPr id="146" name="Group 145">
            <a:extLst>
              <a:ext uri="{FF2B5EF4-FFF2-40B4-BE49-F238E27FC236}">
                <a16:creationId xmlns:a16="http://schemas.microsoft.com/office/drawing/2014/main" id="{E77517F6-03EC-CF4E-A0D0-150CFFED288C}"/>
              </a:ext>
            </a:extLst>
          </p:cNvPr>
          <p:cNvGrpSpPr/>
          <p:nvPr/>
        </p:nvGrpSpPr>
        <p:grpSpPr>
          <a:xfrm>
            <a:off x="3808224" y="3581673"/>
            <a:ext cx="815409" cy="910083"/>
            <a:chOff x="9344175" y="1364811"/>
            <a:chExt cx="914439" cy="973748"/>
          </a:xfrm>
        </p:grpSpPr>
        <p:grpSp>
          <p:nvGrpSpPr>
            <p:cNvPr id="147" name="Group 146"/>
            <p:cNvGrpSpPr/>
            <p:nvPr/>
          </p:nvGrpSpPr>
          <p:grpSpPr>
            <a:xfrm>
              <a:off x="9469238" y="1364811"/>
              <a:ext cx="787878" cy="750236"/>
              <a:chOff x="3657327" y="2882206"/>
              <a:chExt cx="667030" cy="635162"/>
            </a:xfrm>
          </p:grpSpPr>
          <p:sp>
            <p:nvSpPr>
              <p:cNvPr id="149" name="Rectangle 148"/>
              <p:cNvSpPr/>
              <p:nvPr/>
            </p:nvSpPr>
            <p:spPr>
              <a:xfrm>
                <a:off x="3657327" y="2882206"/>
                <a:ext cx="667030" cy="635162"/>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nvGrpSpPr>
              <p:cNvPr id="150" name="Group 149"/>
              <p:cNvGrpSpPr/>
              <p:nvPr/>
            </p:nvGrpSpPr>
            <p:grpSpPr>
              <a:xfrm>
                <a:off x="3734737" y="2945555"/>
                <a:ext cx="561579" cy="482853"/>
                <a:chOff x="6826250" y="5070475"/>
                <a:chExt cx="679450" cy="584200"/>
              </a:xfrm>
            </p:grpSpPr>
            <p:sp>
              <p:nvSpPr>
                <p:cNvPr id="151" name="Freeform 41"/>
                <p:cNvSpPr>
                  <a:spLocks noChangeArrowheads="1"/>
                </p:cNvSpPr>
                <p:nvPr/>
              </p:nvSpPr>
              <p:spPr bwMode="auto">
                <a:xfrm>
                  <a:off x="6826250" y="5370513"/>
                  <a:ext cx="241300" cy="79375"/>
                </a:xfrm>
                <a:custGeom>
                  <a:avLst/>
                  <a:gdLst>
                    <a:gd name="T0" fmla="*/ 634 w 669"/>
                    <a:gd name="T1" fmla="*/ 0 h 221"/>
                    <a:gd name="T2" fmla="*/ 34 w 669"/>
                    <a:gd name="T3" fmla="*/ 0 h 221"/>
                    <a:gd name="T4" fmla="*/ 0 w 669"/>
                    <a:gd name="T5" fmla="*/ 34 h 221"/>
                    <a:gd name="T6" fmla="*/ 0 w 669"/>
                    <a:gd name="T7" fmla="*/ 220 h 221"/>
                    <a:gd name="T8" fmla="*/ 668 w 669"/>
                    <a:gd name="T9" fmla="*/ 220 h 221"/>
                    <a:gd name="T10" fmla="*/ 668 w 669"/>
                    <a:gd name="T11" fmla="*/ 34 h 221"/>
                    <a:gd name="T12" fmla="*/ 634 w 669"/>
                    <a:gd name="T13" fmla="*/ 0 h 221"/>
                    <a:gd name="T14" fmla="*/ 576 w 669"/>
                    <a:gd name="T15" fmla="*/ 152 h 221"/>
                    <a:gd name="T16" fmla="*/ 540 w 669"/>
                    <a:gd name="T17" fmla="*/ 115 h 221"/>
                    <a:gd name="T18" fmla="*/ 576 w 669"/>
                    <a:gd name="T19" fmla="*/ 79 h 221"/>
                    <a:gd name="T20" fmla="*/ 613 w 669"/>
                    <a:gd name="T21" fmla="*/ 115 h 221"/>
                    <a:gd name="T22" fmla="*/ 576 w 669"/>
                    <a:gd name="T23" fmla="*/ 15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9" h="221">
                      <a:moveTo>
                        <a:pt x="634" y="0"/>
                      </a:moveTo>
                      <a:lnTo>
                        <a:pt x="34" y="0"/>
                      </a:lnTo>
                      <a:cubicBezTo>
                        <a:pt x="15" y="0"/>
                        <a:pt x="0" y="16"/>
                        <a:pt x="0" y="34"/>
                      </a:cubicBezTo>
                      <a:lnTo>
                        <a:pt x="0" y="220"/>
                      </a:lnTo>
                      <a:lnTo>
                        <a:pt x="668" y="220"/>
                      </a:lnTo>
                      <a:lnTo>
                        <a:pt x="668" y="34"/>
                      </a:lnTo>
                      <a:cubicBezTo>
                        <a:pt x="668" y="16"/>
                        <a:pt x="652" y="0"/>
                        <a:pt x="634" y="0"/>
                      </a:cubicBezTo>
                      <a:close/>
                      <a:moveTo>
                        <a:pt x="576" y="152"/>
                      </a:moveTo>
                      <a:cubicBezTo>
                        <a:pt x="555" y="152"/>
                        <a:pt x="540" y="136"/>
                        <a:pt x="540" y="115"/>
                      </a:cubicBezTo>
                      <a:cubicBezTo>
                        <a:pt x="540" y="94"/>
                        <a:pt x="555" y="79"/>
                        <a:pt x="576" y="79"/>
                      </a:cubicBezTo>
                      <a:cubicBezTo>
                        <a:pt x="597" y="79"/>
                        <a:pt x="613" y="94"/>
                        <a:pt x="613" y="115"/>
                      </a:cubicBezTo>
                      <a:cubicBezTo>
                        <a:pt x="611" y="134"/>
                        <a:pt x="595" y="152"/>
                        <a:pt x="576" y="152"/>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2" name="Freeform 42"/>
                <p:cNvSpPr>
                  <a:spLocks noChangeArrowheads="1"/>
                </p:cNvSpPr>
                <p:nvPr/>
              </p:nvSpPr>
              <p:spPr bwMode="auto">
                <a:xfrm>
                  <a:off x="6826250" y="5473700"/>
                  <a:ext cx="241300" cy="79375"/>
                </a:xfrm>
                <a:custGeom>
                  <a:avLst/>
                  <a:gdLst>
                    <a:gd name="T0" fmla="*/ 0 w 670"/>
                    <a:gd name="T1" fmla="*/ 0 h 221"/>
                    <a:gd name="T2" fmla="*/ 0 w 670"/>
                    <a:gd name="T3" fmla="*/ 220 h 221"/>
                    <a:gd name="T4" fmla="*/ 669 w 670"/>
                    <a:gd name="T5" fmla="*/ 220 h 221"/>
                    <a:gd name="T6" fmla="*/ 669 w 670"/>
                    <a:gd name="T7" fmla="*/ 0 h 221"/>
                    <a:gd name="T8" fmla="*/ 0 w 670"/>
                    <a:gd name="T9" fmla="*/ 0 h 221"/>
                    <a:gd name="T10" fmla="*/ 574 w 670"/>
                    <a:gd name="T11" fmla="*/ 149 h 221"/>
                    <a:gd name="T12" fmla="*/ 538 w 670"/>
                    <a:gd name="T13" fmla="*/ 112 h 221"/>
                    <a:gd name="T14" fmla="*/ 574 w 670"/>
                    <a:gd name="T15" fmla="*/ 76 h 221"/>
                    <a:gd name="T16" fmla="*/ 611 w 670"/>
                    <a:gd name="T17" fmla="*/ 112 h 221"/>
                    <a:gd name="T18" fmla="*/ 574 w 670"/>
                    <a:gd name="T19" fmla="*/ 14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0" h="221">
                      <a:moveTo>
                        <a:pt x="0" y="0"/>
                      </a:moveTo>
                      <a:lnTo>
                        <a:pt x="0" y="220"/>
                      </a:lnTo>
                      <a:lnTo>
                        <a:pt x="669" y="220"/>
                      </a:lnTo>
                      <a:lnTo>
                        <a:pt x="669" y="0"/>
                      </a:lnTo>
                      <a:lnTo>
                        <a:pt x="0" y="0"/>
                      </a:lnTo>
                      <a:close/>
                      <a:moveTo>
                        <a:pt x="574" y="149"/>
                      </a:moveTo>
                      <a:cubicBezTo>
                        <a:pt x="553" y="149"/>
                        <a:pt x="538" y="133"/>
                        <a:pt x="538" y="112"/>
                      </a:cubicBezTo>
                      <a:cubicBezTo>
                        <a:pt x="538" y="91"/>
                        <a:pt x="553" y="76"/>
                        <a:pt x="574" y="76"/>
                      </a:cubicBezTo>
                      <a:cubicBezTo>
                        <a:pt x="595" y="76"/>
                        <a:pt x="611" y="91"/>
                        <a:pt x="611" y="112"/>
                      </a:cubicBezTo>
                      <a:cubicBezTo>
                        <a:pt x="609" y="133"/>
                        <a:pt x="593" y="149"/>
                        <a:pt x="574" y="149"/>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3" name="Freeform 43"/>
                <p:cNvSpPr>
                  <a:spLocks noChangeArrowheads="1"/>
                </p:cNvSpPr>
                <p:nvPr/>
              </p:nvSpPr>
              <p:spPr bwMode="auto">
                <a:xfrm>
                  <a:off x="6826250" y="5575300"/>
                  <a:ext cx="241300" cy="79375"/>
                </a:xfrm>
                <a:custGeom>
                  <a:avLst/>
                  <a:gdLst>
                    <a:gd name="T0" fmla="*/ 34 w 670"/>
                    <a:gd name="T1" fmla="*/ 220 h 221"/>
                    <a:gd name="T2" fmla="*/ 635 w 670"/>
                    <a:gd name="T3" fmla="*/ 220 h 221"/>
                    <a:gd name="T4" fmla="*/ 669 w 670"/>
                    <a:gd name="T5" fmla="*/ 186 h 221"/>
                    <a:gd name="T6" fmla="*/ 669 w 670"/>
                    <a:gd name="T7" fmla="*/ 0 h 221"/>
                    <a:gd name="T8" fmla="*/ 0 w 670"/>
                    <a:gd name="T9" fmla="*/ 0 h 221"/>
                    <a:gd name="T10" fmla="*/ 0 w 670"/>
                    <a:gd name="T11" fmla="*/ 186 h 221"/>
                    <a:gd name="T12" fmla="*/ 34 w 670"/>
                    <a:gd name="T13" fmla="*/ 220 h 221"/>
                    <a:gd name="T14" fmla="*/ 574 w 670"/>
                    <a:gd name="T15" fmla="*/ 71 h 221"/>
                    <a:gd name="T16" fmla="*/ 611 w 670"/>
                    <a:gd name="T17" fmla="*/ 107 h 221"/>
                    <a:gd name="T18" fmla="*/ 574 w 670"/>
                    <a:gd name="T19" fmla="*/ 144 h 221"/>
                    <a:gd name="T20" fmla="*/ 538 w 670"/>
                    <a:gd name="T21" fmla="*/ 107 h 221"/>
                    <a:gd name="T22" fmla="*/ 574 w 670"/>
                    <a:gd name="T23" fmla="*/ 7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0" h="221">
                      <a:moveTo>
                        <a:pt x="34" y="220"/>
                      </a:moveTo>
                      <a:lnTo>
                        <a:pt x="635" y="220"/>
                      </a:lnTo>
                      <a:cubicBezTo>
                        <a:pt x="653" y="220"/>
                        <a:pt x="669" y="204"/>
                        <a:pt x="669" y="186"/>
                      </a:cubicBezTo>
                      <a:lnTo>
                        <a:pt x="669" y="0"/>
                      </a:lnTo>
                      <a:lnTo>
                        <a:pt x="0" y="0"/>
                      </a:lnTo>
                      <a:lnTo>
                        <a:pt x="0" y="186"/>
                      </a:lnTo>
                      <a:cubicBezTo>
                        <a:pt x="0" y="204"/>
                        <a:pt x="16" y="220"/>
                        <a:pt x="34" y="220"/>
                      </a:cubicBezTo>
                      <a:close/>
                      <a:moveTo>
                        <a:pt x="574" y="71"/>
                      </a:moveTo>
                      <a:cubicBezTo>
                        <a:pt x="595" y="71"/>
                        <a:pt x="611" y="86"/>
                        <a:pt x="611" y="107"/>
                      </a:cubicBezTo>
                      <a:cubicBezTo>
                        <a:pt x="611" y="128"/>
                        <a:pt x="595" y="144"/>
                        <a:pt x="574" y="144"/>
                      </a:cubicBezTo>
                      <a:cubicBezTo>
                        <a:pt x="553" y="144"/>
                        <a:pt x="538" y="128"/>
                        <a:pt x="538" y="107"/>
                      </a:cubicBezTo>
                      <a:cubicBezTo>
                        <a:pt x="538" y="89"/>
                        <a:pt x="553" y="71"/>
                        <a:pt x="574" y="71"/>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4" name="Freeform 44"/>
                <p:cNvSpPr>
                  <a:spLocks noChangeArrowheads="1"/>
                </p:cNvSpPr>
                <p:nvPr/>
              </p:nvSpPr>
              <p:spPr bwMode="auto">
                <a:xfrm>
                  <a:off x="7148513" y="5070475"/>
                  <a:ext cx="357187" cy="201613"/>
                </a:xfrm>
                <a:custGeom>
                  <a:avLst/>
                  <a:gdLst>
                    <a:gd name="T0" fmla="*/ 810 w 990"/>
                    <a:gd name="T1" fmla="*/ 199 h 559"/>
                    <a:gd name="T2" fmla="*/ 795 w 990"/>
                    <a:gd name="T3" fmla="*/ 199 h 559"/>
                    <a:gd name="T4" fmla="*/ 624 w 990"/>
                    <a:gd name="T5" fmla="*/ 76 h 559"/>
                    <a:gd name="T6" fmla="*/ 567 w 990"/>
                    <a:gd name="T7" fmla="*/ 86 h 559"/>
                    <a:gd name="T8" fmla="*/ 401 w 990"/>
                    <a:gd name="T9" fmla="*/ 0 h 559"/>
                    <a:gd name="T10" fmla="*/ 207 w 990"/>
                    <a:gd name="T11" fmla="*/ 155 h 559"/>
                    <a:gd name="T12" fmla="*/ 202 w 990"/>
                    <a:gd name="T13" fmla="*/ 155 h 559"/>
                    <a:gd name="T14" fmla="*/ 0 w 990"/>
                    <a:gd name="T15" fmla="*/ 356 h 559"/>
                    <a:gd name="T16" fmla="*/ 202 w 990"/>
                    <a:gd name="T17" fmla="*/ 558 h 559"/>
                    <a:gd name="T18" fmla="*/ 810 w 990"/>
                    <a:gd name="T19" fmla="*/ 558 h 559"/>
                    <a:gd name="T20" fmla="*/ 989 w 990"/>
                    <a:gd name="T21" fmla="*/ 380 h 559"/>
                    <a:gd name="T22" fmla="*/ 810 w 990"/>
                    <a:gd name="T23" fmla="*/ 199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0" h="559">
                      <a:moveTo>
                        <a:pt x="810" y="199"/>
                      </a:moveTo>
                      <a:cubicBezTo>
                        <a:pt x="805" y="199"/>
                        <a:pt x="800" y="199"/>
                        <a:pt x="795" y="199"/>
                      </a:cubicBezTo>
                      <a:cubicBezTo>
                        <a:pt x="771" y="128"/>
                        <a:pt x="705" y="76"/>
                        <a:pt x="624" y="76"/>
                      </a:cubicBezTo>
                      <a:cubicBezTo>
                        <a:pt x="603" y="76"/>
                        <a:pt x="585" y="78"/>
                        <a:pt x="567" y="86"/>
                      </a:cubicBezTo>
                      <a:cubicBezTo>
                        <a:pt x="530" y="34"/>
                        <a:pt x="470" y="0"/>
                        <a:pt x="401" y="0"/>
                      </a:cubicBezTo>
                      <a:cubicBezTo>
                        <a:pt x="307" y="0"/>
                        <a:pt x="228" y="65"/>
                        <a:pt x="207" y="155"/>
                      </a:cubicBezTo>
                      <a:cubicBezTo>
                        <a:pt x="205" y="155"/>
                        <a:pt x="205" y="155"/>
                        <a:pt x="202" y="155"/>
                      </a:cubicBezTo>
                      <a:cubicBezTo>
                        <a:pt x="92" y="155"/>
                        <a:pt x="0" y="244"/>
                        <a:pt x="0" y="356"/>
                      </a:cubicBezTo>
                      <a:cubicBezTo>
                        <a:pt x="0" y="469"/>
                        <a:pt x="89" y="558"/>
                        <a:pt x="202" y="558"/>
                      </a:cubicBezTo>
                      <a:lnTo>
                        <a:pt x="810" y="558"/>
                      </a:lnTo>
                      <a:cubicBezTo>
                        <a:pt x="907" y="558"/>
                        <a:pt x="989" y="480"/>
                        <a:pt x="989" y="380"/>
                      </a:cubicBezTo>
                      <a:cubicBezTo>
                        <a:pt x="989" y="278"/>
                        <a:pt x="910" y="199"/>
                        <a:pt x="810" y="199"/>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5" name="Freeform 45"/>
                <p:cNvSpPr>
                  <a:spLocks noChangeArrowheads="1"/>
                </p:cNvSpPr>
                <p:nvPr/>
              </p:nvSpPr>
              <p:spPr bwMode="auto">
                <a:xfrm>
                  <a:off x="7069138" y="5265738"/>
                  <a:ext cx="128587" cy="112712"/>
                </a:xfrm>
                <a:custGeom>
                  <a:avLst/>
                  <a:gdLst>
                    <a:gd name="T0" fmla="*/ 47 w 355"/>
                    <a:gd name="T1" fmla="*/ 314 h 315"/>
                    <a:gd name="T2" fmla="*/ 0 w 355"/>
                    <a:gd name="T3" fmla="*/ 259 h 315"/>
                    <a:gd name="T4" fmla="*/ 45 w 355"/>
                    <a:gd name="T5" fmla="*/ 223 h 315"/>
                    <a:gd name="T6" fmla="*/ 92 w 355"/>
                    <a:gd name="T7" fmla="*/ 278 h 315"/>
                    <a:gd name="T8" fmla="*/ 47 w 355"/>
                    <a:gd name="T9" fmla="*/ 314 h 315"/>
                    <a:gd name="T10" fmla="*/ 136 w 355"/>
                    <a:gd name="T11" fmla="*/ 238 h 315"/>
                    <a:gd name="T12" fmla="*/ 89 w 355"/>
                    <a:gd name="T13" fmla="*/ 183 h 315"/>
                    <a:gd name="T14" fmla="*/ 134 w 355"/>
                    <a:gd name="T15" fmla="*/ 147 h 315"/>
                    <a:gd name="T16" fmla="*/ 181 w 355"/>
                    <a:gd name="T17" fmla="*/ 202 h 315"/>
                    <a:gd name="T18" fmla="*/ 136 w 355"/>
                    <a:gd name="T19" fmla="*/ 238 h 315"/>
                    <a:gd name="T20" fmla="*/ 223 w 355"/>
                    <a:gd name="T21" fmla="*/ 165 h 315"/>
                    <a:gd name="T22" fmla="*/ 176 w 355"/>
                    <a:gd name="T23" fmla="*/ 110 h 315"/>
                    <a:gd name="T24" fmla="*/ 220 w 355"/>
                    <a:gd name="T25" fmla="*/ 73 h 315"/>
                    <a:gd name="T26" fmla="*/ 267 w 355"/>
                    <a:gd name="T27" fmla="*/ 128 h 315"/>
                    <a:gd name="T28" fmla="*/ 223 w 355"/>
                    <a:gd name="T29" fmla="*/ 165 h 315"/>
                    <a:gd name="T30" fmla="*/ 309 w 355"/>
                    <a:gd name="T31" fmla="*/ 92 h 315"/>
                    <a:gd name="T32" fmla="*/ 262 w 355"/>
                    <a:gd name="T33" fmla="*/ 37 h 315"/>
                    <a:gd name="T34" fmla="*/ 307 w 355"/>
                    <a:gd name="T35" fmla="*/ 0 h 315"/>
                    <a:gd name="T36" fmla="*/ 354 w 355"/>
                    <a:gd name="T37" fmla="*/ 55 h 315"/>
                    <a:gd name="T38" fmla="*/ 309 w 355"/>
                    <a:gd name="T39" fmla="*/ 92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5" h="315">
                      <a:moveTo>
                        <a:pt x="47" y="314"/>
                      </a:moveTo>
                      <a:lnTo>
                        <a:pt x="0" y="259"/>
                      </a:lnTo>
                      <a:lnTo>
                        <a:pt x="45" y="223"/>
                      </a:lnTo>
                      <a:lnTo>
                        <a:pt x="92" y="278"/>
                      </a:lnTo>
                      <a:lnTo>
                        <a:pt x="47" y="314"/>
                      </a:lnTo>
                      <a:close/>
                      <a:moveTo>
                        <a:pt x="136" y="238"/>
                      </a:moveTo>
                      <a:lnTo>
                        <a:pt x="89" y="183"/>
                      </a:lnTo>
                      <a:lnTo>
                        <a:pt x="134" y="147"/>
                      </a:lnTo>
                      <a:lnTo>
                        <a:pt x="181" y="202"/>
                      </a:lnTo>
                      <a:lnTo>
                        <a:pt x="136" y="238"/>
                      </a:lnTo>
                      <a:close/>
                      <a:moveTo>
                        <a:pt x="223" y="165"/>
                      </a:moveTo>
                      <a:lnTo>
                        <a:pt x="176" y="110"/>
                      </a:lnTo>
                      <a:lnTo>
                        <a:pt x="220" y="73"/>
                      </a:lnTo>
                      <a:lnTo>
                        <a:pt x="267" y="128"/>
                      </a:lnTo>
                      <a:lnTo>
                        <a:pt x="223" y="165"/>
                      </a:lnTo>
                      <a:close/>
                      <a:moveTo>
                        <a:pt x="309" y="92"/>
                      </a:moveTo>
                      <a:lnTo>
                        <a:pt x="262" y="37"/>
                      </a:lnTo>
                      <a:lnTo>
                        <a:pt x="307" y="0"/>
                      </a:lnTo>
                      <a:lnTo>
                        <a:pt x="354" y="55"/>
                      </a:lnTo>
                      <a:lnTo>
                        <a:pt x="309" y="92"/>
                      </a:ln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sp>
          <p:nvSpPr>
            <p:cNvPr id="148" name="Rectangle 147"/>
            <p:cNvSpPr/>
            <p:nvPr/>
          </p:nvSpPr>
          <p:spPr>
            <a:xfrm>
              <a:off x="9344175" y="2108044"/>
              <a:ext cx="914439" cy="230515"/>
            </a:xfrm>
            <a:prstGeom prst="rect">
              <a:avLst/>
            </a:prstGeom>
          </p:spPr>
          <p:txBody>
            <a:bodyPr wrap="square">
              <a:spAutoFit/>
            </a:bodyPr>
            <a:lstStyle/>
            <a:p>
              <a:pPr algn="ctr"/>
              <a:r>
                <a:rPr lang="en-US" sz="800" b="1" dirty="0" err="1">
                  <a:solidFill>
                    <a:schemeClr val="accent1"/>
                  </a:solidFill>
                  <a:latin typeface="Arial" charset="0"/>
                  <a:ea typeface="Arial" charset="0"/>
                  <a:cs typeface="Arial" charset="0"/>
                </a:rPr>
                <a:t>FastConnect</a:t>
              </a:r>
              <a:r>
                <a:rPr lang="en-US" sz="800" b="1" dirty="0">
                  <a:solidFill>
                    <a:schemeClr val="accent1"/>
                  </a:solidFill>
                  <a:latin typeface="Arial" charset="0"/>
                  <a:ea typeface="Arial" charset="0"/>
                  <a:cs typeface="Arial" charset="0"/>
                </a:rPr>
                <a:t> </a:t>
              </a:r>
            </a:p>
          </p:txBody>
        </p:sp>
      </p:grpSp>
      <p:sp>
        <p:nvSpPr>
          <p:cNvPr id="156" name="Rectangle 155"/>
          <p:cNvSpPr/>
          <p:nvPr/>
        </p:nvSpPr>
        <p:spPr>
          <a:xfrm>
            <a:off x="2971801" y="3962400"/>
            <a:ext cx="881831" cy="215444"/>
          </a:xfrm>
          <a:prstGeom prst="rect">
            <a:avLst/>
          </a:prstGeom>
        </p:spPr>
        <p:txBody>
          <a:bodyPr wrap="square">
            <a:spAutoFit/>
          </a:bodyPr>
          <a:lstStyle/>
          <a:p>
            <a:pPr algn="ctr"/>
            <a:r>
              <a:rPr lang="en-US" sz="800" b="1" dirty="0">
                <a:solidFill>
                  <a:srgbClr val="0070C0"/>
                </a:solidFill>
                <a:ea typeface="Arial" charset="0"/>
              </a:rPr>
              <a:t>ExpressRoute</a:t>
            </a:r>
          </a:p>
        </p:txBody>
      </p:sp>
      <p:sp>
        <p:nvSpPr>
          <p:cNvPr id="157" name="TextBox 37"/>
          <p:cNvSpPr txBox="1">
            <a:spLocks noChangeArrowheads="1"/>
          </p:cNvSpPr>
          <p:nvPr/>
        </p:nvSpPr>
        <p:spPr bwMode="auto">
          <a:xfrm>
            <a:off x="203650" y="4038600"/>
            <a:ext cx="1555345" cy="369332"/>
          </a:xfrm>
          <a:prstGeom prst="rect">
            <a:avLst/>
          </a:prstGeom>
          <a:noFill/>
          <a:ln w="9525">
            <a:noFill/>
            <a:miter lim="800000"/>
            <a:headEnd/>
            <a:tailEnd/>
          </a:ln>
        </p:spPr>
        <p:txBody>
          <a:bodyPr>
            <a:spAutoFit/>
          </a:bodyPr>
          <a:lstStyle/>
          <a:p>
            <a:pPr algn="ctr" fontAlgn="base">
              <a:spcBef>
                <a:spcPct val="0"/>
              </a:spcBef>
              <a:spcAft>
                <a:spcPct val="0"/>
              </a:spcAft>
            </a:pPr>
            <a:r>
              <a:rPr lang="en-US" sz="900" b="1" dirty="0">
                <a:solidFill>
                  <a:srgbClr val="0070C0"/>
                </a:solidFill>
                <a:ea typeface="Verdana" pitchFamily="34" charset="0"/>
                <a:cs typeface="Helvetica Neue"/>
              </a:rPr>
              <a:t>Host subnet</a:t>
            </a:r>
          </a:p>
          <a:p>
            <a:pPr algn="ctr" fontAlgn="base">
              <a:spcBef>
                <a:spcPct val="0"/>
              </a:spcBef>
              <a:spcAft>
                <a:spcPct val="0"/>
              </a:spcAft>
            </a:pPr>
            <a:r>
              <a:rPr lang="en-US" sz="900" b="1" dirty="0">
                <a:solidFill>
                  <a:srgbClr val="0070C0"/>
                </a:solidFill>
                <a:ea typeface="Verdana" pitchFamily="34" charset="0"/>
                <a:cs typeface="Helvetica Neue"/>
              </a:rPr>
              <a:t>172.16.0.0/24</a:t>
            </a:r>
          </a:p>
        </p:txBody>
      </p:sp>
      <p:sp>
        <p:nvSpPr>
          <p:cNvPr id="16" name="TextBox 15"/>
          <p:cNvSpPr txBox="1"/>
          <p:nvPr/>
        </p:nvSpPr>
        <p:spPr>
          <a:xfrm>
            <a:off x="12150671" y="96089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819654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B1015B-B99E-7448-8D68-6BB7BF670E96}"/>
              </a:ext>
            </a:extLst>
          </p:cNvPr>
          <p:cNvSpPr>
            <a:spLocks noGrp="1"/>
          </p:cNvSpPr>
          <p:nvPr>
            <p:ph type="ftr" sz="quarter" idx="11"/>
          </p:nvPr>
        </p:nvSpPr>
        <p:spPr/>
        <p:txBody>
          <a:bodyPr/>
          <a:lstStyle/>
          <a:p>
            <a:r>
              <a:rPr lang="en-US" dirty="0"/>
              <a:t>Copyright © 2021, Oracle and/or its affiliates  |  Confidential: Internal/Restricted/Highly Restricted</a:t>
            </a:r>
          </a:p>
        </p:txBody>
      </p:sp>
      <p:sp>
        <p:nvSpPr>
          <p:cNvPr id="3" name="Slide Number Placeholder 2">
            <a:extLst>
              <a:ext uri="{FF2B5EF4-FFF2-40B4-BE49-F238E27FC236}">
                <a16:creationId xmlns:a16="http://schemas.microsoft.com/office/drawing/2014/main" id="{BFF51A6A-2873-8B4B-A27F-AB6EA029D530}"/>
              </a:ext>
            </a:extLst>
          </p:cNvPr>
          <p:cNvSpPr>
            <a:spLocks noGrp="1"/>
          </p:cNvSpPr>
          <p:nvPr>
            <p:ph type="sldNum" sz="quarter" idx="12"/>
          </p:nvPr>
        </p:nvSpPr>
        <p:spPr/>
        <p:txBody>
          <a:bodyPr/>
          <a:lstStyle/>
          <a:p>
            <a:fld id="{345D60D9-5372-5F40-9443-0F9AE5BDC3C8}" type="slidenum">
              <a:rPr lang="en-US" smtClean="0"/>
              <a:pPr/>
              <a:t>38</a:t>
            </a:fld>
            <a:endParaRPr lang="en-US" dirty="0"/>
          </a:p>
        </p:txBody>
      </p:sp>
      <p:pic>
        <p:nvPicPr>
          <p:cNvPr id="4" name="Graphic 3">
            <a:extLst>
              <a:ext uri="{FF2B5EF4-FFF2-40B4-BE49-F238E27FC236}">
                <a16:creationId xmlns:a16="http://schemas.microsoft.com/office/drawing/2014/main" id="{4FF01B01-BC88-BF4E-AABC-EF9B2B01293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6700" y="1269599"/>
            <a:ext cx="11359692" cy="5293259"/>
          </a:xfrm>
          <a:prstGeom prst="rect">
            <a:avLst/>
          </a:prstGeom>
        </p:spPr>
      </p:pic>
      <p:sp>
        <p:nvSpPr>
          <p:cNvPr id="5" name="Title 3">
            <a:extLst>
              <a:ext uri="{FF2B5EF4-FFF2-40B4-BE49-F238E27FC236}">
                <a16:creationId xmlns:a16="http://schemas.microsoft.com/office/drawing/2014/main" id="{B338965F-B68B-814C-BC7A-532B5B255C67}"/>
              </a:ext>
            </a:extLst>
          </p:cNvPr>
          <p:cNvSpPr txBox="1">
            <a:spLocks/>
          </p:cNvSpPr>
          <p:nvPr/>
        </p:nvSpPr>
        <p:spPr>
          <a:xfrm>
            <a:off x="633491" y="296913"/>
            <a:ext cx="10668269" cy="491975"/>
          </a:xfrm>
          <a:prstGeom prst="rect">
            <a:avLst/>
          </a:prstGeom>
        </p:spPr>
        <p:txBody>
          <a:bodyPr vert="horz" lIns="0" tIns="0" rIns="0" bIns="0" rtlCol="0" anchor="b">
            <a:noAutofit/>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pPr defTabSz="914126">
              <a:defRPr/>
            </a:pPr>
            <a:r>
              <a:rPr lang="en-US" sz="3600" b="0" dirty="0">
                <a:solidFill>
                  <a:srgbClr val="312D2A"/>
                </a:solidFill>
                <a:latin typeface="Georgia" panose="02040502050405020303" pitchFamily="18" charset="0"/>
              </a:rPr>
              <a:t>Where are we connected</a:t>
            </a:r>
          </a:p>
        </p:txBody>
      </p:sp>
      <p:grpSp>
        <p:nvGrpSpPr>
          <p:cNvPr id="6" name="Group 5">
            <a:extLst>
              <a:ext uri="{FF2B5EF4-FFF2-40B4-BE49-F238E27FC236}">
                <a16:creationId xmlns:a16="http://schemas.microsoft.com/office/drawing/2014/main" id="{9E5284F3-36DA-D94A-BEAE-C69C1D09751D}"/>
              </a:ext>
            </a:extLst>
          </p:cNvPr>
          <p:cNvGrpSpPr/>
          <p:nvPr/>
        </p:nvGrpSpPr>
        <p:grpSpPr>
          <a:xfrm>
            <a:off x="1107798" y="1816198"/>
            <a:ext cx="10344847" cy="4088376"/>
            <a:chOff x="1106787" y="1815356"/>
            <a:chExt cx="10350237" cy="4090506"/>
          </a:xfrm>
        </p:grpSpPr>
        <p:grpSp>
          <p:nvGrpSpPr>
            <p:cNvPr id="7" name="Group 6">
              <a:extLst>
                <a:ext uri="{FF2B5EF4-FFF2-40B4-BE49-F238E27FC236}">
                  <a16:creationId xmlns:a16="http://schemas.microsoft.com/office/drawing/2014/main" id="{2B3AAF8E-BB88-794C-87B8-0263D34D9064}"/>
                </a:ext>
              </a:extLst>
            </p:cNvPr>
            <p:cNvGrpSpPr/>
            <p:nvPr/>
          </p:nvGrpSpPr>
          <p:grpSpPr>
            <a:xfrm>
              <a:off x="1106787" y="2606622"/>
              <a:ext cx="3303865" cy="964878"/>
              <a:chOff x="1106787" y="2606622"/>
              <a:chExt cx="3303865" cy="964878"/>
            </a:xfrm>
          </p:grpSpPr>
          <p:grpSp>
            <p:nvGrpSpPr>
              <p:cNvPr id="81" name="Group 80">
                <a:extLst>
                  <a:ext uri="{FF2B5EF4-FFF2-40B4-BE49-F238E27FC236}">
                    <a16:creationId xmlns:a16="http://schemas.microsoft.com/office/drawing/2014/main" id="{F99342C6-2617-144A-ABB0-F242E2E6ED4E}"/>
                  </a:ext>
                </a:extLst>
              </p:cNvPr>
              <p:cNvGrpSpPr/>
              <p:nvPr/>
            </p:nvGrpSpPr>
            <p:grpSpPr>
              <a:xfrm>
                <a:off x="2368120" y="2630668"/>
                <a:ext cx="1372466" cy="940832"/>
                <a:chOff x="2368120" y="2630668"/>
                <a:chExt cx="1372466" cy="940832"/>
              </a:xfrm>
            </p:grpSpPr>
            <p:pic>
              <p:nvPicPr>
                <p:cNvPr id="88" name="Graphic 87">
                  <a:extLst>
                    <a:ext uri="{FF2B5EF4-FFF2-40B4-BE49-F238E27FC236}">
                      <a16:creationId xmlns:a16="http://schemas.microsoft.com/office/drawing/2014/main" id="{04CD9292-1878-F94A-B20F-63A31C6F9673}"/>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105" t="3652" r="15135" b="85454"/>
                <a:stretch/>
              </p:blipFill>
              <p:spPr>
                <a:xfrm>
                  <a:off x="3581836" y="2630668"/>
                  <a:ext cx="158750" cy="161925"/>
                </a:xfrm>
                <a:prstGeom prst="rect">
                  <a:avLst/>
                </a:prstGeom>
              </p:spPr>
            </p:pic>
            <p:grpSp>
              <p:nvGrpSpPr>
                <p:cNvPr id="89" name="Group 88">
                  <a:extLst>
                    <a:ext uri="{FF2B5EF4-FFF2-40B4-BE49-F238E27FC236}">
                      <a16:creationId xmlns:a16="http://schemas.microsoft.com/office/drawing/2014/main" id="{DE7F825C-1B57-F849-994E-0D2BDB322A40}"/>
                    </a:ext>
                  </a:extLst>
                </p:cNvPr>
                <p:cNvGrpSpPr/>
                <p:nvPr/>
              </p:nvGrpSpPr>
              <p:grpSpPr>
                <a:xfrm>
                  <a:off x="3283097" y="2714084"/>
                  <a:ext cx="158751" cy="287595"/>
                  <a:chOff x="3283097" y="2714084"/>
                  <a:chExt cx="158751" cy="287595"/>
                </a:xfrm>
              </p:grpSpPr>
              <p:pic>
                <p:nvPicPr>
                  <p:cNvPr id="100" name="Graphic 99">
                    <a:extLst>
                      <a:ext uri="{FF2B5EF4-FFF2-40B4-BE49-F238E27FC236}">
                        <a16:creationId xmlns:a16="http://schemas.microsoft.com/office/drawing/2014/main" id="{FED779DD-ECBE-3044-8C95-46FD5963DF80}"/>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105" t="3652" r="15135" b="85454"/>
                  <a:stretch/>
                </p:blipFill>
                <p:spPr>
                  <a:xfrm>
                    <a:off x="3283098" y="2714084"/>
                    <a:ext cx="158750" cy="161925"/>
                  </a:xfrm>
                  <a:prstGeom prst="rect">
                    <a:avLst/>
                  </a:prstGeom>
                </p:spPr>
              </p:pic>
              <p:pic>
                <p:nvPicPr>
                  <p:cNvPr id="101" name="Graphic 100">
                    <a:extLst>
                      <a:ext uri="{FF2B5EF4-FFF2-40B4-BE49-F238E27FC236}">
                        <a16:creationId xmlns:a16="http://schemas.microsoft.com/office/drawing/2014/main" id="{E046A40A-7D2E-564C-B644-61DA57876E80}"/>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105" t="74641" r="15135" b="15469"/>
                  <a:stretch/>
                </p:blipFill>
                <p:spPr>
                  <a:xfrm>
                    <a:off x="3283097" y="2854678"/>
                    <a:ext cx="158750" cy="147001"/>
                  </a:xfrm>
                  <a:prstGeom prst="rect">
                    <a:avLst/>
                  </a:prstGeom>
                </p:spPr>
              </p:pic>
            </p:grpSp>
            <p:grpSp>
              <p:nvGrpSpPr>
                <p:cNvPr id="90" name="Group 89">
                  <a:extLst>
                    <a:ext uri="{FF2B5EF4-FFF2-40B4-BE49-F238E27FC236}">
                      <a16:creationId xmlns:a16="http://schemas.microsoft.com/office/drawing/2014/main" id="{012932BA-D1D9-9D45-B76D-7ACBD6AFD4FF}"/>
                    </a:ext>
                  </a:extLst>
                </p:cNvPr>
                <p:cNvGrpSpPr/>
                <p:nvPr/>
              </p:nvGrpSpPr>
              <p:grpSpPr>
                <a:xfrm>
                  <a:off x="3333320" y="3038518"/>
                  <a:ext cx="158750" cy="532982"/>
                  <a:chOff x="3333320" y="3038518"/>
                  <a:chExt cx="158750" cy="532982"/>
                </a:xfrm>
              </p:grpSpPr>
              <p:pic>
                <p:nvPicPr>
                  <p:cNvPr id="96" name="Graphic 95">
                    <a:extLst>
                      <a:ext uri="{FF2B5EF4-FFF2-40B4-BE49-F238E27FC236}">
                        <a16:creationId xmlns:a16="http://schemas.microsoft.com/office/drawing/2014/main" id="{CBBF531B-EB37-2D4B-BD8D-B19AC19362D3}"/>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105" t="74641" r="15135" b="15469"/>
                  <a:stretch/>
                </p:blipFill>
                <p:spPr>
                  <a:xfrm>
                    <a:off x="3333320" y="3424499"/>
                    <a:ext cx="158750" cy="147001"/>
                  </a:xfrm>
                  <a:prstGeom prst="rect">
                    <a:avLst/>
                  </a:prstGeom>
                </p:spPr>
              </p:pic>
              <p:pic>
                <p:nvPicPr>
                  <p:cNvPr id="97" name="Graphic 96">
                    <a:extLst>
                      <a:ext uri="{FF2B5EF4-FFF2-40B4-BE49-F238E27FC236}">
                        <a16:creationId xmlns:a16="http://schemas.microsoft.com/office/drawing/2014/main" id="{6AB885FB-7C4A-D24C-94C7-BD4864ECDDF7}"/>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105" t="3652" r="15135" b="85454"/>
                  <a:stretch/>
                </p:blipFill>
                <p:spPr>
                  <a:xfrm>
                    <a:off x="3333320" y="3038518"/>
                    <a:ext cx="158750" cy="161925"/>
                  </a:xfrm>
                  <a:prstGeom prst="rect">
                    <a:avLst/>
                  </a:prstGeom>
                </p:spPr>
              </p:pic>
              <p:pic>
                <p:nvPicPr>
                  <p:cNvPr id="98" name="Graphic 97">
                    <a:extLst>
                      <a:ext uri="{FF2B5EF4-FFF2-40B4-BE49-F238E27FC236}">
                        <a16:creationId xmlns:a16="http://schemas.microsoft.com/office/drawing/2014/main" id="{4143217E-7C0F-4A49-B29B-B40DF6FF103A}"/>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105" t="26508" r="15135" b="62599"/>
                  <a:stretch/>
                </p:blipFill>
                <p:spPr>
                  <a:xfrm>
                    <a:off x="3333320" y="3160480"/>
                    <a:ext cx="158750" cy="161925"/>
                  </a:xfrm>
                  <a:prstGeom prst="rect">
                    <a:avLst/>
                  </a:prstGeom>
                </p:spPr>
              </p:pic>
              <p:pic>
                <p:nvPicPr>
                  <p:cNvPr id="99" name="Graphic 98">
                    <a:extLst>
                      <a:ext uri="{FF2B5EF4-FFF2-40B4-BE49-F238E27FC236}">
                        <a16:creationId xmlns:a16="http://schemas.microsoft.com/office/drawing/2014/main" id="{6EB7E933-A9B6-6B45-8F49-03798BD54E4B}"/>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105" t="26508" r="15135" b="62599"/>
                  <a:stretch/>
                </p:blipFill>
                <p:spPr>
                  <a:xfrm>
                    <a:off x="3333320" y="3282442"/>
                    <a:ext cx="158750" cy="161925"/>
                  </a:xfrm>
                  <a:prstGeom prst="rect">
                    <a:avLst/>
                  </a:prstGeom>
                </p:spPr>
              </p:pic>
            </p:grpSp>
            <p:pic>
              <p:nvPicPr>
                <p:cNvPr id="91" name="Graphic 90">
                  <a:extLst>
                    <a:ext uri="{FF2B5EF4-FFF2-40B4-BE49-F238E27FC236}">
                      <a16:creationId xmlns:a16="http://schemas.microsoft.com/office/drawing/2014/main" id="{3AB6D5E1-8E21-F14E-99B6-8F2B01FE4BC9}"/>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105" t="26508" r="15135" b="62599"/>
                <a:stretch/>
              </p:blipFill>
              <p:spPr>
                <a:xfrm>
                  <a:off x="2978297" y="2880628"/>
                  <a:ext cx="158750" cy="161925"/>
                </a:xfrm>
                <a:prstGeom prst="rect">
                  <a:avLst/>
                </a:prstGeom>
              </p:spPr>
            </p:pic>
            <p:grpSp>
              <p:nvGrpSpPr>
                <p:cNvPr id="92" name="Group 91">
                  <a:extLst>
                    <a:ext uri="{FF2B5EF4-FFF2-40B4-BE49-F238E27FC236}">
                      <a16:creationId xmlns:a16="http://schemas.microsoft.com/office/drawing/2014/main" id="{59D16FA8-F694-CE4C-80E0-082C6C2F245B}"/>
                    </a:ext>
                  </a:extLst>
                </p:cNvPr>
                <p:cNvGrpSpPr/>
                <p:nvPr/>
              </p:nvGrpSpPr>
              <p:grpSpPr>
                <a:xfrm>
                  <a:off x="2368120" y="3085447"/>
                  <a:ext cx="158750" cy="407146"/>
                  <a:chOff x="3333320" y="3025122"/>
                  <a:chExt cx="158750" cy="407146"/>
                </a:xfrm>
              </p:grpSpPr>
              <p:pic>
                <p:nvPicPr>
                  <p:cNvPr id="93" name="Graphic 92">
                    <a:extLst>
                      <a:ext uri="{FF2B5EF4-FFF2-40B4-BE49-F238E27FC236}">
                        <a16:creationId xmlns:a16="http://schemas.microsoft.com/office/drawing/2014/main" id="{80968AD7-3BCB-D449-AB46-55A05A3CE967}"/>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105" t="3652" r="15135" b="85454"/>
                  <a:stretch/>
                </p:blipFill>
                <p:spPr>
                  <a:xfrm>
                    <a:off x="3333320" y="3025122"/>
                    <a:ext cx="158750" cy="161925"/>
                  </a:xfrm>
                  <a:prstGeom prst="rect">
                    <a:avLst/>
                  </a:prstGeom>
                </p:spPr>
              </p:pic>
              <p:pic>
                <p:nvPicPr>
                  <p:cNvPr id="94" name="Graphic 93">
                    <a:extLst>
                      <a:ext uri="{FF2B5EF4-FFF2-40B4-BE49-F238E27FC236}">
                        <a16:creationId xmlns:a16="http://schemas.microsoft.com/office/drawing/2014/main" id="{A8B69047-29ED-9C41-ABBD-8665C8B75BC6}"/>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105" t="26508" r="15135" b="62599"/>
                  <a:stretch/>
                </p:blipFill>
                <p:spPr>
                  <a:xfrm>
                    <a:off x="3333320" y="3147733"/>
                    <a:ext cx="158750" cy="161925"/>
                  </a:xfrm>
                  <a:prstGeom prst="rect">
                    <a:avLst/>
                  </a:prstGeom>
                </p:spPr>
              </p:pic>
              <p:pic>
                <p:nvPicPr>
                  <p:cNvPr id="95" name="Graphic 94">
                    <a:extLst>
                      <a:ext uri="{FF2B5EF4-FFF2-40B4-BE49-F238E27FC236}">
                        <a16:creationId xmlns:a16="http://schemas.microsoft.com/office/drawing/2014/main" id="{30B50CA2-F2D5-4C48-A089-A00F4E5623A9}"/>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105" t="26508" r="15135" b="62599"/>
                  <a:stretch/>
                </p:blipFill>
                <p:spPr>
                  <a:xfrm>
                    <a:off x="3333320" y="3270343"/>
                    <a:ext cx="158750" cy="161925"/>
                  </a:xfrm>
                  <a:prstGeom prst="rect">
                    <a:avLst/>
                  </a:prstGeom>
                </p:spPr>
              </p:pic>
            </p:grpSp>
          </p:grpSp>
          <p:sp>
            <p:nvSpPr>
              <p:cNvPr id="82" name="TextBox 81">
                <a:extLst>
                  <a:ext uri="{FF2B5EF4-FFF2-40B4-BE49-F238E27FC236}">
                    <a16:creationId xmlns:a16="http://schemas.microsoft.com/office/drawing/2014/main" id="{A01FA0B4-95B6-0D48-8741-41FE77706892}"/>
                  </a:ext>
                </a:extLst>
              </p:cNvPr>
              <p:cNvSpPr txBox="1"/>
              <p:nvPr/>
            </p:nvSpPr>
            <p:spPr>
              <a:xfrm>
                <a:off x="1106787" y="3001357"/>
                <a:ext cx="789935" cy="146194"/>
              </a:xfrm>
              <a:prstGeom prst="rect">
                <a:avLst/>
              </a:prstGeom>
              <a:noFill/>
            </p:spPr>
            <p:txBody>
              <a:bodyPr wrap="square" lIns="0" tIns="0" rIns="0" bIns="0" rtlCol="0">
                <a:spAutoFit/>
              </a:bodyPr>
              <a:lstStyle/>
              <a:p>
                <a:pPr algn="r" defTabSz="914126">
                  <a:defRPr/>
                </a:pPr>
                <a:r>
                  <a:rPr lang="en-US" sz="930" b="1" dirty="0">
                    <a:solidFill>
                      <a:srgbClr val="312D2A"/>
                    </a:solidFill>
                    <a:latin typeface="Oracle Sans Semi Bold" panose="020B0503020204020204" pitchFamily="34" charset="0"/>
                    <a:cs typeface="Oracle Sans Semi Bold" panose="020B0503020204020204" pitchFamily="34" charset="0"/>
                  </a:rPr>
                  <a:t>SAN JOSE, CA</a:t>
                </a:r>
              </a:p>
            </p:txBody>
          </p:sp>
          <p:sp>
            <p:nvSpPr>
              <p:cNvPr id="83" name="TextBox 82">
                <a:extLst>
                  <a:ext uri="{FF2B5EF4-FFF2-40B4-BE49-F238E27FC236}">
                    <a16:creationId xmlns:a16="http://schemas.microsoft.com/office/drawing/2014/main" id="{50D67E99-FD19-2949-AAFD-40481482BF2F}"/>
                  </a:ext>
                </a:extLst>
              </p:cNvPr>
              <p:cNvSpPr txBox="1"/>
              <p:nvPr/>
            </p:nvSpPr>
            <p:spPr>
              <a:xfrm>
                <a:off x="1784558" y="3229734"/>
                <a:ext cx="567079" cy="146194"/>
              </a:xfrm>
              <a:prstGeom prst="rect">
                <a:avLst/>
              </a:prstGeom>
              <a:noFill/>
            </p:spPr>
            <p:txBody>
              <a:bodyPr wrap="square" lIns="0" tIns="0" rIns="0" bIns="0" rtlCol="0">
                <a:spAutoFit/>
              </a:bodyPr>
              <a:lstStyle/>
              <a:p>
                <a:pPr algn="r" defTabSz="914126">
                  <a:defRPr/>
                </a:pPr>
                <a:r>
                  <a:rPr lang="en-US" sz="930" b="1" dirty="0">
                    <a:solidFill>
                      <a:srgbClr val="312D2A"/>
                    </a:solidFill>
                    <a:latin typeface="Oracle Sans Semi Bold" panose="020B0503020204020204" pitchFamily="34" charset="0"/>
                    <a:cs typeface="Oracle Sans Semi Bold" panose="020B0503020204020204" pitchFamily="34" charset="0"/>
                  </a:rPr>
                  <a:t>PHOENIX</a:t>
                </a:r>
              </a:p>
            </p:txBody>
          </p:sp>
          <p:sp>
            <p:nvSpPr>
              <p:cNvPr id="84" name="TextBox 83">
                <a:extLst>
                  <a:ext uri="{FF2B5EF4-FFF2-40B4-BE49-F238E27FC236}">
                    <a16:creationId xmlns:a16="http://schemas.microsoft.com/office/drawing/2014/main" id="{0EF8BE03-B0EF-E646-B316-87C844CEC7AE}"/>
                  </a:ext>
                </a:extLst>
              </p:cNvPr>
              <p:cNvSpPr txBox="1"/>
              <p:nvPr/>
            </p:nvSpPr>
            <p:spPr>
              <a:xfrm>
                <a:off x="2398442" y="2906690"/>
                <a:ext cx="567079" cy="146194"/>
              </a:xfrm>
              <a:prstGeom prst="rect">
                <a:avLst/>
              </a:prstGeom>
              <a:noFill/>
            </p:spPr>
            <p:txBody>
              <a:bodyPr wrap="square" lIns="0" tIns="0" rIns="0" bIns="0" rtlCol="0">
                <a:spAutoFit/>
              </a:bodyPr>
              <a:lstStyle/>
              <a:p>
                <a:pPr algn="r" defTabSz="914126">
                  <a:defRPr/>
                </a:pPr>
                <a:r>
                  <a:rPr lang="en-US" sz="930" b="1" dirty="0">
                    <a:solidFill>
                      <a:srgbClr val="312D2A"/>
                    </a:solidFill>
                    <a:latin typeface="Oracle Sans Semi Bold" panose="020B0503020204020204" pitchFamily="34" charset="0"/>
                    <a:cs typeface="Oracle Sans Semi Bold" panose="020B0503020204020204" pitchFamily="34" charset="0"/>
                  </a:rPr>
                  <a:t>CHICAGO</a:t>
                </a:r>
              </a:p>
            </p:txBody>
          </p:sp>
          <p:sp>
            <p:nvSpPr>
              <p:cNvPr id="85" name="TextBox 84">
                <a:extLst>
                  <a:ext uri="{FF2B5EF4-FFF2-40B4-BE49-F238E27FC236}">
                    <a16:creationId xmlns:a16="http://schemas.microsoft.com/office/drawing/2014/main" id="{52E22FC2-22E1-4745-9B64-61706E7A302E}"/>
                  </a:ext>
                </a:extLst>
              </p:cNvPr>
              <p:cNvSpPr txBox="1"/>
              <p:nvPr/>
            </p:nvSpPr>
            <p:spPr>
              <a:xfrm>
                <a:off x="2755102" y="3237774"/>
                <a:ext cx="567079" cy="146194"/>
              </a:xfrm>
              <a:prstGeom prst="rect">
                <a:avLst/>
              </a:prstGeom>
              <a:noFill/>
            </p:spPr>
            <p:txBody>
              <a:bodyPr wrap="square" lIns="0" tIns="0" rIns="0" bIns="0" rtlCol="0">
                <a:spAutoFit/>
              </a:bodyPr>
              <a:lstStyle/>
              <a:p>
                <a:pPr algn="r" defTabSz="914126">
                  <a:defRPr/>
                </a:pPr>
                <a:r>
                  <a:rPr lang="en-US" sz="930" b="1" dirty="0">
                    <a:solidFill>
                      <a:srgbClr val="312D2A"/>
                    </a:solidFill>
                    <a:latin typeface="Oracle Sans Semi Bold" panose="020B0503020204020204" pitchFamily="34" charset="0"/>
                    <a:cs typeface="Oracle Sans Semi Bold" panose="020B0503020204020204" pitchFamily="34" charset="0"/>
                  </a:rPr>
                  <a:t>ASHBURN</a:t>
                </a:r>
              </a:p>
            </p:txBody>
          </p:sp>
          <p:sp>
            <p:nvSpPr>
              <p:cNvPr id="86" name="TextBox 85">
                <a:extLst>
                  <a:ext uri="{FF2B5EF4-FFF2-40B4-BE49-F238E27FC236}">
                    <a16:creationId xmlns:a16="http://schemas.microsoft.com/office/drawing/2014/main" id="{DABE85B9-9E23-6F4A-B802-AA008CC38D09}"/>
                  </a:ext>
                </a:extLst>
              </p:cNvPr>
              <p:cNvSpPr txBox="1"/>
              <p:nvPr/>
            </p:nvSpPr>
            <p:spPr>
              <a:xfrm>
                <a:off x="2911770" y="2606622"/>
                <a:ext cx="630884" cy="143116"/>
              </a:xfrm>
              <a:prstGeom prst="rect">
                <a:avLst/>
              </a:prstGeom>
              <a:noFill/>
            </p:spPr>
            <p:txBody>
              <a:bodyPr wrap="square" lIns="0" tIns="0" rIns="0" bIns="0" rtlCol="0">
                <a:spAutoFit/>
              </a:bodyPr>
              <a:lstStyle/>
              <a:p>
                <a:pPr defTabSz="914126">
                  <a:defRPr/>
                </a:pPr>
                <a:r>
                  <a:rPr lang="en-US" sz="930" b="1" dirty="0">
                    <a:solidFill>
                      <a:srgbClr val="312D2A"/>
                    </a:solidFill>
                    <a:latin typeface="Oracle Sans Semi Bold" panose="020B0503020204020204" pitchFamily="34" charset="0"/>
                    <a:cs typeface="Oracle Sans Semi Bold" panose="020B0503020204020204" pitchFamily="34" charset="0"/>
                  </a:rPr>
                  <a:t>TORONTO</a:t>
                </a:r>
              </a:p>
            </p:txBody>
          </p:sp>
          <p:sp>
            <p:nvSpPr>
              <p:cNvPr id="87" name="TextBox 86">
                <a:extLst>
                  <a:ext uri="{FF2B5EF4-FFF2-40B4-BE49-F238E27FC236}">
                    <a16:creationId xmlns:a16="http://schemas.microsoft.com/office/drawing/2014/main" id="{FC381FD7-7C17-C54A-9922-5EB16F4EB4E8}"/>
                  </a:ext>
                </a:extLst>
              </p:cNvPr>
              <p:cNvSpPr txBox="1"/>
              <p:nvPr/>
            </p:nvSpPr>
            <p:spPr>
              <a:xfrm>
                <a:off x="3740586" y="2645648"/>
                <a:ext cx="670066" cy="143116"/>
              </a:xfrm>
              <a:prstGeom prst="rect">
                <a:avLst/>
              </a:prstGeom>
              <a:noFill/>
            </p:spPr>
            <p:txBody>
              <a:bodyPr wrap="square" lIns="0" tIns="0" rIns="0" bIns="0" rtlCol="0">
                <a:spAutoFit/>
              </a:bodyPr>
              <a:lstStyle/>
              <a:p>
                <a:pPr defTabSz="914126">
                  <a:defRPr/>
                </a:pPr>
                <a:r>
                  <a:rPr lang="en-US" sz="930" b="1" dirty="0">
                    <a:solidFill>
                      <a:srgbClr val="312D2A"/>
                    </a:solidFill>
                    <a:latin typeface="Oracle Sans Semi Bold" panose="020B0503020204020204" pitchFamily="34" charset="0"/>
                    <a:cs typeface="Oracle Sans Semi Bold" panose="020B0503020204020204" pitchFamily="34" charset="0"/>
                  </a:rPr>
                  <a:t>MONTREAL</a:t>
                </a:r>
              </a:p>
            </p:txBody>
          </p:sp>
        </p:grpSp>
        <p:grpSp>
          <p:nvGrpSpPr>
            <p:cNvPr id="8" name="Group 7">
              <a:extLst>
                <a:ext uri="{FF2B5EF4-FFF2-40B4-BE49-F238E27FC236}">
                  <a16:creationId xmlns:a16="http://schemas.microsoft.com/office/drawing/2014/main" id="{A91E7F81-7F99-FB43-95B4-D0245946A6EB}"/>
                </a:ext>
              </a:extLst>
            </p:cNvPr>
            <p:cNvGrpSpPr/>
            <p:nvPr/>
          </p:nvGrpSpPr>
          <p:grpSpPr>
            <a:xfrm>
              <a:off x="3636939" y="4872449"/>
              <a:ext cx="1052683" cy="723708"/>
              <a:chOff x="3636939" y="4872449"/>
              <a:chExt cx="1052683" cy="723708"/>
            </a:xfrm>
          </p:grpSpPr>
          <p:grpSp>
            <p:nvGrpSpPr>
              <p:cNvPr id="74" name="Group 73">
                <a:extLst>
                  <a:ext uri="{FF2B5EF4-FFF2-40B4-BE49-F238E27FC236}">
                    <a16:creationId xmlns:a16="http://schemas.microsoft.com/office/drawing/2014/main" id="{FC2EA851-F3A2-E846-BF0E-7D0283BE49A8}"/>
                  </a:ext>
                </a:extLst>
              </p:cNvPr>
              <p:cNvGrpSpPr/>
              <p:nvPr/>
            </p:nvGrpSpPr>
            <p:grpSpPr>
              <a:xfrm>
                <a:off x="3636939" y="4922167"/>
                <a:ext cx="1052683" cy="673456"/>
                <a:chOff x="3636939" y="4922167"/>
                <a:chExt cx="1052683" cy="673456"/>
              </a:xfrm>
            </p:grpSpPr>
            <p:pic>
              <p:nvPicPr>
                <p:cNvPr id="78" name="Graphic 77">
                  <a:extLst>
                    <a:ext uri="{FF2B5EF4-FFF2-40B4-BE49-F238E27FC236}">
                      <a16:creationId xmlns:a16="http://schemas.microsoft.com/office/drawing/2014/main" id="{08DFDAD9-F276-A644-901D-87EB69608849}"/>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105" t="3652" r="15135" b="85454"/>
                <a:stretch/>
              </p:blipFill>
              <p:spPr>
                <a:xfrm>
                  <a:off x="4530872" y="5056568"/>
                  <a:ext cx="158750" cy="161925"/>
                </a:xfrm>
                <a:prstGeom prst="rect">
                  <a:avLst/>
                </a:prstGeom>
              </p:spPr>
            </p:pic>
            <p:pic>
              <p:nvPicPr>
                <p:cNvPr id="79" name="Graphic 78">
                  <a:extLst>
                    <a:ext uri="{FF2B5EF4-FFF2-40B4-BE49-F238E27FC236}">
                      <a16:creationId xmlns:a16="http://schemas.microsoft.com/office/drawing/2014/main" id="{5E09C87F-F518-1C48-B3FE-E0B3937EA43C}"/>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105" t="15187" r="15135" b="73919"/>
                <a:stretch/>
              </p:blipFill>
              <p:spPr>
                <a:xfrm>
                  <a:off x="4410799" y="4922167"/>
                  <a:ext cx="158750" cy="161925"/>
                </a:xfrm>
                <a:prstGeom prst="rect">
                  <a:avLst/>
                </a:prstGeom>
              </p:spPr>
            </p:pic>
            <p:pic>
              <p:nvPicPr>
                <p:cNvPr id="80" name="Graphic 79">
                  <a:extLst>
                    <a:ext uri="{FF2B5EF4-FFF2-40B4-BE49-F238E27FC236}">
                      <a16:creationId xmlns:a16="http://schemas.microsoft.com/office/drawing/2014/main" id="{BD20E672-C3F8-E647-B33B-BBAD134F9842}"/>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105" t="3652" r="15135" b="85454"/>
                <a:stretch/>
              </p:blipFill>
              <p:spPr>
                <a:xfrm>
                  <a:off x="3636939" y="5433698"/>
                  <a:ext cx="158750" cy="161925"/>
                </a:xfrm>
                <a:prstGeom prst="rect">
                  <a:avLst/>
                </a:prstGeom>
              </p:spPr>
            </p:pic>
          </p:grpSp>
          <p:sp>
            <p:nvSpPr>
              <p:cNvPr id="75" name="TextBox 74">
                <a:extLst>
                  <a:ext uri="{FF2B5EF4-FFF2-40B4-BE49-F238E27FC236}">
                    <a16:creationId xmlns:a16="http://schemas.microsoft.com/office/drawing/2014/main" id="{7B52A7F0-9A70-D74D-A79A-B510D062D6D6}"/>
                  </a:ext>
                </a:extLst>
              </p:cNvPr>
              <p:cNvSpPr txBox="1"/>
              <p:nvPr/>
            </p:nvSpPr>
            <p:spPr>
              <a:xfrm>
                <a:off x="3798313" y="5453041"/>
                <a:ext cx="751707" cy="143116"/>
              </a:xfrm>
              <a:prstGeom prst="rect">
                <a:avLst/>
              </a:prstGeom>
              <a:noFill/>
            </p:spPr>
            <p:txBody>
              <a:bodyPr wrap="square" lIns="0" tIns="0" rIns="0" bIns="0" rtlCol="0">
                <a:spAutoFit/>
              </a:bodyPr>
              <a:lstStyle/>
              <a:p>
                <a:pPr defTabSz="914126">
                  <a:defRPr/>
                </a:pPr>
                <a:r>
                  <a:rPr lang="en-US" sz="930" b="1" dirty="0">
                    <a:solidFill>
                      <a:srgbClr val="312D2A"/>
                    </a:solidFill>
                    <a:latin typeface="Oracle Sans Semi Bold" panose="020B0503020204020204" pitchFamily="34" charset="0"/>
                    <a:cs typeface="Oracle Sans Semi Bold" panose="020B0503020204020204" pitchFamily="34" charset="0"/>
                  </a:rPr>
                  <a:t>SANTIAGO</a:t>
                </a:r>
              </a:p>
            </p:txBody>
          </p:sp>
          <p:sp>
            <p:nvSpPr>
              <p:cNvPr id="76" name="TextBox 75">
                <a:extLst>
                  <a:ext uri="{FF2B5EF4-FFF2-40B4-BE49-F238E27FC236}">
                    <a16:creationId xmlns:a16="http://schemas.microsoft.com/office/drawing/2014/main" id="{D5C0A413-5A47-1F43-BE22-CF64C18FE557}"/>
                  </a:ext>
                </a:extLst>
              </p:cNvPr>
              <p:cNvSpPr txBox="1"/>
              <p:nvPr/>
            </p:nvSpPr>
            <p:spPr>
              <a:xfrm>
                <a:off x="3653471" y="4872449"/>
                <a:ext cx="751707" cy="143116"/>
              </a:xfrm>
              <a:prstGeom prst="rect">
                <a:avLst/>
              </a:prstGeom>
              <a:noFill/>
            </p:spPr>
            <p:txBody>
              <a:bodyPr wrap="square" lIns="0" tIns="0" rIns="0" bIns="0" rtlCol="0">
                <a:spAutoFit/>
              </a:bodyPr>
              <a:lstStyle/>
              <a:p>
                <a:pPr algn="r" defTabSz="914126">
                  <a:defRPr/>
                </a:pPr>
                <a:r>
                  <a:rPr lang="en-US" sz="930" b="1" dirty="0">
                    <a:solidFill>
                      <a:srgbClr val="312D2A"/>
                    </a:solidFill>
                    <a:latin typeface="Oracle Sans Semi Bold" panose="020B0503020204020204" pitchFamily="34" charset="0"/>
                    <a:cs typeface="Oracle Sans Semi Bold" panose="020B0503020204020204" pitchFamily="34" charset="0"/>
                  </a:rPr>
                  <a:t>VINHEDO</a:t>
                </a:r>
              </a:p>
            </p:txBody>
          </p:sp>
          <p:sp>
            <p:nvSpPr>
              <p:cNvPr id="77" name="TextBox 76">
                <a:extLst>
                  <a:ext uri="{FF2B5EF4-FFF2-40B4-BE49-F238E27FC236}">
                    <a16:creationId xmlns:a16="http://schemas.microsoft.com/office/drawing/2014/main" id="{D0D38143-2762-0049-885B-3EDA3652B8E0}"/>
                  </a:ext>
                </a:extLst>
              </p:cNvPr>
              <p:cNvSpPr txBox="1"/>
              <p:nvPr/>
            </p:nvSpPr>
            <p:spPr>
              <a:xfrm>
                <a:off x="3784652" y="5069139"/>
                <a:ext cx="751707" cy="143116"/>
              </a:xfrm>
              <a:prstGeom prst="rect">
                <a:avLst/>
              </a:prstGeom>
              <a:noFill/>
            </p:spPr>
            <p:txBody>
              <a:bodyPr wrap="square" lIns="0" tIns="0" rIns="0" bIns="0" rtlCol="0">
                <a:spAutoFit/>
              </a:bodyPr>
              <a:lstStyle/>
              <a:p>
                <a:pPr algn="r" defTabSz="914126">
                  <a:defRPr/>
                </a:pPr>
                <a:r>
                  <a:rPr lang="en-US" sz="930" b="1" dirty="0">
                    <a:solidFill>
                      <a:srgbClr val="312D2A"/>
                    </a:solidFill>
                    <a:latin typeface="Oracle Sans Semi Bold" panose="020B0503020204020204" pitchFamily="34" charset="0"/>
                    <a:cs typeface="Oracle Sans Semi Bold" panose="020B0503020204020204" pitchFamily="34" charset="0"/>
                  </a:rPr>
                  <a:t>SAO PAULO</a:t>
                </a:r>
              </a:p>
            </p:txBody>
          </p:sp>
        </p:grpSp>
        <p:grpSp>
          <p:nvGrpSpPr>
            <p:cNvPr id="9" name="Group 8">
              <a:extLst>
                <a:ext uri="{FF2B5EF4-FFF2-40B4-BE49-F238E27FC236}">
                  <a16:creationId xmlns:a16="http://schemas.microsoft.com/office/drawing/2014/main" id="{DA44E007-52BA-F745-8A68-1A34665BB1F9}"/>
                </a:ext>
              </a:extLst>
            </p:cNvPr>
            <p:cNvGrpSpPr/>
            <p:nvPr/>
          </p:nvGrpSpPr>
          <p:grpSpPr>
            <a:xfrm>
              <a:off x="4924843" y="1815356"/>
              <a:ext cx="2226137" cy="1327924"/>
              <a:chOff x="4924843" y="1815356"/>
              <a:chExt cx="2226137" cy="1327924"/>
            </a:xfrm>
          </p:grpSpPr>
          <p:grpSp>
            <p:nvGrpSpPr>
              <p:cNvPr id="50" name="Group 49">
                <a:extLst>
                  <a:ext uri="{FF2B5EF4-FFF2-40B4-BE49-F238E27FC236}">
                    <a16:creationId xmlns:a16="http://schemas.microsoft.com/office/drawing/2014/main" id="{FB1C708E-DF95-1A44-993B-38C71CC4D73F}"/>
                  </a:ext>
                </a:extLst>
              </p:cNvPr>
              <p:cNvGrpSpPr/>
              <p:nvPr/>
            </p:nvGrpSpPr>
            <p:grpSpPr>
              <a:xfrm>
                <a:off x="5543235" y="1931575"/>
                <a:ext cx="938067" cy="1088100"/>
                <a:chOff x="5543235" y="1931575"/>
                <a:chExt cx="938067" cy="1088100"/>
              </a:xfrm>
            </p:grpSpPr>
            <p:grpSp>
              <p:nvGrpSpPr>
                <p:cNvPr id="60" name="Group 59">
                  <a:extLst>
                    <a:ext uri="{FF2B5EF4-FFF2-40B4-BE49-F238E27FC236}">
                      <a16:creationId xmlns:a16="http://schemas.microsoft.com/office/drawing/2014/main" id="{D0BDBA9A-9035-A348-8C36-1E868279B6ED}"/>
                    </a:ext>
                  </a:extLst>
                </p:cNvPr>
                <p:cNvGrpSpPr/>
                <p:nvPr/>
              </p:nvGrpSpPr>
              <p:grpSpPr>
                <a:xfrm>
                  <a:off x="5543235" y="2253922"/>
                  <a:ext cx="314787" cy="407514"/>
                  <a:chOff x="5543235" y="2253922"/>
                  <a:chExt cx="314787" cy="407514"/>
                </a:xfrm>
              </p:grpSpPr>
              <p:pic>
                <p:nvPicPr>
                  <p:cNvPr id="70" name="Graphic 69">
                    <a:extLst>
                      <a:ext uri="{FF2B5EF4-FFF2-40B4-BE49-F238E27FC236}">
                        <a16:creationId xmlns:a16="http://schemas.microsoft.com/office/drawing/2014/main" id="{4FBA7D45-0F30-4B4E-9600-991A69BD08C9}"/>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105" t="3652" r="15135" b="85454"/>
                  <a:stretch/>
                </p:blipFill>
                <p:spPr>
                  <a:xfrm>
                    <a:off x="5695644" y="2253922"/>
                    <a:ext cx="158750" cy="161925"/>
                  </a:xfrm>
                  <a:prstGeom prst="rect">
                    <a:avLst/>
                  </a:prstGeom>
                </p:spPr>
              </p:pic>
              <p:pic>
                <p:nvPicPr>
                  <p:cNvPr id="71" name="Graphic 70">
                    <a:extLst>
                      <a:ext uri="{FF2B5EF4-FFF2-40B4-BE49-F238E27FC236}">
                        <a16:creationId xmlns:a16="http://schemas.microsoft.com/office/drawing/2014/main" id="{77B4DA93-C00E-D048-A00D-6F165314601B}"/>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105" t="26508" r="15135" b="62599"/>
                  <a:stretch/>
                </p:blipFill>
                <p:spPr>
                  <a:xfrm>
                    <a:off x="5696823" y="2370428"/>
                    <a:ext cx="158750" cy="161925"/>
                  </a:xfrm>
                  <a:prstGeom prst="rect">
                    <a:avLst/>
                  </a:prstGeom>
                </p:spPr>
              </p:pic>
              <p:pic>
                <p:nvPicPr>
                  <p:cNvPr id="72" name="Graphic 71">
                    <a:extLst>
                      <a:ext uri="{FF2B5EF4-FFF2-40B4-BE49-F238E27FC236}">
                        <a16:creationId xmlns:a16="http://schemas.microsoft.com/office/drawing/2014/main" id="{3CC85441-02AB-FF4A-B808-46CDAE00176C}"/>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105" t="74641" r="15135" b="15469"/>
                  <a:stretch/>
                </p:blipFill>
                <p:spPr>
                  <a:xfrm>
                    <a:off x="5699272" y="2514435"/>
                    <a:ext cx="158750" cy="147001"/>
                  </a:xfrm>
                  <a:prstGeom prst="rect">
                    <a:avLst/>
                  </a:prstGeom>
                </p:spPr>
              </p:pic>
              <p:pic>
                <p:nvPicPr>
                  <p:cNvPr id="73" name="Graphic 72">
                    <a:extLst>
                      <a:ext uri="{FF2B5EF4-FFF2-40B4-BE49-F238E27FC236}">
                        <a16:creationId xmlns:a16="http://schemas.microsoft.com/office/drawing/2014/main" id="{C4CB39F1-EC95-9147-A5F7-8C3AE9A38094}"/>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105" t="3652" r="15135" b="85454"/>
                  <a:stretch/>
                </p:blipFill>
                <p:spPr>
                  <a:xfrm>
                    <a:off x="5543235" y="2352514"/>
                    <a:ext cx="158750" cy="161925"/>
                  </a:xfrm>
                  <a:prstGeom prst="rect">
                    <a:avLst/>
                  </a:prstGeom>
                </p:spPr>
              </p:pic>
            </p:grpSp>
            <p:grpSp>
              <p:nvGrpSpPr>
                <p:cNvPr id="61" name="Group 60">
                  <a:extLst>
                    <a:ext uri="{FF2B5EF4-FFF2-40B4-BE49-F238E27FC236}">
                      <a16:creationId xmlns:a16="http://schemas.microsoft.com/office/drawing/2014/main" id="{BE7ED40F-D158-E54D-BD72-F1A5F477B793}"/>
                    </a:ext>
                  </a:extLst>
                </p:cNvPr>
                <p:cNvGrpSpPr/>
                <p:nvPr/>
              </p:nvGrpSpPr>
              <p:grpSpPr>
                <a:xfrm>
                  <a:off x="5843260" y="1931575"/>
                  <a:ext cx="638042" cy="1088100"/>
                  <a:chOff x="5843260" y="1931575"/>
                  <a:chExt cx="638042" cy="1088100"/>
                </a:xfrm>
              </p:grpSpPr>
              <p:pic>
                <p:nvPicPr>
                  <p:cNvPr id="67" name="Graphic 66">
                    <a:extLst>
                      <a:ext uri="{FF2B5EF4-FFF2-40B4-BE49-F238E27FC236}">
                        <a16:creationId xmlns:a16="http://schemas.microsoft.com/office/drawing/2014/main" id="{5246F2AF-5238-5F4F-9922-7C62B461955F}"/>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105" t="15187" r="15135" b="73919"/>
                  <a:stretch/>
                </p:blipFill>
                <p:spPr>
                  <a:xfrm>
                    <a:off x="6322552" y="1931575"/>
                    <a:ext cx="158750" cy="161925"/>
                  </a:xfrm>
                  <a:prstGeom prst="rect">
                    <a:avLst/>
                  </a:prstGeom>
                </p:spPr>
              </p:pic>
              <p:pic>
                <p:nvPicPr>
                  <p:cNvPr id="68" name="Graphic 67">
                    <a:extLst>
                      <a:ext uri="{FF2B5EF4-FFF2-40B4-BE49-F238E27FC236}">
                        <a16:creationId xmlns:a16="http://schemas.microsoft.com/office/drawing/2014/main" id="{371C6710-35C7-2549-B96E-AA6538DE886E}"/>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105" t="15187" r="15135" b="73919"/>
                  <a:stretch/>
                </p:blipFill>
                <p:spPr>
                  <a:xfrm>
                    <a:off x="6181872" y="2857750"/>
                    <a:ext cx="158750" cy="161925"/>
                  </a:xfrm>
                  <a:prstGeom prst="rect">
                    <a:avLst/>
                  </a:prstGeom>
                </p:spPr>
              </p:pic>
              <p:pic>
                <p:nvPicPr>
                  <p:cNvPr id="69" name="Graphic 68">
                    <a:extLst>
                      <a:ext uri="{FF2B5EF4-FFF2-40B4-BE49-F238E27FC236}">
                        <a16:creationId xmlns:a16="http://schemas.microsoft.com/office/drawing/2014/main" id="{423268C1-EAE9-EE4F-B262-32B327179909}"/>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105" t="15187" r="15135" b="73919"/>
                  <a:stretch/>
                </p:blipFill>
                <p:spPr>
                  <a:xfrm>
                    <a:off x="5843260" y="2781678"/>
                    <a:ext cx="158750" cy="161925"/>
                  </a:xfrm>
                  <a:prstGeom prst="rect">
                    <a:avLst/>
                  </a:prstGeom>
                </p:spPr>
              </p:pic>
            </p:grpSp>
            <p:grpSp>
              <p:nvGrpSpPr>
                <p:cNvPr id="62" name="Group 61">
                  <a:extLst>
                    <a:ext uri="{FF2B5EF4-FFF2-40B4-BE49-F238E27FC236}">
                      <a16:creationId xmlns:a16="http://schemas.microsoft.com/office/drawing/2014/main" id="{472DCC7F-451A-CF4B-8069-2A1FD8EECB46}"/>
                    </a:ext>
                  </a:extLst>
                </p:cNvPr>
                <p:cNvGrpSpPr/>
                <p:nvPr/>
              </p:nvGrpSpPr>
              <p:grpSpPr>
                <a:xfrm>
                  <a:off x="5969147" y="2427125"/>
                  <a:ext cx="161925" cy="281936"/>
                  <a:chOff x="5969147" y="2427125"/>
                  <a:chExt cx="161925" cy="281936"/>
                </a:xfrm>
              </p:grpSpPr>
              <p:pic>
                <p:nvPicPr>
                  <p:cNvPr id="65" name="Graphic 64">
                    <a:extLst>
                      <a:ext uri="{FF2B5EF4-FFF2-40B4-BE49-F238E27FC236}">
                        <a16:creationId xmlns:a16="http://schemas.microsoft.com/office/drawing/2014/main" id="{1FF6B945-DE34-FB4A-B5CE-7AAEE7A4D84E}"/>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105" t="74641" r="15135" b="15469"/>
                  <a:stretch/>
                </p:blipFill>
                <p:spPr>
                  <a:xfrm>
                    <a:off x="5972322" y="2562060"/>
                    <a:ext cx="158750" cy="147001"/>
                  </a:xfrm>
                  <a:prstGeom prst="rect">
                    <a:avLst/>
                  </a:prstGeom>
                </p:spPr>
              </p:pic>
              <p:pic>
                <p:nvPicPr>
                  <p:cNvPr id="66" name="Graphic 65">
                    <a:extLst>
                      <a:ext uri="{FF2B5EF4-FFF2-40B4-BE49-F238E27FC236}">
                        <a16:creationId xmlns:a16="http://schemas.microsoft.com/office/drawing/2014/main" id="{63841C5F-2419-5949-B082-062E65AAA515}"/>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105" t="3652" r="15135" b="85454"/>
                  <a:stretch/>
                </p:blipFill>
                <p:spPr>
                  <a:xfrm>
                    <a:off x="5969147" y="2427125"/>
                    <a:ext cx="158750" cy="161925"/>
                  </a:xfrm>
                  <a:prstGeom prst="rect">
                    <a:avLst/>
                  </a:prstGeom>
                </p:spPr>
              </p:pic>
            </p:grpSp>
            <p:pic>
              <p:nvPicPr>
                <p:cNvPr id="63" name="Graphic 62">
                  <a:extLst>
                    <a:ext uri="{FF2B5EF4-FFF2-40B4-BE49-F238E27FC236}">
                      <a16:creationId xmlns:a16="http://schemas.microsoft.com/office/drawing/2014/main" id="{8587A4CA-BD6C-8E4A-BFF1-4F99C1A39BA7}"/>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105" t="3652" r="15135" b="85454"/>
                <a:stretch/>
              </p:blipFill>
              <p:spPr>
                <a:xfrm>
                  <a:off x="6102497" y="2677428"/>
                  <a:ext cx="158750" cy="161925"/>
                </a:xfrm>
                <a:prstGeom prst="rect">
                  <a:avLst/>
                </a:prstGeom>
              </p:spPr>
            </p:pic>
            <p:pic>
              <p:nvPicPr>
                <p:cNvPr id="64" name="Graphic 63">
                  <a:extLst>
                    <a:ext uri="{FF2B5EF4-FFF2-40B4-BE49-F238E27FC236}">
                      <a16:creationId xmlns:a16="http://schemas.microsoft.com/office/drawing/2014/main" id="{0B873C8C-F48D-6347-932A-9276DEC38DD3}"/>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105" t="3652" r="15135" b="85454"/>
                <a:stretch/>
              </p:blipFill>
              <p:spPr>
                <a:xfrm>
                  <a:off x="6277122" y="2534553"/>
                  <a:ext cx="158750" cy="161925"/>
                </a:xfrm>
                <a:prstGeom prst="rect">
                  <a:avLst/>
                </a:prstGeom>
              </p:spPr>
            </p:pic>
          </p:grpSp>
          <p:grpSp>
            <p:nvGrpSpPr>
              <p:cNvPr id="51" name="Group 50">
                <a:extLst>
                  <a:ext uri="{FF2B5EF4-FFF2-40B4-BE49-F238E27FC236}">
                    <a16:creationId xmlns:a16="http://schemas.microsoft.com/office/drawing/2014/main" id="{C466B828-99C6-634F-9411-BE48202DE075}"/>
                  </a:ext>
                </a:extLst>
              </p:cNvPr>
              <p:cNvGrpSpPr/>
              <p:nvPr/>
            </p:nvGrpSpPr>
            <p:grpSpPr>
              <a:xfrm>
                <a:off x="4924843" y="1815356"/>
                <a:ext cx="2226137" cy="1327924"/>
                <a:chOff x="4924843" y="1815356"/>
                <a:chExt cx="2226137" cy="1327924"/>
              </a:xfrm>
            </p:grpSpPr>
            <p:sp>
              <p:nvSpPr>
                <p:cNvPr id="52" name="TextBox 51">
                  <a:extLst>
                    <a:ext uri="{FF2B5EF4-FFF2-40B4-BE49-F238E27FC236}">
                      <a16:creationId xmlns:a16="http://schemas.microsoft.com/office/drawing/2014/main" id="{C7932681-EFC1-9847-A0E7-3EEBA316D62A}"/>
                    </a:ext>
                  </a:extLst>
                </p:cNvPr>
                <p:cNvSpPr txBox="1"/>
                <p:nvPr/>
              </p:nvSpPr>
              <p:spPr>
                <a:xfrm>
                  <a:off x="4924843" y="2415490"/>
                  <a:ext cx="607577" cy="143153"/>
                </a:xfrm>
                <a:prstGeom prst="rect">
                  <a:avLst/>
                </a:prstGeom>
                <a:noFill/>
              </p:spPr>
              <p:txBody>
                <a:bodyPr wrap="square" lIns="0" tIns="0" rIns="0" bIns="0" rtlCol="0">
                  <a:spAutoFit/>
                </a:bodyPr>
                <a:lstStyle/>
                <a:p>
                  <a:pPr algn="r" defTabSz="914126">
                    <a:defRPr/>
                  </a:pPr>
                  <a:r>
                    <a:rPr lang="en-US" sz="930" b="1" dirty="0">
                      <a:solidFill>
                        <a:srgbClr val="312D2A"/>
                      </a:solidFill>
                      <a:latin typeface="Oracle Sans Semi Bold" panose="020B0503020204020204" pitchFamily="34" charset="0"/>
                      <a:cs typeface="Oracle Sans Semi Bold" panose="020B0503020204020204" pitchFamily="34" charset="0"/>
                    </a:rPr>
                    <a:t>NEWPORT</a:t>
                  </a:r>
                </a:p>
              </p:txBody>
            </p:sp>
            <p:sp>
              <p:nvSpPr>
                <p:cNvPr id="53" name="TextBox 52">
                  <a:extLst>
                    <a:ext uri="{FF2B5EF4-FFF2-40B4-BE49-F238E27FC236}">
                      <a16:creationId xmlns:a16="http://schemas.microsoft.com/office/drawing/2014/main" id="{3D6A9FB6-576C-0C4E-9B29-349C30784C1C}"/>
                    </a:ext>
                  </a:extLst>
                </p:cNvPr>
                <p:cNvSpPr txBox="1"/>
                <p:nvPr/>
              </p:nvSpPr>
              <p:spPr>
                <a:xfrm>
                  <a:off x="5972322" y="2311971"/>
                  <a:ext cx="772746" cy="143116"/>
                </a:xfrm>
                <a:prstGeom prst="rect">
                  <a:avLst/>
                </a:prstGeom>
                <a:noFill/>
              </p:spPr>
              <p:txBody>
                <a:bodyPr wrap="square" lIns="0" tIns="0" rIns="0" bIns="0" rtlCol="0">
                  <a:spAutoFit/>
                </a:bodyPr>
                <a:lstStyle/>
                <a:p>
                  <a:pPr defTabSz="914126">
                    <a:defRPr/>
                  </a:pPr>
                  <a:r>
                    <a:rPr lang="en-US" sz="930" b="1" dirty="0">
                      <a:solidFill>
                        <a:srgbClr val="312D2A"/>
                      </a:solidFill>
                      <a:latin typeface="Oracle Sans Semi Bold" panose="020B0503020204020204" pitchFamily="34" charset="0"/>
                      <a:cs typeface="Oracle Sans Semi Bold" panose="020B0503020204020204" pitchFamily="34" charset="0"/>
                    </a:rPr>
                    <a:t>AMSTERDAM</a:t>
                  </a:r>
                </a:p>
              </p:txBody>
            </p:sp>
            <p:sp>
              <p:nvSpPr>
                <p:cNvPr id="54" name="TextBox 53">
                  <a:extLst>
                    <a:ext uri="{FF2B5EF4-FFF2-40B4-BE49-F238E27FC236}">
                      <a16:creationId xmlns:a16="http://schemas.microsoft.com/office/drawing/2014/main" id="{78A41D4B-AE0A-6A4F-95B4-5A10863E0B35}"/>
                    </a:ext>
                  </a:extLst>
                </p:cNvPr>
                <p:cNvSpPr txBox="1"/>
                <p:nvPr/>
              </p:nvSpPr>
              <p:spPr>
                <a:xfrm>
                  <a:off x="6441948" y="2485691"/>
                  <a:ext cx="709032" cy="143116"/>
                </a:xfrm>
                <a:prstGeom prst="rect">
                  <a:avLst/>
                </a:prstGeom>
                <a:noFill/>
              </p:spPr>
              <p:txBody>
                <a:bodyPr wrap="square" lIns="0" tIns="0" rIns="0" bIns="0" rtlCol="0">
                  <a:spAutoFit/>
                </a:bodyPr>
                <a:lstStyle/>
                <a:p>
                  <a:pPr defTabSz="914126">
                    <a:defRPr/>
                  </a:pPr>
                  <a:r>
                    <a:rPr lang="en-US" sz="930" b="1" dirty="0">
                      <a:solidFill>
                        <a:srgbClr val="312D2A"/>
                      </a:solidFill>
                      <a:latin typeface="Oracle Sans Semi Bold" panose="020B0503020204020204" pitchFamily="34" charset="0"/>
                      <a:cs typeface="Oracle Sans Semi Bold" panose="020B0503020204020204" pitchFamily="34" charset="0"/>
                    </a:rPr>
                    <a:t>FRANKFURT</a:t>
                  </a:r>
                </a:p>
              </p:txBody>
            </p:sp>
            <p:sp>
              <p:nvSpPr>
                <p:cNvPr id="55" name="TextBox 54">
                  <a:extLst>
                    <a:ext uri="{FF2B5EF4-FFF2-40B4-BE49-F238E27FC236}">
                      <a16:creationId xmlns:a16="http://schemas.microsoft.com/office/drawing/2014/main" id="{E22A6D42-BDCC-2142-B326-29186798AB30}"/>
                    </a:ext>
                  </a:extLst>
                </p:cNvPr>
                <p:cNvSpPr txBox="1"/>
                <p:nvPr/>
              </p:nvSpPr>
              <p:spPr>
                <a:xfrm>
                  <a:off x="6253878" y="2692646"/>
                  <a:ext cx="461394" cy="143116"/>
                </a:xfrm>
                <a:prstGeom prst="rect">
                  <a:avLst/>
                </a:prstGeom>
                <a:noFill/>
              </p:spPr>
              <p:txBody>
                <a:bodyPr wrap="square" lIns="0" tIns="0" rIns="0" bIns="0" rtlCol="0">
                  <a:spAutoFit/>
                </a:bodyPr>
                <a:lstStyle/>
                <a:p>
                  <a:pPr defTabSz="914126">
                    <a:defRPr/>
                  </a:pPr>
                  <a:r>
                    <a:rPr lang="en-US" sz="930" b="1" dirty="0">
                      <a:solidFill>
                        <a:srgbClr val="312D2A"/>
                      </a:solidFill>
                      <a:latin typeface="Oracle Sans Semi Bold" panose="020B0503020204020204" pitchFamily="34" charset="0"/>
                      <a:cs typeface="Oracle Sans Semi Bold" panose="020B0503020204020204" pitchFamily="34" charset="0"/>
                    </a:rPr>
                    <a:t>ZURICH</a:t>
                  </a:r>
                </a:p>
              </p:txBody>
            </p:sp>
            <p:sp>
              <p:nvSpPr>
                <p:cNvPr id="56" name="TextBox 55">
                  <a:extLst>
                    <a:ext uri="{FF2B5EF4-FFF2-40B4-BE49-F238E27FC236}">
                      <a16:creationId xmlns:a16="http://schemas.microsoft.com/office/drawing/2014/main" id="{91986937-DA12-B64C-B006-89272B5C4A81}"/>
                    </a:ext>
                  </a:extLst>
                </p:cNvPr>
                <p:cNvSpPr txBox="1"/>
                <p:nvPr/>
              </p:nvSpPr>
              <p:spPr>
                <a:xfrm>
                  <a:off x="5333802" y="2132483"/>
                  <a:ext cx="541592" cy="143116"/>
                </a:xfrm>
                <a:prstGeom prst="rect">
                  <a:avLst/>
                </a:prstGeom>
                <a:noFill/>
              </p:spPr>
              <p:txBody>
                <a:bodyPr wrap="square" lIns="0" tIns="0" rIns="0" bIns="0" rtlCol="0">
                  <a:spAutoFit/>
                </a:bodyPr>
                <a:lstStyle/>
                <a:p>
                  <a:pPr defTabSz="914126">
                    <a:defRPr/>
                  </a:pPr>
                  <a:r>
                    <a:rPr lang="en-US" sz="930" b="1" dirty="0">
                      <a:solidFill>
                        <a:srgbClr val="312D2A"/>
                      </a:solidFill>
                      <a:latin typeface="Oracle Sans Semi Bold" panose="020B0503020204020204" pitchFamily="34" charset="0"/>
                      <a:cs typeface="Oracle Sans Semi Bold" panose="020B0503020204020204" pitchFamily="34" charset="0"/>
                    </a:rPr>
                    <a:t>LONDON</a:t>
                  </a:r>
                </a:p>
              </p:txBody>
            </p:sp>
            <p:sp>
              <p:nvSpPr>
                <p:cNvPr id="57" name="TextBox 56">
                  <a:extLst>
                    <a:ext uri="{FF2B5EF4-FFF2-40B4-BE49-F238E27FC236}">
                      <a16:creationId xmlns:a16="http://schemas.microsoft.com/office/drawing/2014/main" id="{1B2494BF-222A-354A-BA55-4C69106C2488}"/>
                    </a:ext>
                  </a:extLst>
                </p:cNvPr>
                <p:cNvSpPr txBox="1"/>
                <p:nvPr/>
              </p:nvSpPr>
              <p:spPr>
                <a:xfrm>
                  <a:off x="6131131" y="1815356"/>
                  <a:ext cx="541592" cy="143116"/>
                </a:xfrm>
                <a:prstGeom prst="rect">
                  <a:avLst/>
                </a:prstGeom>
                <a:noFill/>
              </p:spPr>
              <p:txBody>
                <a:bodyPr wrap="square" lIns="0" tIns="0" rIns="0" bIns="0" rtlCol="0">
                  <a:spAutoFit/>
                </a:bodyPr>
                <a:lstStyle/>
                <a:p>
                  <a:pPr defTabSz="914126">
                    <a:defRPr/>
                  </a:pPr>
                  <a:r>
                    <a:rPr lang="en-US" sz="930" b="1" dirty="0">
                      <a:solidFill>
                        <a:srgbClr val="312D2A"/>
                      </a:solidFill>
                      <a:latin typeface="Oracle Sans Semi Bold" panose="020B0503020204020204" pitchFamily="34" charset="0"/>
                      <a:cs typeface="Oracle Sans Semi Bold" panose="020B0503020204020204" pitchFamily="34" charset="0"/>
                    </a:rPr>
                    <a:t>SWEDEN</a:t>
                  </a:r>
                </a:p>
              </p:txBody>
            </p:sp>
            <p:sp>
              <p:nvSpPr>
                <p:cNvPr id="58" name="TextBox 57">
                  <a:extLst>
                    <a:ext uri="{FF2B5EF4-FFF2-40B4-BE49-F238E27FC236}">
                      <a16:creationId xmlns:a16="http://schemas.microsoft.com/office/drawing/2014/main" id="{37457098-D78F-7044-A1CE-266511D1A42F}"/>
                    </a:ext>
                  </a:extLst>
                </p:cNvPr>
                <p:cNvSpPr txBox="1"/>
                <p:nvPr/>
              </p:nvSpPr>
              <p:spPr>
                <a:xfrm>
                  <a:off x="6107974" y="3000164"/>
                  <a:ext cx="541592" cy="143116"/>
                </a:xfrm>
                <a:prstGeom prst="rect">
                  <a:avLst/>
                </a:prstGeom>
                <a:noFill/>
              </p:spPr>
              <p:txBody>
                <a:bodyPr wrap="square" lIns="0" tIns="0" rIns="0" bIns="0" rtlCol="0">
                  <a:spAutoFit/>
                </a:bodyPr>
                <a:lstStyle/>
                <a:p>
                  <a:pPr defTabSz="914126">
                    <a:defRPr/>
                  </a:pPr>
                  <a:r>
                    <a:rPr lang="en-US" sz="930" b="1" dirty="0">
                      <a:solidFill>
                        <a:srgbClr val="312D2A"/>
                      </a:solidFill>
                      <a:latin typeface="Oracle Sans Semi Bold" panose="020B0503020204020204" pitchFamily="34" charset="0"/>
                      <a:cs typeface="Oracle Sans Semi Bold" panose="020B0503020204020204" pitchFamily="34" charset="0"/>
                    </a:rPr>
                    <a:t>ITALY</a:t>
                  </a:r>
                </a:p>
              </p:txBody>
            </p:sp>
            <p:sp>
              <p:nvSpPr>
                <p:cNvPr id="59" name="TextBox 58">
                  <a:extLst>
                    <a:ext uri="{FF2B5EF4-FFF2-40B4-BE49-F238E27FC236}">
                      <a16:creationId xmlns:a16="http://schemas.microsoft.com/office/drawing/2014/main" id="{78D877D0-7466-AA43-A7D2-D04DE2AEF623}"/>
                    </a:ext>
                  </a:extLst>
                </p:cNvPr>
                <p:cNvSpPr txBox="1"/>
                <p:nvPr/>
              </p:nvSpPr>
              <p:spPr>
                <a:xfrm>
                  <a:off x="5375499" y="2803079"/>
                  <a:ext cx="541592" cy="143116"/>
                </a:xfrm>
                <a:prstGeom prst="rect">
                  <a:avLst/>
                </a:prstGeom>
                <a:noFill/>
              </p:spPr>
              <p:txBody>
                <a:bodyPr wrap="square" lIns="0" tIns="0" rIns="0" bIns="0" rtlCol="0">
                  <a:spAutoFit/>
                </a:bodyPr>
                <a:lstStyle/>
                <a:p>
                  <a:pPr defTabSz="914126">
                    <a:defRPr/>
                  </a:pPr>
                  <a:r>
                    <a:rPr lang="en-US" sz="930" b="1" dirty="0">
                      <a:solidFill>
                        <a:srgbClr val="312D2A"/>
                      </a:solidFill>
                      <a:latin typeface="Oracle Sans Semi Bold" panose="020B0503020204020204" pitchFamily="34" charset="0"/>
                      <a:cs typeface="Oracle Sans Semi Bold" panose="020B0503020204020204" pitchFamily="34" charset="0"/>
                    </a:rPr>
                    <a:t>FRANCE</a:t>
                  </a:r>
                </a:p>
              </p:txBody>
            </p:sp>
          </p:grpSp>
        </p:grpSp>
        <p:grpSp>
          <p:nvGrpSpPr>
            <p:cNvPr id="10" name="Group 9">
              <a:extLst>
                <a:ext uri="{FF2B5EF4-FFF2-40B4-BE49-F238E27FC236}">
                  <a16:creationId xmlns:a16="http://schemas.microsoft.com/office/drawing/2014/main" id="{5A131C1C-5BD6-5640-89EE-ACBF0B2BE791}"/>
                </a:ext>
              </a:extLst>
            </p:cNvPr>
            <p:cNvGrpSpPr/>
            <p:nvPr/>
          </p:nvGrpSpPr>
          <p:grpSpPr>
            <a:xfrm>
              <a:off x="6542485" y="3264119"/>
              <a:ext cx="1497225" cy="461059"/>
              <a:chOff x="6542485" y="3264119"/>
              <a:chExt cx="1497225" cy="461059"/>
            </a:xfrm>
          </p:grpSpPr>
          <p:grpSp>
            <p:nvGrpSpPr>
              <p:cNvPr id="42" name="Group 41">
                <a:extLst>
                  <a:ext uri="{FF2B5EF4-FFF2-40B4-BE49-F238E27FC236}">
                    <a16:creationId xmlns:a16="http://schemas.microsoft.com/office/drawing/2014/main" id="{DB5E9ADA-B991-C747-AD2A-902DDB4E7C25}"/>
                  </a:ext>
                </a:extLst>
              </p:cNvPr>
              <p:cNvGrpSpPr/>
              <p:nvPr/>
            </p:nvGrpSpPr>
            <p:grpSpPr>
              <a:xfrm>
                <a:off x="6874022" y="3264119"/>
                <a:ext cx="775755" cy="461059"/>
                <a:chOff x="6874022" y="3264119"/>
                <a:chExt cx="775755" cy="461059"/>
              </a:xfrm>
            </p:grpSpPr>
            <p:pic>
              <p:nvPicPr>
                <p:cNvPr id="47" name="Graphic 46">
                  <a:extLst>
                    <a:ext uri="{FF2B5EF4-FFF2-40B4-BE49-F238E27FC236}">
                      <a16:creationId xmlns:a16="http://schemas.microsoft.com/office/drawing/2014/main" id="{D2189A24-69C2-4E43-84DA-ECA470F8C2AA}"/>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105" t="15187" r="15135" b="73919"/>
                <a:stretch/>
              </p:blipFill>
              <p:spPr>
                <a:xfrm>
                  <a:off x="6874022" y="3264119"/>
                  <a:ext cx="158750" cy="161925"/>
                </a:xfrm>
                <a:prstGeom prst="rect">
                  <a:avLst/>
                </a:prstGeom>
              </p:spPr>
            </p:pic>
            <p:pic>
              <p:nvPicPr>
                <p:cNvPr id="48" name="Graphic 47">
                  <a:extLst>
                    <a:ext uri="{FF2B5EF4-FFF2-40B4-BE49-F238E27FC236}">
                      <a16:creationId xmlns:a16="http://schemas.microsoft.com/office/drawing/2014/main" id="{F48C8361-BCBC-1B46-8B8B-59BDD6045132}"/>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105" t="3652" r="15135" b="85454"/>
                <a:stretch/>
              </p:blipFill>
              <p:spPr>
                <a:xfrm>
                  <a:off x="7067697" y="3563253"/>
                  <a:ext cx="158750" cy="161925"/>
                </a:xfrm>
                <a:prstGeom prst="rect">
                  <a:avLst/>
                </a:prstGeom>
              </p:spPr>
            </p:pic>
            <p:pic>
              <p:nvPicPr>
                <p:cNvPr id="49" name="Graphic 48">
                  <a:extLst>
                    <a:ext uri="{FF2B5EF4-FFF2-40B4-BE49-F238E27FC236}">
                      <a16:creationId xmlns:a16="http://schemas.microsoft.com/office/drawing/2014/main" id="{000968DF-9C86-3E40-93EE-F800BF7E8FD2}"/>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105" t="3652" r="15135" b="85454"/>
                <a:stretch/>
              </p:blipFill>
              <p:spPr>
                <a:xfrm>
                  <a:off x="7491027" y="3496578"/>
                  <a:ext cx="158750" cy="161925"/>
                </a:xfrm>
                <a:prstGeom prst="rect">
                  <a:avLst/>
                </a:prstGeom>
              </p:spPr>
            </p:pic>
          </p:grpSp>
          <p:grpSp>
            <p:nvGrpSpPr>
              <p:cNvPr id="43" name="Group 42">
                <a:extLst>
                  <a:ext uri="{FF2B5EF4-FFF2-40B4-BE49-F238E27FC236}">
                    <a16:creationId xmlns:a16="http://schemas.microsoft.com/office/drawing/2014/main" id="{61C92AA3-AB72-AE4A-8D48-571A0A7F8944}"/>
                  </a:ext>
                </a:extLst>
              </p:cNvPr>
              <p:cNvGrpSpPr/>
              <p:nvPr/>
            </p:nvGrpSpPr>
            <p:grpSpPr>
              <a:xfrm>
                <a:off x="6542485" y="3282862"/>
                <a:ext cx="1497225" cy="436087"/>
                <a:chOff x="6542485" y="3282862"/>
                <a:chExt cx="1497225" cy="436087"/>
              </a:xfrm>
            </p:grpSpPr>
            <p:sp>
              <p:nvSpPr>
                <p:cNvPr id="44" name="TextBox 43">
                  <a:extLst>
                    <a:ext uri="{FF2B5EF4-FFF2-40B4-BE49-F238E27FC236}">
                      <a16:creationId xmlns:a16="http://schemas.microsoft.com/office/drawing/2014/main" id="{C11AA912-45AF-4444-B120-49F416EE596A}"/>
                    </a:ext>
                  </a:extLst>
                </p:cNvPr>
                <p:cNvSpPr txBox="1"/>
                <p:nvPr/>
              </p:nvSpPr>
              <p:spPr>
                <a:xfrm>
                  <a:off x="6542485" y="3575833"/>
                  <a:ext cx="518566" cy="143116"/>
                </a:xfrm>
                <a:prstGeom prst="rect">
                  <a:avLst/>
                </a:prstGeom>
                <a:noFill/>
              </p:spPr>
              <p:txBody>
                <a:bodyPr wrap="square" lIns="0" tIns="0" rIns="0" bIns="0" rtlCol="0">
                  <a:spAutoFit/>
                </a:bodyPr>
                <a:lstStyle/>
                <a:p>
                  <a:pPr algn="r" defTabSz="914126">
                    <a:defRPr/>
                  </a:pPr>
                  <a:r>
                    <a:rPr lang="en-US" sz="930" b="1" dirty="0">
                      <a:solidFill>
                        <a:srgbClr val="312D2A"/>
                      </a:solidFill>
                      <a:latin typeface="Oracle Sans Semi Bold" panose="020B0503020204020204" pitchFamily="34" charset="0"/>
                      <a:cs typeface="Oracle Sans Semi Bold" panose="020B0503020204020204" pitchFamily="34" charset="0"/>
                    </a:rPr>
                    <a:t>JEDDAH</a:t>
                  </a:r>
                </a:p>
              </p:txBody>
            </p:sp>
            <p:sp>
              <p:nvSpPr>
                <p:cNvPr id="45" name="TextBox 44">
                  <a:extLst>
                    <a:ext uri="{FF2B5EF4-FFF2-40B4-BE49-F238E27FC236}">
                      <a16:creationId xmlns:a16="http://schemas.microsoft.com/office/drawing/2014/main" id="{8532F115-337B-3442-A22A-72B8CC3B5F06}"/>
                    </a:ext>
                  </a:extLst>
                </p:cNvPr>
                <p:cNvSpPr txBox="1"/>
                <p:nvPr/>
              </p:nvSpPr>
              <p:spPr>
                <a:xfrm>
                  <a:off x="7040824" y="3282862"/>
                  <a:ext cx="624374" cy="143153"/>
                </a:xfrm>
                <a:prstGeom prst="rect">
                  <a:avLst/>
                </a:prstGeom>
                <a:noFill/>
              </p:spPr>
              <p:txBody>
                <a:bodyPr wrap="square" lIns="0" tIns="0" rIns="0" bIns="0" rtlCol="0">
                  <a:spAutoFit/>
                </a:bodyPr>
                <a:lstStyle/>
                <a:p>
                  <a:pPr defTabSz="914126">
                    <a:defRPr/>
                  </a:pPr>
                  <a:r>
                    <a:rPr lang="en-US" sz="930" b="1" dirty="0">
                      <a:solidFill>
                        <a:srgbClr val="312D2A"/>
                      </a:solidFill>
                      <a:latin typeface="Oracle Sans Semi Bold" panose="020B0503020204020204" pitchFamily="34" charset="0"/>
                      <a:cs typeface="Oracle Sans Semi Bold" panose="020B0503020204020204" pitchFamily="34" charset="0"/>
                    </a:rPr>
                    <a:t>ISRAEL 2</a:t>
                  </a:r>
                </a:p>
              </p:txBody>
            </p:sp>
            <p:sp>
              <p:nvSpPr>
                <p:cNvPr id="46" name="TextBox 45">
                  <a:extLst>
                    <a:ext uri="{FF2B5EF4-FFF2-40B4-BE49-F238E27FC236}">
                      <a16:creationId xmlns:a16="http://schemas.microsoft.com/office/drawing/2014/main" id="{A9F0F41C-0783-8C4D-9448-D971D9653537}"/>
                    </a:ext>
                  </a:extLst>
                </p:cNvPr>
                <p:cNvSpPr txBox="1"/>
                <p:nvPr/>
              </p:nvSpPr>
              <p:spPr>
                <a:xfrm>
                  <a:off x="7655072" y="3508166"/>
                  <a:ext cx="384638" cy="143116"/>
                </a:xfrm>
                <a:prstGeom prst="rect">
                  <a:avLst/>
                </a:prstGeom>
                <a:noFill/>
              </p:spPr>
              <p:txBody>
                <a:bodyPr wrap="square" lIns="0" tIns="0" rIns="0" bIns="0" rtlCol="0">
                  <a:spAutoFit/>
                </a:bodyPr>
                <a:lstStyle/>
                <a:p>
                  <a:pPr defTabSz="914126">
                    <a:defRPr/>
                  </a:pPr>
                  <a:r>
                    <a:rPr lang="en-US" sz="930" b="1" dirty="0">
                      <a:solidFill>
                        <a:srgbClr val="312D2A"/>
                      </a:solidFill>
                      <a:latin typeface="Oracle Sans Semi Bold" panose="020B0503020204020204" pitchFamily="34" charset="0"/>
                      <a:cs typeface="Oracle Sans Semi Bold" panose="020B0503020204020204" pitchFamily="34" charset="0"/>
                    </a:rPr>
                    <a:t>DUBAI</a:t>
                  </a:r>
                </a:p>
              </p:txBody>
            </p:sp>
          </p:grpSp>
        </p:grpSp>
        <p:grpSp>
          <p:nvGrpSpPr>
            <p:cNvPr id="11" name="Group 10">
              <a:extLst>
                <a:ext uri="{FF2B5EF4-FFF2-40B4-BE49-F238E27FC236}">
                  <a16:creationId xmlns:a16="http://schemas.microsoft.com/office/drawing/2014/main" id="{104EB8BC-3B0D-6041-9335-68DE0917144A}"/>
                </a:ext>
              </a:extLst>
            </p:cNvPr>
            <p:cNvGrpSpPr/>
            <p:nvPr/>
          </p:nvGrpSpPr>
          <p:grpSpPr>
            <a:xfrm>
              <a:off x="8064647" y="3740368"/>
              <a:ext cx="1071674" cy="292100"/>
              <a:chOff x="8064647" y="3740368"/>
              <a:chExt cx="1071674" cy="292100"/>
            </a:xfrm>
          </p:grpSpPr>
          <p:grpSp>
            <p:nvGrpSpPr>
              <p:cNvPr id="37" name="Group 36">
                <a:extLst>
                  <a:ext uri="{FF2B5EF4-FFF2-40B4-BE49-F238E27FC236}">
                    <a16:creationId xmlns:a16="http://schemas.microsoft.com/office/drawing/2014/main" id="{BCD20045-74E2-EB45-B000-F6752A6E96EE}"/>
                  </a:ext>
                </a:extLst>
              </p:cNvPr>
              <p:cNvGrpSpPr/>
              <p:nvPr/>
            </p:nvGrpSpPr>
            <p:grpSpPr>
              <a:xfrm>
                <a:off x="8064647" y="3740368"/>
                <a:ext cx="269875" cy="292100"/>
                <a:chOff x="8064647" y="3740368"/>
                <a:chExt cx="269875" cy="292100"/>
              </a:xfrm>
            </p:grpSpPr>
            <p:pic>
              <p:nvPicPr>
                <p:cNvPr id="40" name="Graphic 39">
                  <a:extLst>
                    <a:ext uri="{FF2B5EF4-FFF2-40B4-BE49-F238E27FC236}">
                      <a16:creationId xmlns:a16="http://schemas.microsoft.com/office/drawing/2014/main" id="{E448BA13-13F4-1549-9390-0F19FBBB8D32}"/>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105" t="3652" r="15135" b="85454"/>
                <a:stretch/>
              </p:blipFill>
              <p:spPr>
                <a:xfrm>
                  <a:off x="8064647" y="3740368"/>
                  <a:ext cx="158750" cy="161925"/>
                </a:xfrm>
                <a:prstGeom prst="rect">
                  <a:avLst/>
                </a:prstGeom>
              </p:spPr>
            </p:pic>
            <p:pic>
              <p:nvPicPr>
                <p:cNvPr id="41" name="Graphic 40">
                  <a:extLst>
                    <a:ext uri="{FF2B5EF4-FFF2-40B4-BE49-F238E27FC236}">
                      <a16:creationId xmlns:a16="http://schemas.microsoft.com/office/drawing/2014/main" id="{2D69E399-FA3C-6F47-8C70-64B9D49CCBF4}"/>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105" t="3652" r="15135" b="85454"/>
                <a:stretch/>
              </p:blipFill>
              <p:spPr>
                <a:xfrm>
                  <a:off x="8175772" y="3870543"/>
                  <a:ext cx="158750" cy="161925"/>
                </a:xfrm>
                <a:prstGeom prst="rect">
                  <a:avLst/>
                </a:prstGeom>
              </p:spPr>
            </p:pic>
          </p:grpSp>
          <p:sp>
            <p:nvSpPr>
              <p:cNvPr id="38" name="TextBox 37">
                <a:extLst>
                  <a:ext uri="{FF2B5EF4-FFF2-40B4-BE49-F238E27FC236}">
                    <a16:creationId xmlns:a16="http://schemas.microsoft.com/office/drawing/2014/main" id="{E6D29BA4-DDA7-9F4E-A302-35572A1A0642}"/>
                  </a:ext>
                </a:extLst>
              </p:cNvPr>
              <p:cNvSpPr txBox="1"/>
              <p:nvPr/>
            </p:nvSpPr>
            <p:spPr>
              <a:xfrm>
                <a:off x="8217400" y="3755485"/>
                <a:ext cx="537362" cy="143116"/>
              </a:xfrm>
              <a:prstGeom prst="rect">
                <a:avLst/>
              </a:prstGeom>
              <a:noFill/>
            </p:spPr>
            <p:txBody>
              <a:bodyPr wrap="square" lIns="0" tIns="0" rIns="0" bIns="0" rtlCol="0">
                <a:spAutoFit/>
              </a:bodyPr>
              <a:lstStyle/>
              <a:p>
                <a:pPr defTabSz="914126">
                  <a:defRPr/>
                </a:pPr>
                <a:r>
                  <a:rPr lang="en-US" sz="930" b="1" dirty="0">
                    <a:solidFill>
                      <a:srgbClr val="312D2A"/>
                    </a:solidFill>
                    <a:latin typeface="Oracle Sans Semi Bold" panose="020B0503020204020204" pitchFamily="34" charset="0"/>
                    <a:cs typeface="Oracle Sans Semi Bold" panose="020B0503020204020204" pitchFamily="34" charset="0"/>
                  </a:rPr>
                  <a:t>MUMBAI</a:t>
                </a:r>
              </a:p>
            </p:txBody>
          </p:sp>
          <p:sp>
            <p:nvSpPr>
              <p:cNvPr id="39" name="TextBox 38">
                <a:extLst>
                  <a:ext uri="{FF2B5EF4-FFF2-40B4-BE49-F238E27FC236}">
                    <a16:creationId xmlns:a16="http://schemas.microsoft.com/office/drawing/2014/main" id="{D5764E07-BFCF-0B40-88C5-E472F1FEEA5C}"/>
                  </a:ext>
                </a:extLst>
              </p:cNvPr>
              <p:cNvSpPr txBox="1"/>
              <p:nvPr/>
            </p:nvSpPr>
            <p:spPr>
              <a:xfrm>
                <a:off x="8331209" y="3882398"/>
                <a:ext cx="805112" cy="143116"/>
              </a:xfrm>
              <a:prstGeom prst="rect">
                <a:avLst/>
              </a:prstGeom>
              <a:noFill/>
            </p:spPr>
            <p:txBody>
              <a:bodyPr wrap="square" lIns="0" tIns="0" rIns="0" bIns="0" rtlCol="0">
                <a:spAutoFit/>
              </a:bodyPr>
              <a:lstStyle/>
              <a:p>
                <a:pPr defTabSz="914126">
                  <a:defRPr/>
                </a:pPr>
                <a:r>
                  <a:rPr lang="en-US" sz="930" b="1" dirty="0">
                    <a:solidFill>
                      <a:srgbClr val="312D2A"/>
                    </a:solidFill>
                    <a:latin typeface="Oracle Sans Semi Bold" panose="020B0503020204020204" pitchFamily="34" charset="0"/>
                    <a:cs typeface="Oracle Sans Semi Bold" panose="020B0503020204020204" pitchFamily="34" charset="0"/>
                  </a:rPr>
                  <a:t>HYDERABAD</a:t>
                </a:r>
              </a:p>
            </p:txBody>
          </p:sp>
        </p:grpSp>
        <p:grpSp>
          <p:nvGrpSpPr>
            <p:cNvPr id="12" name="Group 11">
              <a:extLst>
                <a:ext uri="{FF2B5EF4-FFF2-40B4-BE49-F238E27FC236}">
                  <a16:creationId xmlns:a16="http://schemas.microsoft.com/office/drawing/2014/main" id="{EB7586FD-3AFC-F54D-9E62-8DD003B1DABF}"/>
                </a:ext>
              </a:extLst>
            </p:cNvPr>
            <p:cNvGrpSpPr/>
            <p:nvPr/>
          </p:nvGrpSpPr>
          <p:grpSpPr>
            <a:xfrm>
              <a:off x="8996178" y="4328296"/>
              <a:ext cx="909684" cy="161925"/>
              <a:chOff x="8996178" y="4328296"/>
              <a:chExt cx="909684" cy="161925"/>
            </a:xfrm>
          </p:grpSpPr>
          <p:pic>
            <p:nvPicPr>
              <p:cNvPr id="35" name="Graphic 34">
                <a:extLst>
                  <a:ext uri="{FF2B5EF4-FFF2-40B4-BE49-F238E27FC236}">
                    <a16:creationId xmlns:a16="http://schemas.microsoft.com/office/drawing/2014/main" id="{2D88946A-E5D5-7B45-B9CD-F1DA5057FCB7}"/>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105" t="15187" r="15135" b="73919"/>
              <a:stretch/>
            </p:blipFill>
            <p:spPr>
              <a:xfrm>
                <a:off x="8996178" y="4328296"/>
                <a:ext cx="158750" cy="161925"/>
              </a:xfrm>
              <a:prstGeom prst="rect">
                <a:avLst/>
              </a:prstGeom>
            </p:spPr>
          </p:pic>
          <p:sp>
            <p:nvSpPr>
              <p:cNvPr id="36" name="TextBox 35">
                <a:extLst>
                  <a:ext uri="{FF2B5EF4-FFF2-40B4-BE49-F238E27FC236}">
                    <a16:creationId xmlns:a16="http://schemas.microsoft.com/office/drawing/2014/main" id="{887A6426-40AD-0748-A60A-B5D7B4390C5D}"/>
                  </a:ext>
                </a:extLst>
              </p:cNvPr>
              <p:cNvSpPr txBox="1"/>
              <p:nvPr/>
            </p:nvSpPr>
            <p:spPr>
              <a:xfrm>
                <a:off x="9154155" y="4341259"/>
                <a:ext cx="751707" cy="143116"/>
              </a:xfrm>
              <a:prstGeom prst="rect">
                <a:avLst/>
              </a:prstGeom>
              <a:noFill/>
            </p:spPr>
            <p:txBody>
              <a:bodyPr wrap="square" lIns="0" tIns="0" rIns="0" bIns="0" rtlCol="0">
                <a:spAutoFit/>
              </a:bodyPr>
              <a:lstStyle/>
              <a:p>
                <a:pPr defTabSz="914126">
                  <a:defRPr/>
                </a:pPr>
                <a:r>
                  <a:rPr lang="en-US" sz="930" b="1" dirty="0">
                    <a:solidFill>
                      <a:srgbClr val="312D2A"/>
                    </a:solidFill>
                    <a:latin typeface="Oracle Sans Semi Bold" panose="020B0503020204020204" pitchFamily="34" charset="0"/>
                    <a:cs typeface="Oracle Sans Semi Bold" panose="020B0503020204020204" pitchFamily="34" charset="0"/>
                  </a:rPr>
                  <a:t>SINGAPORE</a:t>
                </a:r>
              </a:p>
            </p:txBody>
          </p:sp>
        </p:grpSp>
        <p:grpSp>
          <p:nvGrpSpPr>
            <p:cNvPr id="13" name="Group 12">
              <a:extLst>
                <a:ext uri="{FF2B5EF4-FFF2-40B4-BE49-F238E27FC236}">
                  <a16:creationId xmlns:a16="http://schemas.microsoft.com/office/drawing/2014/main" id="{E6B2827A-615C-D044-AC7F-08948AB3D22A}"/>
                </a:ext>
              </a:extLst>
            </p:cNvPr>
            <p:cNvGrpSpPr/>
            <p:nvPr/>
          </p:nvGrpSpPr>
          <p:grpSpPr>
            <a:xfrm>
              <a:off x="9259848" y="2697950"/>
              <a:ext cx="1483783" cy="784428"/>
              <a:chOff x="9259848" y="2697950"/>
              <a:chExt cx="1483783" cy="784428"/>
            </a:xfrm>
          </p:grpSpPr>
          <p:grpSp>
            <p:nvGrpSpPr>
              <p:cNvPr id="23" name="Group 22">
                <a:extLst>
                  <a:ext uri="{FF2B5EF4-FFF2-40B4-BE49-F238E27FC236}">
                    <a16:creationId xmlns:a16="http://schemas.microsoft.com/office/drawing/2014/main" id="{859BF2D9-9694-3048-AFF4-9497D7839A7D}"/>
                  </a:ext>
                </a:extLst>
              </p:cNvPr>
              <p:cNvGrpSpPr/>
              <p:nvPr/>
            </p:nvGrpSpPr>
            <p:grpSpPr>
              <a:xfrm>
                <a:off x="9689660" y="2949438"/>
                <a:ext cx="588710" cy="403426"/>
                <a:chOff x="9689660" y="2949438"/>
                <a:chExt cx="588710" cy="403426"/>
              </a:xfrm>
            </p:grpSpPr>
            <p:pic>
              <p:nvPicPr>
                <p:cNvPr id="30" name="Graphic 29">
                  <a:extLst>
                    <a:ext uri="{FF2B5EF4-FFF2-40B4-BE49-F238E27FC236}">
                      <a16:creationId xmlns:a16="http://schemas.microsoft.com/office/drawing/2014/main" id="{43ACE73F-A3BA-5E4B-B515-E0088F020483}"/>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105" t="3652" r="15135" b="85454"/>
                <a:stretch/>
              </p:blipFill>
              <p:spPr>
                <a:xfrm>
                  <a:off x="9743635" y="2990914"/>
                  <a:ext cx="158750" cy="161925"/>
                </a:xfrm>
                <a:prstGeom prst="rect">
                  <a:avLst/>
                </a:prstGeom>
              </p:spPr>
            </p:pic>
            <p:pic>
              <p:nvPicPr>
                <p:cNvPr id="31" name="Graphic 30">
                  <a:extLst>
                    <a:ext uri="{FF2B5EF4-FFF2-40B4-BE49-F238E27FC236}">
                      <a16:creationId xmlns:a16="http://schemas.microsoft.com/office/drawing/2014/main" id="{CE293AFA-1803-5345-82A4-C3B635B9E0AE}"/>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105" t="74641" r="15135" b="15469"/>
                <a:stretch/>
              </p:blipFill>
              <p:spPr>
                <a:xfrm>
                  <a:off x="10119620" y="2949438"/>
                  <a:ext cx="158750" cy="147001"/>
                </a:xfrm>
                <a:prstGeom prst="rect">
                  <a:avLst/>
                </a:prstGeom>
              </p:spPr>
            </p:pic>
            <p:pic>
              <p:nvPicPr>
                <p:cNvPr id="32" name="Graphic 31">
                  <a:extLst>
                    <a:ext uri="{FF2B5EF4-FFF2-40B4-BE49-F238E27FC236}">
                      <a16:creationId xmlns:a16="http://schemas.microsoft.com/office/drawing/2014/main" id="{DF38BF25-0698-3D45-899A-7EB2ADD9F908}"/>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105" t="3652" r="15135" b="85454"/>
                <a:stretch/>
              </p:blipFill>
              <p:spPr>
                <a:xfrm>
                  <a:off x="9689660" y="3117914"/>
                  <a:ext cx="158750" cy="161925"/>
                </a:xfrm>
                <a:prstGeom prst="rect">
                  <a:avLst/>
                </a:prstGeom>
              </p:spPr>
            </p:pic>
            <p:pic>
              <p:nvPicPr>
                <p:cNvPr id="33" name="Graphic 32">
                  <a:extLst>
                    <a:ext uri="{FF2B5EF4-FFF2-40B4-BE49-F238E27FC236}">
                      <a16:creationId xmlns:a16="http://schemas.microsoft.com/office/drawing/2014/main" id="{66809FC5-FAB0-2A48-A9DF-E9BD44A96A4A}"/>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105" t="3652" r="15135" b="85454"/>
                <a:stretch/>
              </p:blipFill>
              <p:spPr>
                <a:xfrm>
                  <a:off x="10118455" y="3073464"/>
                  <a:ext cx="158750" cy="161925"/>
                </a:xfrm>
                <a:prstGeom prst="rect">
                  <a:avLst/>
                </a:prstGeom>
              </p:spPr>
            </p:pic>
            <p:pic>
              <p:nvPicPr>
                <p:cNvPr id="34" name="Graphic 33">
                  <a:extLst>
                    <a:ext uri="{FF2B5EF4-FFF2-40B4-BE49-F238E27FC236}">
                      <a16:creationId xmlns:a16="http://schemas.microsoft.com/office/drawing/2014/main" id="{FDCFFD3B-F0A9-0C41-A448-A1B5F4D08167}"/>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105" t="3652" r="15135" b="85454"/>
                <a:stretch/>
              </p:blipFill>
              <p:spPr>
                <a:xfrm>
                  <a:off x="9934135" y="3190939"/>
                  <a:ext cx="158750" cy="161925"/>
                </a:xfrm>
                <a:prstGeom prst="rect">
                  <a:avLst/>
                </a:prstGeom>
              </p:spPr>
            </p:pic>
          </p:grpSp>
          <p:grpSp>
            <p:nvGrpSpPr>
              <p:cNvPr id="24" name="Group 23">
                <a:extLst>
                  <a:ext uri="{FF2B5EF4-FFF2-40B4-BE49-F238E27FC236}">
                    <a16:creationId xmlns:a16="http://schemas.microsoft.com/office/drawing/2014/main" id="{01877C3F-1E04-174C-BE67-6CDBE0F35007}"/>
                  </a:ext>
                </a:extLst>
              </p:cNvPr>
              <p:cNvGrpSpPr/>
              <p:nvPr/>
            </p:nvGrpSpPr>
            <p:grpSpPr>
              <a:xfrm>
                <a:off x="9259848" y="2697950"/>
                <a:ext cx="1483783" cy="784428"/>
                <a:chOff x="9259848" y="2697950"/>
                <a:chExt cx="1483783" cy="784428"/>
              </a:xfrm>
            </p:grpSpPr>
            <p:cxnSp>
              <p:nvCxnSpPr>
                <p:cNvPr id="25" name="Straight Connector 24">
                  <a:extLst>
                    <a:ext uri="{FF2B5EF4-FFF2-40B4-BE49-F238E27FC236}">
                      <a16:creationId xmlns:a16="http://schemas.microsoft.com/office/drawing/2014/main" id="{C5094BDC-B29D-5845-87D5-94274AB96086}"/>
                    </a:ext>
                  </a:extLst>
                </p:cNvPr>
                <p:cNvCxnSpPr>
                  <a:cxnSpLocks/>
                </p:cNvCxnSpPr>
                <p:nvPr/>
              </p:nvCxnSpPr>
              <p:spPr>
                <a:xfrm flipH="1">
                  <a:off x="9876689" y="2826215"/>
                  <a:ext cx="216196" cy="167645"/>
                </a:xfrm>
                <a:prstGeom prst="line">
                  <a:avLst/>
                </a:prstGeom>
                <a:ln>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03904BD1-BDB5-1F46-83B9-B52CDBB178F8}"/>
                    </a:ext>
                  </a:extLst>
                </p:cNvPr>
                <p:cNvSpPr txBox="1"/>
                <p:nvPr/>
              </p:nvSpPr>
              <p:spPr>
                <a:xfrm>
                  <a:off x="9991924" y="2697950"/>
                  <a:ext cx="751707" cy="143116"/>
                </a:xfrm>
                <a:prstGeom prst="rect">
                  <a:avLst/>
                </a:prstGeom>
                <a:noFill/>
              </p:spPr>
              <p:txBody>
                <a:bodyPr wrap="square" lIns="0" tIns="0" rIns="0" bIns="0" rtlCol="0">
                  <a:spAutoFit/>
                </a:bodyPr>
                <a:lstStyle/>
                <a:p>
                  <a:pPr defTabSz="914126">
                    <a:defRPr/>
                  </a:pPr>
                  <a:r>
                    <a:rPr lang="en-US" sz="930" b="1" dirty="0">
                      <a:solidFill>
                        <a:srgbClr val="312D2A"/>
                      </a:solidFill>
                      <a:latin typeface="Oracle Sans Semi Bold" panose="020B0503020204020204" pitchFamily="34" charset="0"/>
                      <a:cs typeface="Oracle Sans Semi Bold" panose="020B0503020204020204" pitchFamily="34" charset="0"/>
                    </a:rPr>
                    <a:t>CHUNCHEON</a:t>
                  </a:r>
                </a:p>
              </p:txBody>
            </p:sp>
            <p:sp>
              <p:nvSpPr>
                <p:cNvPr id="27" name="TextBox 26">
                  <a:extLst>
                    <a:ext uri="{FF2B5EF4-FFF2-40B4-BE49-F238E27FC236}">
                      <a16:creationId xmlns:a16="http://schemas.microsoft.com/office/drawing/2014/main" id="{3B50AA5B-273D-D442-A957-6CA770DE2D51}"/>
                    </a:ext>
                  </a:extLst>
                </p:cNvPr>
                <p:cNvSpPr txBox="1"/>
                <p:nvPr/>
              </p:nvSpPr>
              <p:spPr>
                <a:xfrm>
                  <a:off x="9259848" y="3136194"/>
                  <a:ext cx="420950" cy="143116"/>
                </a:xfrm>
                <a:prstGeom prst="rect">
                  <a:avLst/>
                </a:prstGeom>
                <a:noFill/>
              </p:spPr>
              <p:txBody>
                <a:bodyPr wrap="square" lIns="0" tIns="0" rIns="0" bIns="0" rtlCol="0">
                  <a:spAutoFit/>
                </a:bodyPr>
                <a:lstStyle/>
                <a:p>
                  <a:pPr algn="r" defTabSz="914126">
                    <a:defRPr/>
                  </a:pPr>
                  <a:r>
                    <a:rPr lang="en-US" sz="930" b="1" dirty="0">
                      <a:solidFill>
                        <a:srgbClr val="312D2A"/>
                      </a:solidFill>
                      <a:latin typeface="Oracle Sans Semi Bold" panose="020B0503020204020204" pitchFamily="34" charset="0"/>
                      <a:cs typeface="Oracle Sans Semi Bold" panose="020B0503020204020204" pitchFamily="34" charset="0"/>
                    </a:rPr>
                    <a:t>SEOUL</a:t>
                  </a:r>
                </a:p>
              </p:txBody>
            </p:sp>
            <p:sp>
              <p:nvSpPr>
                <p:cNvPr id="28" name="TextBox 27">
                  <a:extLst>
                    <a:ext uri="{FF2B5EF4-FFF2-40B4-BE49-F238E27FC236}">
                      <a16:creationId xmlns:a16="http://schemas.microsoft.com/office/drawing/2014/main" id="{FB271B21-E58A-7D46-B730-99A3C17A69A4}"/>
                    </a:ext>
                  </a:extLst>
                </p:cNvPr>
                <p:cNvSpPr txBox="1"/>
                <p:nvPr/>
              </p:nvSpPr>
              <p:spPr>
                <a:xfrm>
                  <a:off x="10280800" y="3021818"/>
                  <a:ext cx="456305" cy="143116"/>
                </a:xfrm>
                <a:prstGeom prst="rect">
                  <a:avLst/>
                </a:prstGeom>
                <a:noFill/>
              </p:spPr>
              <p:txBody>
                <a:bodyPr wrap="square" lIns="0" tIns="0" rIns="0" bIns="0" rtlCol="0">
                  <a:spAutoFit/>
                </a:bodyPr>
                <a:lstStyle/>
                <a:p>
                  <a:pPr defTabSz="914126">
                    <a:defRPr/>
                  </a:pPr>
                  <a:r>
                    <a:rPr lang="en-US" sz="930" b="1" dirty="0">
                      <a:solidFill>
                        <a:srgbClr val="312D2A"/>
                      </a:solidFill>
                      <a:latin typeface="Oracle Sans Semi Bold" panose="020B0503020204020204" pitchFamily="34" charset="0"/>
                      <a:cs typeface="Oracle Sans Semi Bold" panose="020B0503020204020204" pitchFamily="34" charset="0"/>
                    </a:rPr>
                    <a:t>TOKYO</a:t>
                  </a:r>
                </a:p>
              </p:txBody>
            </p:sp>
            <p:sp>
              <p:nvSpPr>
                <p:cNvPr id="29" name="TextBox 28">
                  <a:extLst>
                    <a:ext uri="{FF2B5EF4-FFF2-40B4-BE49-F238E27FC236}">
                      <a16:creationId xmlns:a16="http://schemas.microsoft.com/office/drawing/2014/main" id="{22856EDA-7B4B-1B49-AF21-F59647E67BC6}"/>
                    </a:ext>
                  </a:extLst>
                </p:cNvPr>
                <p:cNvSpPr txBox="1"/>
                <p:nvPr/>
              </p:nvSpPr>
              <p:spPr>
                <a:xfrm>
                  <a:off x="9648047" y="3339262"/>
                  <a:ext cx="456305" cy="143116"/>
                </a:xfrm>
                <a:prstGeom prst="rect">
                  <a:avLst/>
                </a:prstGeom>
                <a:noFill/>
              </p:spPr>
              <p:txBody>
                <a:bodyPr wrap="square" lIns="0" tIns="0" rIns="0" bIns="0" rtlCol="0">
                  <a:spAutoFit/>
                </a:bodyPr>
                <a:lstStyle/>
                <a:p>
                  <a:pPr defTabSz="914126">
                    <a:defRPr/>
                  </a:pPr>
                  <a:r>
                    <a:rPr lang="en-US" sz="930" b="1" dirty="0">
                      <a:solidFill>
                        <a:srgbClr val="312D2A"/>
                      </a:solidFill>
                      <a:latin typeface="Oracle Sans Semi Bold" panose="020B0503020204020204" pitchFamily="34" charset="0"/>
                      <a:cs typeface="Oracle Sans Semi Bold" panose="020B0503020204020204" pitchFamily="34" charset="0"/>
                    </a:rPr>
                    <a:t>OSAKA</a:t>
                  </a:r>
                </a:p>
              </p:txBody>
            </p:sp>
          </p:grpSp>
        </p:grpSp>
        <p:grpSp>
          <p:nvGrpSpPr>
            <p:cNvPr id="14" name="Group 13">
              <a:extLst>
                <a:ext uri="{FF2B5EF4-FFF2-40B4-BE49-F238E27FC236}">
                  <a16:creationId xmlns:a16="http://schemas.microsoft.com/office/drawing/2014/main" id="{7C00D311-00D0-6D46-8061-815D36DE7DEB}"/>
                </a:ext>
              </a:extLst>
            </p:cNvPr>
            <p:cNvGrpSpPr/>
            <p:nvPr/>
          </p:nvGrpSpPr>
          <p:grpSpPr>
            <a:xfrm>
              <a:off x="6699545" y="5271772"/>
              <a:ext cx="1256915" cy="161925"/>
              <a:chOff x="6699545" y="5271772"/>
              <a:chExt cx="1256915" cy="161925"/>
            </a:xfrm>
          </p:grpSpPr>
          <p:pic>
            <p:nvPicPr>
              <p:cNvPr id="21" name="Graphic 20">
                <a:extLst>
                  <a:ext uri="{FF2B5EF4-FFF2-40B4-BE49-F238E27FC236}">
                    <a16:creationId xmlns:a16="http://schemas.microsoft.com/office/drawing/2014/main" id="{9BC29D43-8A5D-9048-AED8-389949DF7011}"/>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105" t="15187" r="15135" b="73919"/>
              <a:stretch/>
            </p:blipFill>
            <p:spPr>
              <a:xfrm>
                <a:off x="6699545" y="5271772"/>
                <a:ext cx="158750" cy="161925"/>
              </a:xfrm>
              <a:prstGeom prst="rect">
                <a:avLst/>
              </a:prstGeom>
            </p:spPr>
          </p:pic>
          <p:sp>
            <p:nvSpPr>
              <p:cNvPr id="22" name="TextBox 21">
                <a:extLst>
                  <a:ext uri="{FF2B5EF4-FFF2-40B4-BE49-F238E27FC236}">
                    <a16:creationId xmlns:a16="http://schemas.microsoft.com/office/drawing/2014/main" id="{9F2D3A9D-85A1-1E4F-B953-5567B78B1A20}"/>
                  </a:ext>
                </a:extLst>
              </p:cNvPr>
              <p:cNvSpPr txBox="1"/>
              <p:nvPr/>
            </p:nvSpPr>
            <p:spPr>
              <a:xfrm>
                <a:off x="6860067" y="5287503"/>
                <a:ext cx="1096393" cy="146194"/>
              </a:xfrm>
              <a:prstGeom prst="rect">
                <a:avLst/>
              </a:prstGeom>
              <a:noFill/>
            </p:spPr>
            <p:txBody>
              <a:bodyPr wrap="square" lIns="0" tIns="0" rIns="0" bIns="0" rtlCol="0">
                <a:spAutoFit/>
              </a:bodyPr>
              <a:lstStyle/>
              <a:p>
                <a:pPr defTabSz="914126">
                  <a:defRPr/>
                </a:pPr>
                <a:r>
                  <a:rPr lang="en-US" sz="930" b="1" dirty="0">
                    <a:solidFill>
                      <a:srgbClr val="312D2A"/>
                    </a:solidFill>
                    <a:latin typeface="Oracle Sans Semi Bold" panose="020B0503020204020204" pitchFamily="34" charset="0"/>
                    <a:cs typeface="Oracle Sans Semi Bold" panose="020B0503020204020204" pitchFamily="34" charset="0"/>
                  </a:rPr>
                  <a:t>JOHANNESBURG</a:t>
                </a:r>
              </a:p>
            </p:txBody>
          </p:sp>
        </p:grpSp>
        <p:grpSp>
          <p:nvGrpSpPr>
            <p:cNvPr id="15" name="Group 14">
              <a:extLst>
                <a:ext uri="{FF2B5EF4-FFF2-40B4-BE49-F238E27FC236}">
                  <a16:creationId xmlns:a16="http://schemas.microsoft.com/office/drawing/2014/main" id="{6AA9DC83-3907-1947-B623-B9FA19E240E9}"/>
                </a:ext>
              </a:extLst>
            </p:cNvPr>
            <p:cNvGrpSpPr/>
            <p:nvPr/>
          </p:nvGrpSpPr>
          <p:grpSpPr>
            <a:xfrm>
              <a:off x="10367778" y="5525970"/>
              <a:ext cx="1089246" cy="379892"/>
              <a:chOff x="10367778" y="5525970"/>
              <a:chExt cx="1089246" cy="379892"/>
            </a:xfrm>
          </p:grpSpPr>
          <p:grpSp>
            <p:nvGrpSpPr>
              <p:cNvPr id="16" name="Group 15">
                <a:extLst>
                  <a:ext uri="{FF2B5EF4-FFF2-40B4-BE49-F238E27FC236}">
                    <a16:creationId xmlns:a16="http://schemas.microsoft.com/office/drawing/2014/main" id="{13EBA528-F1B4-6044-A801-EA13346BAB87}"/>
                  </a:ext>
                </a:extLst>
              </p:cNvPr>
              <p:cNvGrpSpPr/>
              <p:nvPr/>
            </p:nvGrpSpPr>
            <p:grpSpPr>
              <a:xfrm>
                <a:off x="10367778" y="5525970"/>
                <a:ext cx="265076" cy="379892"/>
                <a:chOff x="10367778" y="5525970"/>
                <a:chExt cx="265076" cy="379892"/>
              </a:xfrm>
            </p:grpSpPr>
            <p:pic>
              <p:nvPicPr>
                <p:cNvPr id="19" name="Graphic 18">
                  <a:extLst>
                    <a:ext uri="{FF2B5EF4-FFF2-40B4-BE49-F238E27FC236}">
                      <a16:creationId xmlns:a16="http://schemas.microsoft.com/office/drawing/2014/main" id="{B01B0A05-EE8C-BA40-8D72-643BBFF6015D}"/>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105" t="3652" r="15135" b="85454"/>
                <a:stretch/>
              </p:blipFill>
              <p:spPr>
                <a:xfrm>
                  <a:off x="10474104" y="5525970"/>
                  <a:ext cx="158750" cy="161925"/>
                </a:xfrm>
                <a:prstGeom prst="rect">
                  <a:avLst/>
                </a:prstGeom>
              </p:spPr>
            </p:pic>
            <p:pic>
              <p:nvPicPr>
                <p:cNvPr id="20" name="Graphic 19">
                  <a:extLst>
                    <a:ext uri="{FF2B5EF4-FFF2-40B4-BE49-F238E27FC236}">
                      <a16:creationId xmlns:a16="http://schemas.microsoft.com/office/drawing/2014/main" id="{22948D6D-0AC3-B645-B8FD-37AECE7572B4}"/>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105" t="3652" r="15135" b="85454"/>
                <a:stretch/>
              </p:blipFill>
              <p:spPr>
                <a:xfrm>
                  <a:off x="10367778" y="5743937"/>
                  <a:ext cx="158750" cy="161925"/>
                </a:xfrm>
                <a:prstGeom prst="rect">
                  <a:avLst/>
                </a:prstGeom>
              </p:spPr>
            </p:pic>
          </p:grpSp>
          <p:sp>
            <p:nvSpPr>
              <p:cNvPr id="17" name="TextBox 16">
                <a:extLst>
                  <a:ext uri="{FF2B5EF4-FFF2-40B4-BE49-F238E27FC236}">
                    <a16:creationId xmlns:a16="http://schemas.microsoft.com/office/drawing/2014/main" id="{CC3EFB9E-B5E2-0440-8342-2857AF33A63C}"/>
                  </a:ext>
                </a:extLst>
              </p:cNvPr>
              <p:cNvSpPr txBox="1"/>
              <p:nvPr/>
            </p:nvSpPr>
            <p:spPr>
              <a:xfrm>
                <a:off x="10632854" y="5541701"/>
                <a:ext cx="501390" cy="146194"/>
              </a:xfrm>
              <a:prstGeom prst="rect">
                <a:avLst/>
              </a:prstGeom>
              <a:noFill/>
            </p:spPr>
            <p:txBody>
              <a:bodyPr wrap="square" lIns="0" tIns="0" rIns="0" bIns="0" rtlCol="0">
                <a:spAutoFit/>
              </a:bodyPr>
              <a:lstStyle/>
              <a:p>
                <a:pPr defTabSz="914126">
                  <a:defRPr/>
                </a:pPr>
                <a:r>
                  <a:rPr lang="en-US" sz="930" b="1" dirty="0">
                    <a:solidFill>
                      <a:srgbClr val="312D2A"/>
                    </a:solidFill>
                    <a:latin typeface="Oracle Sans Semi Bold" panose="020B0503020204020204" pitchFamily="34" charset="0"/>
                    <a:cs typeface="Oracle Sans Semi Bold" panose="020B0503020204020204" pitchFamily="34" charset="0"/>
                  </a:rPr>
                  <a:t>SYDNEY</a:t>
                </a:r>
              </a:p>
            </p:txBody>
          </p:sp>
          <p:sp>
            <p:nvSpPr>
              <p:cNvPr id="18" name="TextBox 17">
                <a:extLst>
                  <a:ext uri="{FF2B5EF4-FFF2-40B4-BE49-F238E27FC236}">
                    <a16:creationId xmlns:a16="http://schemas.microsoft.com/office/drawing/2014/main" id="{ACB52AA0-7D68-3B40-B400-6F01107DBB0D}"/>
                  </a:ext>
                </a:extLst>
              </p:cNvPr>
              <p:cNvSpPr txBox="1"/>
              <p:nvPr/>
            </p:nvSpPr>
            <p:spPr>
              <a:xfrm>
                <a:off x="10523353" y="5756493"/>
                <a:ext cx="933671" cy="146194"/>
              </a:xfrm>
              <a:prstGeom prst="rect">
                <a:avLst/>
              </a:prstGeom>
              <a:noFill/>
            </p:spPr>
            <p:txBody>
              <a:bodyPr wrap="square" lIns="0" tIns="0" rIns="0" bIns="0" rtlCol="0">
                <a:spAutoFit/>
              </a:bodyPr>
              <a:lstStyle/>
              <a:p>
                <a:pPr defTabSz="914126">
                  <a:defRPr/>
                </a:pPr>
                <a:r>
                  <a:rPr lang="en-US" sz="930" b="1" dirty="0">
                    <a:solidFill>
                      <a:srgbClr val="312D2A"/>
                    </a:solidFill>
                    <a:latin typeface="Oracle Sans Semi Bold" panose="020B0503020204020204" pitchFamily="34" charset="0"/>
                    <a:cs typeface="Oracle Sans Semi Bold" panose="020B0503020204020204" pitchFamily="34" charset="0"/>
                  </a:rPr>
                  <a:t>MELBOURNE</a:t>
                </a:r>
              </a:p>
            </p:txBody>
          </p:sp>
        </p:grpSp>
      </p:grpSp>
      <p:sp>
        <p:nvSpPr>
          <p:cNvPr id="102" name="Text Placeholder 3">
            <a:extLst>
              <a:ext uri="{FF2B5EF4-FFF2-40B4-BE49-F238E27FC236}">
                <a16:creationId xmlns:a16="http://schemas.microsoft.com/office/drawing/2014/main" id="{91ADCC20-8876-EA46-A8E6-344F1E6ADFD1}"/>
              </a:ext>
            </a:extLst>
          </p:cNvPr>
          <p:cNvSpPr txBox="1">
            <a:spLocks/>
          </p:cNvSpPr>
          <p:nvPr/>
        </p:nvSpPr>
        <p:spPr>
          <a:xfrm>
            <a:off x="761668" y="899785"/>
            <a:ext cx="10665491" cy="330368"/>
          </a:xfrm>
          <a:prstGeom prst="rect">
            <a:avLst/>
          </a:prstGeom>
        </p:spPr>
        <p:txBody>
          <a:bodyPr lIns="0" rIns="0"/>
          <a:lstStyle>
            <a:lvl1pPr marL="0" marR="0" indent="0" algn="l" defTabSz="914400" rtl="0" eaLnBrk="1" fontAlgn="auto" latinLnBrk="0" hangingPunct="1">
              <a:lnSpc>
                <a:spcPct val="95000"/>
              </a:lnSpc>
              <a:spcBef>
                <a:spcPts val="600"/>
              </a:spcBef>
              <a:spcAft>
                <a:spcPct val="0"/>
              </a:spcAft>
              <a:buClrTx/>
              <a:buSzTx/>
              <a:buFont typeface="System Font Regular"/>
              <a:buNone/>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ct val="0"/>
              </a:spcAft>
              <a:buClrTx/>
              <a:buSzTx/>
              <a:buFont typeface="Arial" panose="020B0604020202020204" pitchFamily="34" charset="0"/>
              <a:buChar char="•"/>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ct val="0"/>
              </a:spcAft>
              <a:buClrTx/>
              <a:buSzPct val="120000"/>
              <a:buFont typeface="System Font Regular"/>
              <a:buChar char="-"/>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ct val="0"/>
              </a:spcAft>
              <a:buClrTx/>
              <a:buSzTx/>
              <a:buFont typeface="System Font Regular"/>
              <a:buChar char="◦"/>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ct val="0"/>
              </a:spcAft>
              <a:buClrTx/>
              <a:buSzTx/>
              <a:buFont typeface="System Font Regular"/>
              <a:buChar char="•"/>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ct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ct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126">
              <a:defRPr/>
            </a:pPr>
            <a:r>
              <a:rPr lang="en-US" sz="1798" dirty="0"/>
              <a:t>June 2021:  8 Azure Interconnect Regions</a:t>
            </a:r>
          </a:p>
        </p:txBody>
      </p:sp>
      <p:grpSp>
        <p:nvGrpSpPr>
          <p:cNvPr id="103" name="Group 102">
            <a:extLst>
              <a:ext uri="{FF2B5EF4-FFF2-40B4-BE49-F238E27FC236}">
                <a16:creationId xmlns:a16="http://schemas.microsoft.com/office/drawing/2014/main" id="{BECEFE45-038D-5246-ACCB-C6639769741D}"/>
              </a:ext>
            </a:extLst>
          </p:cNvPr>
          <p:cNvGrpSpPr/>
          <p:nvPr/>
        </p:nvGrpSpPr>
        <p:grpSpPr>
          <a:xfrm>
            <a:off x="809559" y="4838975"/>
            <a:ext cx="2387925" cy="902392"/>
            <a:chOff x="893928" y="4475400"/>
            <a:chExt cx="2389169" cy="902861"/>
          </a:xfrm>
        </p:grpSpPr>
        <p:grpSp>
          <p:nvGrpSpPr>
            <p:cNvPr id="104" name="Group 103">
              <a:extLst>
                <a:ext uri="{FF2B5EF4-FFF2-40B4-BE49-F238E27FC236}">
                  <a16:creationId xmlns:a16="http://schemas.microsoft.com/office/drawing/2014/main" id="{704E90E0-A44B-8A44-9023-38FBCFB0E312}"/>
                </a:ext>
              </a:extLst>
            </p:cNvPr>
            <p:cNvGrpSpPr/>
            <p:nvPr/>
          </p:nvGrpSpPr>
          <p:grpSpPr>
            <a:xfrm>
              <a:off x="1154083" y="4542386"/>
              <a:ext cx="2129014" cy="835875"/>
              <a:chOff x="1154083" y="4542386"/>
              <a:chExt cx="2129014" cy="835875"/>
            </a:xfrm>
          </p:grpSpPr>
          <p:sp>
            <p:nvSpPr>
              <p:cNvPr id="106" name="TextBox 105">
                <a:extLst>
                  <a:ext uri="{FF2B5EF4-FFF2-40B4-BE49-F238E27FC236}">
                    <a16:creationId xmlns:a16="http://schemas.microsoft.com/office/drawing/2014/main" id="{81B58F56-576F-8040-A94A-1B628D2B62AC}"/>
                  </a:ext>
                </a:extLst>
              </p:cNvPr>
              <p:cNvSpPr txBox="1"/>
              <p:nvPr/>
            </p:nvSpPr>
            <p:spPr>
              <a:xfrm>
                <a:off x="1154083" y="4542386"/>
                <a:ext cx="2129014" cy="146194"/>
              </a:xfrm>
              <a:prstGeom prst="rect">
                <a:avLst/>
              </a:prstGeom>
              <a:noFill/>
            </p:spPr>
            <p:txBody>
              <a:bodyPr wrap="square" lIns="0" tIns="0" rIns="0" bIns="0" rtlCol="0">
                <a:spAutoFit/>
              </a:bodyPr>
              <a:lstStyle/>
              <a:p>
                <a:pPr defTabSz="914126">
                  <a:defRPr/>
                </a:pPr>
                <a:r>
                  <a:rPr lang="en-US" sz="930" b="1" dirty="0">
                    <a:solidFill>
                      <a:srgbClr val="312D2A"/>
                    </a:solidFill>
                    <a:latin typeface="Oracle Sans Semi Bold" panose="020B0503020204020204" pitchFamily="34" charset="0"/>
                    <a:cs typeface="Oracle Sans Semi Bold" panose="020B0503020204020204" pitchFamily="34" charset="0"/>
                  </a:rPr>
                  <a:t>Commercial</a:t>
                </a:r>
              </a:p>
            </p:txBody>
          </p:sp>
          <p:sp>
            <p:nvSpPr>
              <p:cNvPr id="107" name="TextBox 106">
                <a:extLst>
                  <a:ext uri="{FF2B5EF4-FFF2-40B4-BE49-F238E27FC236}">
                    <a16:creationId xmlns:a16="http://schemas.microsoft.com/office/drawing/2014/main" id="{EA217F02-A3F1-5547-9FDC-22B261DAF092}"/>
                  </a:ext>
                </a:extLst>
              </p:cNvPr>
              <p:cNvSpPr txBox="1"/>
              <p:nvPr/>
            </p:nvSpPr>
            <p:spPr>
              <a:xfrm>
                <a:off x="1154083" y="4712599"/>
                <a:ext cx="2129014" cy="146194"/>
              </a:xfrm>
              <a:prstGeom prst="rect">
                <a:avLst/>
              </a:prstGeom>
              <a:noFill/>
            </p:spPr>
            <p:txBody>
              <a:bodyPr wrap="square" lIns="0" tIns="0" rIns="0" bIns="0" rtlCol="0">
                <a:spAutoFit/>
              </a:bodyPr>
              <a:lstStyle/>
              <a:p>
                <a:pPr defTabSz="914126">
                  <a:defRPr/>
                </a:pPr>
                <a:r>
                  <a:rPr lang="en-US" sz="930" b="1" dirty="0">
                    <a:solidFill>
                      <a:srgbClr val="312D2A"/>
                    </a:solidFill>
                    <a:latin typeface="Oracle Sans Semi Bold" panose="020B0503020204020204" pitchFamily="34" charset="0"/>
                    <a:cs typeface="Oracle Sans Semi Bold" panose="020B0503020204020204" pitchFamily="34" charset="0"/>
                  </a:rPr>
                  <a:t>Commercial Planned</a:t>
                </a:r>
              </a:p>
            </p:txBody>
          </p:sp>
          <p:sp>
            <p:nvSpPr>
              <p:cNvPr id="108" name="TextBox 107">
                <a:extLst>
                  <a:ext uri="{FF2B5EF4-FFF2-40B4-BE49-F238E27FC236}">
                    <a16:creationId xmlns:a16="http://schemas.microsoft.com/office/drawing/2014/main" id="{2DC1DC57-B129-9448-BEDC-ADDFC1A1B866}"/>
                  </a:ext>
                </a:extLst>
              </p:cNvPr>
              <p:cNvSpPr txBox="1"/>
              <p:nvPr/>
            </p:nvSpPr>
            <p:spPr>
              <a:xfrm>
                <a:off x="1154083" y="4890728"/>
                <a:ext cx="2129014" cy="146194"/>
              </a:xfrm>
              <a:prstGeom prst="rect">
                <a:avLst/>
              </a:prstGeom>
              <a:noFill/>
            </p:spPr>
            <p:txBody>
              <a:bodyPr wrap="square" lIns="0" tIns="0" rIns="0" bIns="0" rtlCol="0">
                <a:spAutoFit/>
              </a:bodyPr>
              <a:lstStyle/>
              <a:p>
                <a:pPr defTabSz="914126">
                  <a:defRPr/>
                </a:pPr>
                <a:r>
                  <a:rPr lang="en-US" sz="930" b="1" dirty="0">
                    <a:solidFill>
                      <a:srgbClr val="312D2A"/>
                    </a:solidFill>
                    <a:latin typeface="Oracle Sans Semi Bold" panose="020B0503020204020204" pitchFamily="34" charset="0"/>
                    <a:cs typeface="Oracle Sans Semi Bold" panose="020B0503020204020204" pitchFamily="34" charset="0"/>
                  </a:rPr>
                  <a:t>Government</a:t>
                </a:r>
              </a:p>
            </p:txBody>
          </p:sp>
          <p:sp>
            <p:nvSpPr>
              <p:cNvPr id="109" name="TextBox 108">
                <a:extLst>
                  <a:ext uri="{FF2B5EF4-FFF2-40B4-BE49-F238E27FC236}">
                    <a16:creationId xmlns:a16="http://schemas.microsoft.com/office/drawing/2014/main" id="{CAC1A2D8-C551-B747-BB96-8F02ED8EBDE6}"/>
                  </a:ext>
                </a:extLst>
              </p:cNvPr>
              <p:cNvSpPr txBox="1"/>
              <p:nvPr/>
            </p:nvSpPr>
            <p:spPr>
              <a:xfrm>
                <a:off x="1154083" y="5060941"/>
                <a:ext cx="2129014" cy="146194"/>
              </a:xfrm>
              <a:prstGeom prst="rect">
                <a:avLst/>
              </a:prstGeom>
              <a:noFill/>
            </p:spPr>
            <p:txBody>
              <a:bodyPr wrap="square" lIns="0" tIns="0" rIns="0" bIns="0" rtlCol="0">
                <a:spAutoFit/>
              </a:bodyPr>
              <a:lstStyle/>
              <a:p>
                <a:pPr defTabSz="914126">
                  <a:defRPr/>
                </a:pPr>
                <a:r>
                  <a:rPr lang="en-US" sz="930" b="1" dirty="0">
                    <a:solidFill>
                      <a:srgbClr val="312D2A"/>
                    </a:solidFill>
                    <a:latin typeface="Oracle Sans Semi Bold" panose="020B0503020204020204" pitchFamily="34" charset="0"/>
                    <a:cs typeface="Oracle Sans Semi Bold" panose="020B0503020204020204" pitchFamily="34" charset="0"/>
                  </a:rPr>
                  <a:t>Government Planned</a:t>
                </a:r>
              </a:p>
            </p:txBody>
          </p:sp>
          <p:sp>
            <p:nvSpPr>
              <p:cNvPr id="110" name="TextBox 109">
                <a:extLst>
                  <a:ext uri="{FF2B5EF4-FFF2-40B4-BE49-F238E27FC236}">
                    <a16:creationId xmlns:a16="http://schemas.microsoft.com/office/drawing/2014/main" id="{A98E9A87-BB75-CA4B-AEF8-05E3DEDC3E24}"/>
                  </a:ext>
                </a:extLst>
              </p:cNvPr>
              <p:cNvSpPr txBox="1"/>
              <p:nvPr/>
            </p:nvSpPr>
            <p:spPr>
              <a:xfrm>
                <a:off x="1154083" y="5232067"/>
                <a:ext cx="2129014" cy="146194"/>
              </a:xfrm>
              <a:prstGeom prst="rect">
                <a:avLst/>
              </a:prstGeom>
              <a:noFill/>
            </p:spPr>
            <p:txBody>
              <a:bodyPr wrap="square" lIns="0" tIns="0" rIns="0" bIns="0" rtlCol="0">
                <a:spAutoFit/>
              </a:bodyPr>
              <a:lstStyle/>
              <a:p>
                <a:pPr defTabSz="914126">
                  <a:defRPr/>
                </a:pPr>
                <a:r>
                  <a:rPr lang="en-US" sz="930" b="1" dirty="0">
                    <a:solidFill>
                      <a:srgbClr val="312D2A"/>
                    </a:solidFill>
                    <a:latin typeface="Oracle Sans Semi Bold" panose="020B0503020204020204" pitchFamily="34" charset="0"/>
                    <a:cs typeface="Oracle Sans Semi Bold" panose="020B0503020204020204" pitchFamily="34" charset="0"/>
                  </a:rPr>
                  <a:t>Dedicated Region</a:t>
                </a:r>
              </a:p>
            </p:txBody>
          </p:sp>
        </p:grpSp>
        <p:pic>
          <p:nvPicPr>
            <p:cNvPr id="105" name="Graphic 104">
              <a:extLst>
                <a:ext uri="{FF2B5EF4-FFF2-40B4-BE49-F238E27FC236}">
                  <a16:creationId xmlns:a16="http://schemas.microsoft.com/office/drawing/2014/main" id="{A2829D0A-27A7-0E4C-B2E6-1D3A7816533F}"/>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50000"/>
            <a:stretch/>
          </p:blipFill>
          <p:spPr>
            <a:xfrm>
              <a:off x="893928" y="4475398"/>
              <a:ext cx="237790" cy="743095"/>
            </a:xfrm>
            <a:prstGeom prst="rect">
              <a:avLst/>
            </a:prstGeom>
          </p:spPr>
        </p:pic>
      </p:grpSp>
      <p:pic>
        <p:nvPicPr>
          <p:cNvPr id="111" name="Graphic 110">
            <a:extLst>
              <a:ext uri="{FF2B5EF4-FFF2-40B4-BE49-F238E27FC236}">
                <a16:creationId xmlns:a16="http://schemas.microsoft.com/office/drawing/2014/main" id="{0EC72B18-7F92-8140-92D2-4169F068DAFE}"/>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105" t="15187" r="15135" b="73919"/>
          <a:stretch/>
        </p:blipFill>
        <p:spPr>
          <a:xfrm>
            <a:off x="7087818" y="3429904"/>
            <a:ext cx="158668" cy="161841"/>
          </a:xfrm>
          <a:prstGeom prst="rect">
            <a:avLst/>
          </a:prstGeom>
        </p:spPr>
      </p:pic>
      <p:pic>
        <p:nvPicPr>
          <p:cNvPr id="112" name="Graphic 111">
            <a:extLst>
              <a:ext uri="{FF2B5EF4-FFF2-40B4-BE49-F238E27FC236}">
                <a16:creationId xmlns:a16="http://schemas.microsoft.com/office/drawing/2014/main" id="{039DD0C7-460F-EC43-95C7-8A25E80DECAF}"/>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105" t="15187" r="15135" b="73919"/>
          <a:stretch/>
        </p:blipFill>
        <p:spPr>
          <a:xfrm>
            <a:off x="7433712" y="3626652"/>
            <a:ext cx="158668" cy="161841"/>
          </a:xfrm>
          <a:prstGeom prst="rect">
            <a:avLst/>
          </a:prstGeom>
        </p:spPr>
      </p:pic>
      <p:sp>
        <p:nvSpPr>
          <p:cNvPr id="113" name="TextBox 112">
            <a:extLst>
              <a:ext uri="{FF2B5EF4-FFF2-40B4-BE49-F238E27FC236}">
                <a16:creationId xmlns:a16="http://schemas.microsoft.com/office/drawing/2014/main" id="{E1718EB6-30D9-E544-9597-EE5AB537A7C4}"/>
              </a:ext>
            </a:extLst>
          </p:cNvPr>
          <p:cNvSpPr txBox="1"/>
          <p:nvPr/>
        </p:nvSpPr>
        <p:spPr>
          <a:xfrm>
            <a:off x="6564903" y="3441752"/>
            <a:ext cx="518296" cy="143042"/>
          </a:xfrm>
          <a:prstGeom prst="rect">
            <a:avLst/>
          </a:prstGeom>
          <a:noFill/>
        </p:spPr>
        <p:txBody>
          <a:bodyPr wrap="square" lIns="0" tIns="0" rIns="0" bIns="0" rtlCol="0">
            <a:spAutoFit/>
          </a:bodyPr>
          <a:lstStyle/>
          <a:p>
            <a:pPr algn="r" defTabSz="914126">
              <a:defRPr/>
            </a:pPr>
            <a:r>
              <a:rPr lang="en-US" sz="930" b="1" dirty="0">
                <a:solidFill>
                  <a:srgbClr val="312D2A"/>
                </a:solidFill>
                <a:latin typeface="Oracle Sans Semi Bold" panose="020B0503020204020204" pitchFamily="34" charset="0"/>
                <a:cs typeface="Oracle Sans Semi Bold" panose="020B0503020204020204" pitchFamily="34" charset="0"/>
              </a:rPr>
              <a:t>SAUDI 2</a:t>
            </a:r>
          </a:p>
        </p:txBody>
      </p:sp>
      <p:sp>
        <p:nvSpPr>
          <p:cNvPr id="114" name="TextBox 113">
            <a:extLst>
              <a:ext uri="{FF2B5EF4-FFF2-40B4-BE49-F238E27FC236}">
                <a16:creationId xmlns:a16="http://schemas.microsoft.com/office/drawing/2014/main" id="{16E4418D-9BCC-8C47-ACF7-815D055CC1FA}"/>
              </a:ext>
            </a:extLst>
          </p:cNvPr>
          <p:cNvSpPr txBox="1"/>
          <p:nvPr/>
        </p:nvSpPr>
        <p:spPr>
          <a:xfrm>
            <a:off x="7342136" y="3776316"/>
            <a:ext cx="335717" cy="143042"/>
          </a:xfrm>
          <a:prstGeom prst="rect">
            <a:avLst/>
          </a:prstGeom>
          <a:noFill/>
        </p:spPr>
        <p:txBody>
          <a:bodyPr wrap="square" lIns="0" tIns="0" rIns="0" bIns="0" rtlCol="0">
            <a:spAutoFit/>
          </a:bodyPr>
          <a:lstStyle/>
          <a:p>
            <a:pPr defTabSz="914126">
              <a:defRPr/>
            </a:pPr>
            <a:r>
              <a:rPr lang="en-US" sz="930" b="1" dirty="0">
                <a:solidFill>
                  <a:srgbClr val="312D2A"/>
                </a:solidFill>
                <a:latin typeface="Oracle Sans Semi Bold" panose="020B0503020204020204" pitchFamily="34" charset="0"/>
                <a:cs typeface="Oracle Sans Semi Bold" panose="020B0503020204020204" pitchFamily="34" charset="0"/>
              </a:rPr>
              <a:t>UAE 2</a:t>
            </a:r>
          </a:p>
        </p:txBody>
      </p:sp>
      <p:pic>
        <p:nvPicPr>
          <p:cNvPr id="115" name="Graphic 114">
            <a:extLst>
              <a:ext uri="{FF2B5EF4-FFF2-40B4-BE49-F238E27FC236}">
                <a16:creationId xmlns:a16="http://schemas.microsoft.com/office/drawing/2014/main" id="{D38E6FAE-502E-A04E-BDFC-AE178B4C488D}"/>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105" t="3652" r="15135" b="85454"/>
          <a:stretch/>
        </p:blipFill>
        <p:spPr>
          <a:xfrm>
            <a:off x="1927189" y="2932683"/>
            <a:ext cx="158668" cy="161841"/>
          </a:xfrm>
          <a:prstGeom prst="rect">
            <a:avLst/>
          </a:prstGeom>
        </p:spPr>
      </p:pic>
      <p:pic>
        <p:nvPicPr>
          <p:cNvPr id="116" name="Graphic 115">
            <a:extLst>
              <a:ext uri="{FF2B5EF4-FFF2-40B4-BE49-F238E27FC236}">
                <a16:creationId xmlns:a16="http://schemas.microsoft.com/office/drawing/2014/main" id="{E2F3D19B-3B31-FF4D-96B1-7679EAF142F5}"/>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105" t="26508" r="15135" b="62599"/>
          <a:stretch/>
        </p:blipFill>
        <p:spPr>
          <a:xfrm>
            <a:off x="5540716" y="2468833"/>
            <a:ext cx="158668" cy="161841"/>
          </a:xfrm>
          <a:prstGeom prst="rect">
            <a:avLst/>
          </a:prstGeom>
        </p:spPr>
      </p:pic>
      <p:pic>
        <p:nvPicPr>
          <p:cNvPr id="117" name="Graphic 116">
            <a:extLst>
              <a:ext uri="{FF2B5EF4-FFF2-40B4-BE49-F238E27FC236}">
                <a16:creationId xmlns:a16="http://schemas.microsoft.com/office/drawing/2014/main" id="{DCCCB31C-CA7B-9F48-BACF-911123C72E08}"/>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105" t="74641" r="15135" b="15469"/>
          <a:stretch/>
        </p:blipFill>
        <p:spPr>
          <a:xfrm>
            <a:off x="1926594" y="3077096"/>
            <a:ext cx="158668" cy="146925"/>
          </a:xfrm>
          <a:prstGeom prst="rect">
            <a:avLst/>
          </a:prstGeom>
        </p:spPr>
      </p:pic>
      <p:pic>
        <p:nvPicPr>
          <p:cNvPr id="118" name="Graphic 117">
            <a:extLst>
              <a:ext uri="{FF2B5EF4-FFF2-40B4-BE49-F238E27FC236}">
                <a16:creationId xmlns:a16="http://schemas.microsoft.com/office/drawing/2014/main" id="{8B2945B8-5DBD-4244-AD44-5A449986593A}"/>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105" t="74641" r="15135" b="15469"/>
          <a:stretch/>
        </p:blipFill>
        <p:spPr>
          <a:xfrm>
            <a:off x="852657" y="5933726"/>
            <a:ext cx="158668" cy="146925"/>
          </a:xfrm>
          <a:prstGeom prst="rect">
            <a:avLst/>
          </a:prstGeom>
        </p:spPr>
      </p:pic>
      <p:pic>
        <p:nvPicPr>
          <p:cNvPr id="119" name="Graphic 118">
            <a:extLst>
              <a:ext uri="{FF2B5EF4-FFF2-40B4-BE49-F238E27FC236}">
                <a16:creationId xmlns:a16="http://schemas.microsoft.com/office/drawing/2014/main" id="{2E1F24DD-D980-D846-9FDF-D2C2FE293798}"/>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18105" t="3652" r="15135" b="85454"/>
          <a:stretch/>
        </p:blipFill>
        <p:spPr>
          <a:xfrm>
            <a:off x="853411" y="5579214"/>
            <a:ext cx="158668" cy="161841"/>
          </a:xfrm>
          <a:prstGeom prst="rect">
            <a:avLst/>
          </a:prstGeom>
        </p:spPr>
      </p:pic>
      <p:sp>
        <p:nvSpPr>
          <p:cNvPr id="120" name="TextBox 119">
            <a:extLst>
              <a:ext uri="{FF2B5EF4-FFF2-40B4-BE49-F238E27FC236}">
                <a16:creationId xmlns:a16="http://schemas.microsoft.com/office/drawing/2014/main" id="{6C2358FF-F068-5E47-A162-277449CEBC9C}"/>
              </a:ext>
            </a:extLst>
          </p:cNvPr>
          <p:cNvSpPr txBox="1"/>
          <p:nvPr/>
        </p:nvSpPr>
        <p:spPr>
          <a:xfrm>
            <a:off x="1069578" y="5767307"/>
            <a:ext cx="2127906" cy="146118"/>
          </a:xfrm>
          <a:prstGeom prst="rect">
            <a:avLst/>
          </a:prstGeom>
          <a:noFill/>
        </p:spPr>
        <p:txBody>
          <a:bodyPr wrap="square" lIns="0" tIns="0" rIns="0" bIns="0" rtlCol="0">
            <a:spAutoFit/>
          </a:bodyPr>
          <a:lstStyle/>
          <a:p>
            <a:pPr lvl="0">
              <a:defRPr/>
            </a:pPr>
            <a:r>
              <a:rPr lang="en-US" sz="930" b="1" dirty="0">
                <a:solidFill>
                  <a:srgbClr val="312D2A"/>
                </a:solidFill>
                <a:latin typeface="Oracle Sans Semi Bold" panose="020B0503020204020204" pitchFamily="34" charset="0"/>
                <a:cs typeface="Oracle Sans Semi Bold" panose="020B0503020204020204" pitchFamily="34" charset="0"/>
              </a:rPr>
              <a:t>Dedicated Region Planned</a:t>
            </a:r>
          </a:p>
        </p:txBody>
      </p:sp>
      <p:sp>
        <p:nvSpPr>
          <p:cNvPr id="121" name="TextBox 120">
            <a:extLst>
              <a:ext uri="{FF2B5EF4-FFF2-40B4-BE49-F238E27FC236}">
                <a16:creationId xmlns:a16="http://schemas.microsoft.com/office/drawing/2014/main" id="{1C92CEDA-C7E4-C643-A3FC-EA29D38CF603}"/>
              </a:ext>
            </a:extLst>
          </p:cNvPr>
          <p:cNvSpPr txBox="1"/>
          <p:nvPr/>
        </p:nvSpPr>
        <p:spPr>
          <a:xfrm>
            <a:off x="1069578" y="5944102"/>
            <a:ext cx="2127906" cy="146118"/>
          </a:xfrm>
          <a:prstGeom prst="rect">
            <a:avLst/>
          </a:prstGeom>
          <a:noFill/>
        </p:spPr>
        <p:txBody>
          <a:bodyPr wrap="square" lIns="0" tIns="0" rIns="0" bIns="0" rtlCol="0">
            <a:spAutoFit/>
          </a:bodyPr>
          <a:lstStyle/>
          <a:p>
            <a:pPr defTabSz="914126">
              <a:defRPr/>
            </a:pPr>
            <a:r>
              <a:rPr lang="en-US" sz="930" b="1" dirty="0">
                <a:solidFill>
                  <a:srgbClr val="312D2A"/>
                </a:solidFill>
                <a:latin typeface="Oracle Sans Semi Bold" panose="020B0503020204020204" pitchFamily="34" charset="0"/>
                <a:cs typeface="Oracle Sans Semi Bold" panose="020B0503020204020204" pitchFamily="34" charset="0"/>
              </a:rPr>
              <a:t>Microsoft Interconnect Azure</a:t>
            </a:r>
          </a:p>
        </p:txBody>
      </p:sp>
      <p:pic>
        <p:nvPicPr>
          <p:cNvPr id="122" name="Graphic 121">
            <a:extLst>
              <a:ext uri="{FF2B5EF4-FFF2-40B4-BE49-F238E27FC236}">
                <a16:creationId xmlns:a16="http://schemas.microsoft.com/office/drawing/2014/main" id="{19046304-90C2-E14D-9B30-5DFF9703DB62}"/>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8105" t="3652" r="15135" b="85454"/>
          <a:stretch/>
        </p:blipFill>
        <p:spPr>
          <a:xfrm>
            <a:off x="859194" y="5752117"/>
            <a:ext cx="146266" cy="149191"/>
          </a:xfrm>
          <a:prstGeom prst="rect">
            <a:avLst/>
          </a:prstGeom>
        </p:spPr>
      </p:pic>
      <p:pic>
        <p:nvPicPr>
          <p:cNvPr id="123" name="Graphic 122">
            <a:extLst>
              <a:ext uri="{FF2B5EF4-FFF2-40B4-BE49-F238E27FC236}">
                <a16:creationId xmlns:a16="http://schemas.microsoft.com/office/drawing/2014/main" id="{8A7110B6-7194-A24C-BE42-563D108435C8}"/>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18105" t="3652" r="15135" b="85454"/>
          <a:stretch/>
        </p:blipFill>
        <p:spPr>
          <a:xfrm>
            <a:off x="10121786" y="3224517"/>
            <a:ext cx="146266" cy="149191"/>
          </a:xfrm>
          <a:prstGeom prst="rect">
            <a:avLst/>
          </a:prstGeom>
        </p:spPr>
      </p:pic>
      <p:pic>
        <p:nvPicPr>
          <p:cNvPr id="124" name="Graphic 123">
            <a:extLst>
              <a:ext uri="{FF2B5EF4-FFF2-40B4-BE49-F238E27FC236}">
                <a16:creationId xmlns:a16="http://schemas.microsoft.com/office/drawing/2014/main" id="{D7F85FE6-4FB0-8B47-840B-F42672EA0FF2}"/>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8105" t="3652" r="15135" b="85454"/>
          <a:stretch/>
        </p:blipFill>
        <p:spPr>
          <a:xfrm>
            <a:off x="10121785" y="3363439"/>
            <a:ext cx="146266" cy="149191"/>
          </a:xfrm>
          <a:prstGeom prst="rect">
            <a:avLst/>
          </a:prstGeom>
        </p:spPr>
      </p:pic>
      <p:sp>
        <p:nvSpPr>
          <p:cNvPr id="125" name="TextBox 124">
            <a:extLst>
              <a:ext uri="{FF2B5EF4-FFF2-40B4-BE49-F238E27FC236}">
                <a16:creationId xmlns:a16="http://schemas.microsoft.com/office/drawing/2014/main" id="{C27540AD-6FFC-E14D-AEA4-DEE4D77BC8DB}"/>
              </a:ext>
            </a:extLst>
          </p:cNvPr>
          <p:cNvSpPr txBox="1"/>
          <p:nvPr/>
        </p:nvSpPr>
        <p:spPr>
          <a:xfrm>
            <a:off x="10281584" y="3232852"/>
            <a:ext cx="456067" cy="143042"/>
          </a:xfrm>
          <a:prstGeom prst="rect">
            <a:avLst/>
          </a:prstGeom>
          <a:noFill/>
        </p:spPr>
        <p:txBody>
          <a:bodyPr wrap="square" lIns="0" tIns="0" rIns="0" bIns="0" rtlCol="0">
            <a:spAutoFit/>
          </a:bodyPr>
          <a:lstStyle/>
          <a:p>
            <a:pPr defTabSz="914126">
              <a:defRPr/>
            </a:pPr>
            <a:r>
              <a:rPr lang="en-US" sz="930" dirty="0">
                <a:solidFill>
                  <a:srgbClr val="312D2A"/>
                </a:solidFill>
                <a:latin typeface="Oracle Sans Semi Bold" panose="020B0503020204020204" pitchFamily="34" charset="0"/>
                <a:cs typeface="Oracle Sans Semi Bold" panose="020B0503020204020204" pitchFamily="34" charset="0"/>
              </a:rPr>
              <a:t>NRI 1</a:t>
            </a:r>
          </a:p>
        </p:txBody>
      </p:sp>
      <p:sp>
        <p:nvSpPr>
          <p:cNvPr id="126" name="TextBox 125">
            <a:extLst>
              <a:ext uri="{FF2B5EF4-FFF2-40B4-BE49-F238E27FC236}">
                <a16:creationId xmlns:a16="http://schemas.microsoft.com/office/drawing/2014/main" id="{F4197A0D-1B3E-F14F-BC2F-71DE30DDB1D7}"/>
              </a:ext>
            </a:extLst>
          </p:cNvPr>
          <p:cNvSpPr txBox="1"/>
          <p:nvPr/>
        </p:nvSpPr>
        <p:spPr>
          <a:xfrm>
            <a:off x="10285613" y="3379570"/>
            <a:ext cx="456067" cy="143042"/>
          </a:xfrm>
          <a:prstGeom prst="rect">
            <a:avLst/>
          </a:prstGeom>
          <a:noFill/>
        </p:spPr>
        <p:txBody>
          <a:bodyPr wrap="square" lIns="0" tIns="0" rIns="0" bIns="0" rtlCol="0">
            <a:spAutoFit/>
          </a:bodyPr>
          <a:lstStyle/>
          <a:p>
            <a:pPr defTabSz="914126">
              <a:defRPr/>
            </a:pPr>
            <a:r>
              <a:rPr lang="en-US" sz="930" dirty="0">
                <a:solidFill>
                  <a:srgbClr val="312D2A"/>
                </a:solidFill>
                <a:latin typeface="Oracle Sans Semi Bold" panose="020B0503020204020204" pitchFamily="34" charset="0"/>
                <a:cs typeface="Oracle Sans Semi Bold" panose="020B0503020204020204" pitchFamily="34" charset="0"/>
              </a:rPr>
              <a:t>NRI 2</a:t>
            </a:r>
          </a:p>
        </p:txBody>
      </p:sp>
      <p:pic>
        <p:nvPicPr>
          <p:cNvPr id="127" name="Graphic 126">
            <a:extLst>
              <a:ext uri="{FF2B5EF4-FFF2-40B4-BE49-F238E27FC236}">
                <a16:creationId xmlns:a16="http://schemas.microsoft.com/office/drawing/2014/main" id="{47655EAB-0811-E540-9E38-F572D4AD4CAC}"/>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8105" t="3652" r="15135" b="85454"/>
          <a:stretch/>
        </p:blipFill>
        <p:spPr>
          <a:xfrm>
            <a:off x="7569303" y="3630352"/>
            <a:ext cx="146266" cy="149191"/>
          </a:xfrm>
          <a:prstGeom prst="rect">
            <a:avLst/>
          </a:prstGeom>
        </p:spPr>
      </p:pic>
      <p:sp>
        <p:nvSpPr>
          <p:cNvPr id="128" name="TextBox 127">
            <a:extLst>
              <a:ext uri="{FF2B5EF4-FFF2-40B4-BE49-F238E27FC236}">
                <a16:creationId xmlns:a16="http://schemas.microsoft.com/office/drawing/2014/main" id="{E33D9407-2AB0-364A-8962-E4E322A2C6EC}"/>
              </a:ext>
            </a:extLst>
          </p:cNvPr>
          <p:cNvSpPr txBox="1"/>
          <p:nvPr/>
        </p:nvSpPr>
        <p:spPr>
          <a:xfrm>
            <a:off x="7717374" y="3645500"/>
            <a:ext cx="384438" cy="143042"/>
          </a:xfrm>
          <a:prstGeom prst="rect">
            <a:avLst/>
          </a:prstGeom>
          <a:noFill/>
        </p:spPr>
        <p:txBody>
          <a:bodyPr wrap="square" lIns="0" tIns="0" rIns="0" bIns="0" rtlCol="0">
            <a:spAutoFit/>
          </a:bodyPr>
          <a:lstStyle/>
          <a:p>
            <a:pPr defTabSz="914126">
              <a:defRPr/>
            </a:pPr>
            <a:r>
              <a:rPr lang="en-US" sz="930" b="1" dirty="0">
                <a:solidFill>
                  <a:srgbClr val="312D2A"/>
                </a:solidFill>
                <a:latin typeface="Oracle Sans Semi Bold" panose="020B0503020204020204" pitchFamily="34" charset="0"/>
                <a:cs typeface="Oracle Sans Semi Bold" panose="020B0503020204020204" pitchFamily="34" charset="0"/>
              </a:rPr>
              <a:t>OMAN</a:t>
            </a:r>
          </a:p>
        </p:txBody>
      </p:sp>
      <p:pic>
        <p:nvPicPr>
          <p:cNvPr id="129" name="Graphic 128">
            <a:extLst>
              <a:ext uri="{FF2B5EF4-FFF2-40B4-BE49-F238E27FC236}">
                <a16:creationId xmlns:a16="http://schemas.microsoft.com/office/drawing/2014/main" id="{4FB24AE1-9719-DE47-82BB-BBD0EBC11264}"/>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105" t="15187" r="15135" b="73919"/>
          <a:stretch/>
        </p:blipFill>
        <p:spPr>
          <a:xfrm>
            <a:off x="2647419" y="3673415"/>
            <a:ext cx="158668" cy="161841"/>
          </a:xfrm>
          <a:prstGeom prst="rect">
            <a:avLst/>
          </a:prstGeom>
        </p:spPr>
      </p:pic>
      <p:sp>
        <p:nvSpPr>
          <p:cNvPr id="130" name="TextBox 129">
            <a:extLst>
              <a:ext uri="{FF2B5EF4-FFF2-40B4-BE49-F238E27FC236}">
                <a16:creationId xmlns:a16="http://schemas.microsoft.com/office/drawing/2014/main" id="{B99087D5-8517-044F-885C-E4D64F86302C}"/>
              </a:ext>
            </a:extLst>
          </p:cNvPr>
          <p:cNvSpPr txBox="1"/>
          <p:nvPr/>
        </p:nvSpPr>
        <p:spPr>
          <a:xfrm>
            <a:off x="2812730" y="3694601"/>
            <a:ext cx="541310" cy="143042"/>
          </a:xfrm>
          <a:prstGeom prst="rect">
            <a:avLst/>
          </a:prstGeom>
          <a:noFill/>
        </p:spPr>
        <p:txBody>
          <a:bodyPr wrap="square" lIns="0" tIns="0" rIns="0" bIns="0" rtlCol="0">
            <a:spAutoFit/>
          </a:bodyPr>
          <a:lstStyle/>
          <a:p>
            <a:pPr defTabSz="914126">
              <a:defRPr/>
            </a:pPr>
            <a:r>
              <a:rPr lang="en-US" sz="930" b="1" dirty="0">
                <a:solidFill>
                  <a:srgbClr val="312D2A"/>
                </a:solidFill>
                <a:latin typeface="Oracle Sans Semi Bold" panose="020B0503020204020204" pitchFamily="34" charset="0"/>
                <a:cs typeface="Oracle Sans Semi Bold" panose="020B0503020204020204" pitchFamily="34" charset="0"/>
              </a:rPr>
              <a:t>MEXICO</a:t>
            </a:r>
          </a:p>
        </p:txBody>
      </p:sp>
      <p:pic>
        <p:nvPicPr>
          <p:cNvPr id="131" name="Graphic 130">
            <a:extLst>
              <a:ext uri="{FF2B5EF4-FFF2-40B4-BE49-F238E27FC236}">
                <a16:creationId xmlns:a16="http://schemas.microsoft.com/office/drawing/2014/main" id="{F557E8FF-6381-6D4E-AA5B-9B735A3FC1EE}"/>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105" t="15187" r="15135" b="73919"/>
          <a:stretch/>
        </p:blipFill>
        <p:spPr>
          <a:xfrm>
            <a:off x="5764150" y="2657590"/>
            <a:ext cx="158668" cy="161841"/>
          </a:xfrm>
          <a:prstGeom prst="rect">
            <a:avLst/>
          </a:prstGeom>
        </p:spPr>
      </p:pic>
      <p:sp>
        <p:nvSpPr>
          <p:cNvPr id="132" name="TextBox 131">
            <a:extLst>
              <a:ext uri="{FF2B5EF4-FFF2-40B4-BE49-F238E27FC236}">
                <a16:creationId xmlns:a16="http://schemas.microsoft.com/office/drawing/2014/main" id="{2FCFB04A-CB8D-1F49-ADD2-5B0C4CC814B2}"/>
              </a:ext>
            </a:extLst>
          </p:cNvPr>
          <p:cNvSpPr txBox="1"/>
          <p:nvPr/>
        </p:nvSpPr>
        <p:spPr>
          <a:xfrm>
            <a:off x="5186066" y="2672661"/>
            <a:ext cx="669717" cy="143079"/>
          </a:xfrm>
          <a:prstGeom prst="rect">
            <a:avLst/>
          </a:prstGeom>
          <a:noFill/>
        </p:spPr>
        <p:txBody>
          <a:bodyPr wrap="square" lIns="0" tIns="0" rIns="0" bIns="0" rtlCol="0">
            <a:spAutoFit/>
          </a:bodyPr>
          <a:lstStyle/>
          <a:p>
            <a:pPr defTabSz="914126">
              <a:defRPr/>
            </a:pPr>
            <a:r>
              <a:rPr lang="en-US" sz="930" b="1" dirty="0">
                <a:solidFill>
                  <a:srgbClr val="312D2A"/>
                </a:solidFill>
                <a:latin typeface="Oracle Sans Semi Bold" panose="020B0503020204020204" pitchFamily="34" charset="0"/>
                <a:cs typeface="Oracle Sans Semi Bold" panose="020B0503020204020204" pitchFamily="34" charset="0"/>
              </a:rPr>
              <a:t>FRANCE 2</a:t>
            </a:r>
          </a:p>
        </p:txBody>
      </p:sp>
      <p:sp>
        <p:nvSpPr>
          <p:cNvPr id="133" name="TextBox 132">
            <a:extLst>
              <a:ext uri="{FF2B5EF4-FFF2-40B4-BE49-F238E27FC236}">
                <a16:creationId xmlns:a16="http://schemas.microsoft.com/office/drawing/2014/main" id="{377F65F6-6DDD-B24D-B6F0-08569E3A2EB4}"/>
              </a:ext>
            </a:extLst>
          </p:cNvPr>
          <p:cNvSpPr txBox="1"/>
          <p:nvPr/>
        </p:nvSpPr>
        <p:spPr>
          <a:xfrm>
            <a:off x="1069578" y="6116720"/>
            <a:ext cx="2127906" cy="146118"/>
          </a:xfrm>
          <a:prstGeom prst="rect">
            <a:avLst/>
          </a:prstGeom>
          <a:noFill/>
        </p:spPr>
        <p:txBody>
          <a:bodyPr wrap="square" lIns="0" tIns="0" rIns="0" bIns="0" rtlCol="0">
            <a:spAutoFit/>
          </a:bodyPr>
          <a:lstStyle/>
          <a:p>
            <a:pPr defTabSz="914126">
              <a:defRPr/>
            </a:pPr>
            <a:r>
              <a:rPr lang="en-US" sz="930" b="1" dirty="0">
                <a:solidFill>
                  <a:srgbClr val="312D2A"/>
                </a:solidFill>
                <a:latin typeface="Oracle Sans Semi Bold" panose="020B0503020204020204" pitchFamily="34" charset="0"/>
                <a:cs typeface="Oracle Sans Semi Bold" panose="020B0503020204020204" pitchFamily="34" charset="0"/>
              </a:rPr>
              <a:t>Microsoft Interconnect Azure Planned</a:t>
            </a:r>
          </a:p>
        </p:txBody>
      </p:sp>
      <p:pic>
        <p:nvPicPr>
          <p:cNvPr id="134" name="Graphic 133">
            <a:extLst>
              <a:ext uri="{FF2B5EF4-FFF2-40B4-BE49-F238E27FC236}">
                <a16:creationId xmlns:a16="http://schemas.microsoft.com/office/drawing/2014/main" id="{7B32568A-3DE3-1047-8CF0-C6FF06728981}"/>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18105" t="3652" r="15135" b="85454"/>
          <a:stretch/>
        </p:blipFill>
        <p:spPr>
          <a:xfrm>
            <a:off x="858818" y="6099811"/>
            <a:ext cx="152360" cy="155408"/>
          </a:xfrm>
          <a:prstGeom prst="rect">
            <a:avLst/>
          </a:prstGeom>
        </p:spPr>
      </p:pic>
      <p:pic>
        <p:nvPicPr>
          <p:cNvPr id="135" name="Graphic 134">
            <a:extLst>
              <a:ext uri="{FF2B5EF4-FFF2-40B4-BE49-F238E27FC236}">
                <a16:creationId xmlns:a16="http://schemas.microsoft.com/office/drawing/2014/main" id="{4DC1DCFD-0323-FF49-BBF7-7568BBCE0A04}"/>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18105" t="3652" r="15135" b="85454"/>
          <a:stretch/>
        </p:blipFill>
        <p:spPr>
          <a:xfrm>
            <a:off x="6277107" y="2411961"/>
            <a:ext cx="146266" cy="149191"/>
          </a:xfrm>
          <a:prstGeom prst="rect">
            <a:avLst/>
          </a:prstGeom>
        </p:spPr>
      </p:pic>
      <p:pic>
        <p:nvPicPr>
          <p:cNvPr id="136" name="Graphic 135">
            <a:extLst>
              <a:ext uri="{FF2B5EF4-FFF2-40B4-BE49-F238E27FC236}">
                <a16:creationId xmlns:a16="http://schemas.microsoft.com/office/drawing/2014/main" id="{646516CF-DC0D-544D-AEE5-94FC555E444F}"/>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105" t="15187" r="15135" b="73919"/>
          <a:stretch/>
        </p:blipFill>
        <p:spPr>
          <a:xfrm>
            <a:off x="6874118" y="3141067"/>
            <a:ext cx="158668" cy="161841"/>
          </a:xfrm>
          <a:prstGeom prst="rect">
            <a:avLst/>
          </a:prstGeom>
        </p:spPr>
      </p:pic>
      <p:sp>
        <p:nvSpPr>
          <p:cNvPr id="137" name="TextBox 136">
            <a:extLst>
              <a:ext uri="{FF2B5EF4-FFF2-40B4-BE49-F238E27FC236}">
                <a16:creationId xmlns:a16="http://schemas.microsoft.com/office/drawing/2014/main" id="{F4EA0E7B-AAED-AF4E-9716-5D0D5439AA2E}"/>
              </a:ext>
            </a:extLst>
          </p:cNvPr>
          <p:cNvSpPr txBox="1"/>
          <p:nvPr/>
        </p:nvSpPr>
        <p:spPr>
          <a:xfrm>
            <a:off x="7041427" y="3154389"/>
            <a:ext cx="624048" cy="143079"/>
          </a:xfrm>
          <a:prstGeom prst="rect">
            <a:avLst/>
          </a:prstGeom>
          <a:noFill/>
        </p:spPr>
        <p:txBody>
          <a:bodyPr wrap="square" lIns="0" tIns="0" rIns="0" bIns="0" rtlCol="0">
            <a:spAutoFit/>
          </a:bodyPr>
          <a:lstStyle/>
          <a:p>
            <a:pPr defTabSz="914126">
              <a:defRPr/>
            </a:pPr>
            <a:r>
              <a:rPr lang="en-US" sz="930" b="1" dirty="0">
                <a:solidFill>
                  <a:srgbClr val="312D2A"/>
                </a:solidFill>
                <a:latin typeface="Oracle Sans Semi Bold" panose="020B0503020204020204" pitchFamily="34" charset="0"/>
                <a:cs typeface="Oracle Sans Semi Bold" panose="020B0503020204020204" pitchFamily="34" charset="0"/>
              </a:rPr>
              <a:t>ISRAEL 1</a:t>
            </a:r>
          </a:p>
        </p:txBody>
      </p:sp>
      <p:pic>
        <p:nvPicPr>
          <p:cNvPr id="138" name="Graphic 137">
            <a:extLst>
              <a:ext uri="{FF2B5EF4-FFF2-40B4-BE49-F238E27FC236}">
                <a16:creationId xmlns:a16="http://schemas.microsoft.com/office/drawing/2014/main" id="{394BAF88-EC4A-A14D-B3ED-DDF2C2AEF8AC}"/>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105" t="15187" r="15135" b="73919"/>
          <a:stretch/>
        </p:blipFill>
        <p:spPr>
          <a:xfrm>
            <a:off x="5600828" y="2921956"/>
            <a:ext cx="158668" cy="161841"/>
          </a:xfrm>
          <a:prstGeom prst="rect">
            <a:avLst/>
          </a:prstGeom>
        </p:spPr>
      </p:pic>
      <p:sp>
        <p:nvSpPr>
          <p:cNvPr id="139" name="TextBox 138">
            <a:extLst>
              <a:ext uri="{FF2B5EF4-FFF2-40B4-BE49-F238E27FC236}">
                <a16:creationId xmlns:a16="http://schemas.microsoft.com/office/drawing/2014/main" id="{FBA1CE9F-8D73-8340-BB47-489F18E34980}"/>
              </a:ext>
            </a:extLst>
          </p:cNvPr>
          <p:cNvSpPr txBox="1"/>
          <p:nvPr/>
        </p:nvSpPr>
        <p:spPr>
          <a:xfrm>
            <a:off x="5452919" y="3068684"/>
            <a:ext cx="541310" cy="143042"/>
          </a:xfrm>
          <a:prstGeom prst="rect">
            <a:avLst/>
          </a:prstGeom>
          <a:noFill/>
        </p:spPr>
        <p:txBody>
          <a:bodyPr wrap="square" lIns="0" tIns="0" rIns="0" bIns="0" rtlCol="0">
            <a:spAutoFit/>
          </a:bodyPr>
          <a:lstStyle/>
          <a:p>
            <a:pPr defTabSz="914126">
              <a:defRPr/>
            </a:pPr>
            <a:r>
              <a:rPr lang="en-US" sz="930" b="1" dirty="0">
                <a:solidFill>
                  <a:srgbClr val="312D2A"/>
                </a:solidFill>
                <a:latin typeface="Oracle Sans Semi Bold" panose="020B0503020204020204" pitchFamily="34" charset="0"/>
                <a:cs typeface="Oracle Sans Semi Bold" panose="020B0503020204020204" pitchFamily="34" charset="0"/>
              </a:rPr>
              <a:t>SPAIN</a:t>
            </a:r>
          </a:p>
        </p:txBody>
      </p:sp>
      <p:pic>
        <p:nvPicPr>
          <p:cNvPr id="140" name="Graphic 139">
            <a:extLst>
              <a:ext uri="{FF2B5EF4-FFF2-40B4-BE49-F238E27FC236}">
                <a16:creationId xmlns:a16="http://schemas.microsoft.com/office/drawing/2014/main" id="{75235861-FD76-FC48-99F7-3D92F2769812}"/>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8105" t="3652" r="15135" b="85454"/>
          <a:stretch/>
        </p:blipFill>
        <p:spPr>
          <a:xfrm>
            <a:off x="10345836" y="5602926"/>
            <a:ext cx="146266" cy="149191"/>
          </a:xfrm>
          <a:prstGeom prst="rect">
            <a:avLst/>
          </a:prstGeom>
        </p:spPr>
      </p:pic>
      <p:sp>
        <p:nvSpPr>
          <p:cNvPr id="141" name="TextBox 140">
            <a:extLst>
              <a:ext uri="{FF2B5EF4-FFF2-40B4-BE49-F238E27FC236}">
                <a16:creationId xmlns:a16="http://schemas.microsoft.com/office/drawing/2014/main" id="{F9B4AC57-FC6B-804C-96DE-953156C14893}"/>
              </a:ext>
            </a:extLst>
          </p:cNvPr>
          <p:cNvSpPr txBox="1"/>
          <p:nvPr/>
        </p:nvSpPr>
        <p:spPr>
          <a:xfrm>
            <a:off x="10070182" y="5613661"/>
            <a:ext cx="274317" cy="146118"/>
          </a:xfrm>
          <a:prstGeom prst="rect">
            <a:avLst/>
          </a:prstGeom>
          <a:noFill/>
        </p:spPr>
        <p:txBody>
          <a:bodyPr wrap="square" lIns="0" tIns="0" rIns="0" bIns="0" rtlCol="0">
            <a:spAutoFit/>
          </a:bodyPr>
          <a:lstStyle/>
          <a:p>
            <a:pPr defTabSz="914126">
              <a:defRPr/>
            </a:pPr>
            <a:r>
              <a:rPr lang="en-US" sz="930" b="1" dirty="0">
                <a:solidFill>
                  <a:srgbClr val="312D2A"/>
                </a:solidFill>
                <a:latin typeface="Oracle Sans Semi Bold" panose="020B0503020204020204" pitchFamily="34" charset="0"/>
                <a:cs typeface="Oracle Sans Semi Bold" panose="020B0503020204020204" pitchFamily="34" charset="0"/>
              </a:rPr>
              <a:t>ADC</a:t>
            </a:r>
          </a:p>
        </p:txBody>
      </p:sp>
      <p:pic>
        <p:nvPicPr>
          <p:cNvPr id="143" name="Graphic 142">
            <a:extLst>
              <a:ext uri="{FF2B5EF4-FFF2-40B4-BE49-F238E27FC236}">
                <a16:creationId xmlns:a16="http://schemas.microsoft.com/office/drawing/2014/main" id="{286F72BA-C996-044B-A64C-C76AA8817CE1}"/>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18105" t="3652" r="15135" b="85454"/>
          <a:stretch/>
        </p:blipFill>
        <p:spPr>
          <a:xfrm>
            <a:off x="2374302" y="3482124"/>
            <a:ext cx="146266" cy="149191"/>
          </a:xfrm>
          <a:prstGeom prst="rect">
            <a:avLst/>
          </a:prstGeom>
        </p:spPr>
      </p:pic>
      <p:pic>
        <p:nvPicPr>
          <p:cNvPr id="144" name="Graphic 143">
            <a:extLst>
              <a:ext uri="{FF2B5EF4-FFF2-40B4-BE49-F238E27FC236}">
                <a16:creationId xmlns:a16="http://schemas.microsoft.com/office/drawing/2014/main" id="{80C20FB4-D0AD-DD42-826F-57B171780A0A}"/>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105" t="74641" r="15135" b="15469"/>
          <a:stretch/>
        </p:blipFill>
        <p:spPr>
          <a:xfrm>
            <a:off x="6181304" y="2512555"/>
            <a:ext cx="158668" cy="146925"/>
          </a:xfrm>
          <a:prstGeom prst="rect">
            <a:avLst/>
          </a:prstGeom>
        </p:spPr>
      </p:pic>
      <p:pic>
        <p:nvPicPr>
          <p:cNvPr id="145" name="Graphic 144">
            <a:extLst>
              <a:ext uri="{FF2B5EF4-FFF2-40B4-BE49-F238E27FC236}">
                <a16:creationId xmlns:a16="http://schemas.microsoft.com/office/drawing/2014/main" id="{699C16F2-300F-4C32-9F9F-83131723105E}"/>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105" t="74641" r="15135" b="15469"/>
          <a:stretch/>
        </p:blipFill>
        <p:spPr>
          <a:xfrm>
            <a:off x="4422627" y="4771676"/>
            <a:ext cx="158668" cy="146925"/>
          </a:xfrm>
          <a:prstGeom prst="rect">
            <a:avLst/>
          </a:prstGeom>
        </p:spPr>
      </p:pic>
    </p:spTree>
    <p:extLst>
      <p:ext uri="{BB962C8B-B14F-4D97-AF65-F5344CB8AC3E}">
        <p14:creationId xmlns:p14="http://schemas.microsoft.com/office/powerpoint/2010/main" val="2085888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303A0-8736-40E4-B4C4-2FFC4BCF96B4}"/>
              </a:ext>
            </a:extLst>
          </p:cNvPr>
          <p:cNvSpPr>
            <a:spLocks noGrp="1"/>
          </p:cNvSpPr>
          <p:nvPr>
            <p:ph type="title"/>
          </p:nvPr>
        </p:nvSpPr>
        <p:spPr>
          <a:xfrm>
            <a:off x="1405359" y="2766218"/>
            <a:ext cx="10515600" cy="1325563"/>
          </a:xfrm>
        </p:spPr>
        <p:txBody>
          <a:bodyPr/>
          <a:lstStyle/>
          <a:p>
            <a:r>
              <a:rPr lang="it-IT" b="1" dirty="0">
                <a:latin typeface="+mn-lt"/>
              </a:rPr>
              <a:t>Your network requirements</a:t>
            </a:r>
            <a:br>
              <a:rPr lang="it-IT" b="1" dirty="0"/>
            </a:br>
            <a:endParaRPr lang="it-IT" dirty="0"/>
          </a:p>
        </p:txBody>
      </p:sp>
      <p:sp>
        <p:nvSpPr>
          <p:cNvPr id="4" name="Footer Placeholder 3">
            <a:extLst>
              <a:ext uri="{FF2B5EF4-FFF2-40B4-BE49-F238E27FC236}">
                <a16:creationId xmlns:a16="http://schemas.microsoft.com/office/drawing/2014/main" id="{87AA2039-12DA-4EE4-837A-18F4A9E7C11E}"/>
              </a:ext>
            </a:extLst>
          </p:cNvPr>
          <p:cNvSpPr>
            <a:spLocks noGrp="1"/>
          </p:cNvSpPr>
          <p:nvPr>
            <p:ph type="ftr" sz="quarter" idx="11"/>
          </p:nvPr>
        </p:nvSpPr>
        <p:spPr/>
        <p:txBody>
          <a:bodyPr/>
          <a:lstStyle/>
          <a:p>
            <a:r>
              <a:rPr lang="en-US">
                <a:solidFill>
                  <a:srgbClr val="58595B"/>
                </a:solidFill>
              </a:rPr>
              <a:t>Confidential – Oracle Internal/Restricted/Highly Restricted</a:t>
            </a:r>
            <a:endParaRPr lang="en-US" dirty="0">
              <a:solidFill>
                <a:srgbClr val="58595B"/>
              </a:solidFill>
            </a:endParaRPr>
          </a:p>
        </p:txBody>
      </p:sp>
    </p:spTree>
    <p:extLst>
      <p:ext uri="{BB962C8B-B14F-4D97-AF65-F5344CB8AC3E}">
        <p14:creationId xmlns:p14="http://schemas.microsoft.com/office/powerpoint/2010/main" val="1006357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59">
            <a:extLst>
              <a:ext uri="{FF2B5EF4-FFF2-40B4-BE49-F238E27FC236}">
                <a16:creationId xmlns:a16="http://schemas.microsoft.com/office/drawing/2014/main" id="{11B2812D-2F19-41E5-AE29-52C6E14288CA}"/>
              </a:ext>
            </a:extLst>
          </p:cNvPr>
          <p:cNvSpPr/>
          <p:nvPr/>
        </p:nvSpPr>
        <p:spPr bwMode="auto">
          <a:xfrm>
            <a:off x="1440191" y="3310242"/>
            <a:ext cx="2645164"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4192" fontAlgn="auto">
              <a:spcBef>
                <a:spcPts val="0"/>
              </a:spcBef>
              <a:spcAft>
                <a:spcPts val="0"/>
              </a:spcAft>
              <a:defRPr/>
            </a:pPr>
            <a:endParaRPr lang="en-US" sz="1730">
              <a:solidFill>
                <a:srgbClr val="FFFFFF"/>
              </a:solidFill>
              <a:latin typeface="Segoe UI Semilight"/>
            </a:endParaRPr>
          </a:p>
        </p:txBody>
      </p:sp>
      <p:sp>
        <p:nvSpPr>
          <p:cNvPr id="3" name="Freeform: Shape 60">
            <a:extLst>
              <a:ext uri="{FF2B5EF4-FFF2-40B4-BE49-F238E27FC236}">
                <a16:creationId xmlns:a16="http://schemas.microsoft.com/office/drawing/2014/main" id="{F66BD7A1-FB9F-464E-B11A-38797A4804F0}"/>
              </a:ext>
            </a:extLst>
          </p:cNvPr>
          <p:cNvSpPr/>
          <p:nvPr/>
        </p:nvSpPr>
        <p:spPr bwMode="auto">
          <a:xfrm>
            <a:off x="4616281" y="3310242"/>
            <a:ext cx="2507140" cy="45712"/>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4192" fontAlgn="auto">
              <a:spcBef>
                <a:spcPts val="0"/>
              </a:spcBef>
              <a:spcAft>
                <a:spcPts val="0"/>
              </a:spcAft>
              <a:defRPr/>
            </a:pPr>
            <a:endParaRPr lang="en-US" sz="1730">
              <a:solidFill>
                <a:srgbClr val="FFFFFF"/>
              </a:solidFill>
              <a:latin typeface="Segoe UI Semilight"/>
            </a:endParaRPr>
          </a:p>
        </p:txBody>
      </p:sp>
      <p:sp>
        <p:nvSpPr>
          <p:cNvPr id="4" name="Freeform: Shape 61">
            <a:extLst>
              <a:ext uri="{FF2B5EF4-FFF2-40B4-BE49-F238E27FC236}">
                <a16:creationId xmlns:a16="http://schemas.microsoft.com/office/drawing/2014/main" id="{8B1326BC-724D-49A8-9B5B-023D344C3109}"/>
              </a:ext>
            </a:extLst>
          </p:cNvPr>
          <p:cNvSpPr/>
          <p:nvPr/>
        </p:nvSpPr>
        <p:spPr bwMode="auto">
          <a:xfrm>
            <a:off x="7761554" y="3310242"/>
            <a:ext cx="2909680"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4192" fontAlgn="auto">
              <a:spcBef>
                <a:spcPts val="0"/>
              </a:spcBef>
              <a:spcAft>
                <a:spcPts val="0"/>
              </a:spcAft>
              <a:defRPr/>
            </a:pPr>
            <a:endParaRPr lang="en-US" sz="1730">
              <a:solidFill>
                <a:srgbClr val="FFFFFF"/>
              </a:solidFill>
              <a:latin typeface="Segoe UI Semilight"/>
            </a:endParaRPr>
          </a:p>
        </p:txBody>
      </p:sp>
      <p:grpSp>
        <p:nvGrpSpPr>
          <p:cNvPr id="5" name="Group 4">
            <a:extLst>
              <a:ext uri="{FF2B5EF4-FFF2-40B4-BE49-F238E27FC236}">
                <a16:creationId xmlns:a16="http://schemas.microsoft.com/office/drawing/2014/main" id="{A2FA5BF8-42F7-4735-83C2-9752FEC28A3B}"/>
              </a:ext>
            </a:extLst>
          </p:cNvPr>
          <p:cNvGrpSpPr/>
          <p:nvPr/>
        </p:nvGrpSpPr>
        <p:grpSpPr>
          <a:xfrm>
            <a:off x="1374835" y="3429000"/>
            <a:ext cx="2768137" cy="946782"/>
            <a:chOff x="2806842" y="4739119"/>
            <a:chExt cx="2390527" cy="965905"/>
          </a:xfrm>
        </p:grpSpPr>
        <p:sp>
          <p:nvSpPr>
            <p:cNvPr id="6" name="Rectangle 5">
              <a:extLst>
                <a:ext uri="{FF2B5EF4-FFF2-40B4-BE49-F238E27FC236}">
                  <a16:creationId xmlns:a16="http://schemas.microsoft.com/office/drawing/2014/main" id="{AE93519E-5CAC-4E86-B857-A8DA0D05CD60}"/>
                </a:ext>
              </a:extLst>
            </p:cNvPr>
            <p:cNvSpPr/>
            <p:nvPr/>
          </p:nvSpPr>
          <p:spPr>
            <a:xfrm>
              <a:off x="2806842" y="4739119"/>
              <a:ext cx="1270098" cy="365802"/>
            </a:xfrm>
            <a:prstGeom prst="rect">
              <a:avLst/>
            </a:prstGeom>
          </p:spPr>
          <p:txBody>
            <a:bodyPr wrap="non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192" fontAlgn="auto">
                <a:spcBef>
                  <a:spcPts val="0"/>
                </a:spcBef>
                <a:spcAft>
                  <a:spcPts val="0"/>
                </a:spcAft>
                <a:defRPr/>
              </a:pPr>
              <a:r>
                <a:rPr lang="en-US" sz="1730" dirty="0">
                  <a:solidFill>
                    <a:srgbClr val="0078D7"/>
                  </a:solidFill>
                  <a:latin typeface="Segoe UI Semibold" panose="020B0702040204020203" pitchFamily="34" charset="0"/>
                  <a:cs typeface="Segoe UI Semibold" panose="020B0702040204020203" pitchFamily="34" charset="0"/>
                </a:rPr>
                <a:t>Fault Domains</a:t>
              </a:r>
            </a:p>
          </p:txBody>
        </p:sp>
        <p:sp>
          <p:nvSpPr>
            <p:cNvPr id="7" name="Rectangle 6">
              <a:extLst>
                <a:ext uri="{FF2B5EF4-FFF2-40B4-BE49-F238E27FC236}">
                  <a16:creationId xmlns:a16="http://schemas.microsoft.com/office/drawing/2014/main" id="{2D1E9CB2-30C4-4538-8D43-0553AEA4C909}"/>
                </a:ext>
              </a:extLst>
            </p:cNvPr>
            <p:cNvSpPr/>
            <p:nvPr/>
          </p:nvSpPr>
          <p:spPr>
            <a:xfrm>
              <a:off x="2806842" y="5108784"/>
              <a:ext cx="2390527" cy="596240"/>
            </a:xfrm>
            <a:prstGeom prst="rect">
              <a:avLst/>
            </a:prstGeom>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192" fontAlgn="auto">
                <a:spcBef>
                  <a:spcPts val="0"/>
                </a:spcBef>
                <a:spcAft>
                  <a:spcPts val="0"/>
                </a:spcAft>
                <a:defRPr/>
              </a:pPr>
              <a:r>
                <a:rPr lang="en-US" sz="1567" dirty="0">
                  <a:solidFill>
                    <a:srgbClr val="000000"/>
                  </a:solidFill>
                  <a:latin typeface="Segoe UI"/>
                </a:rPr>
                <a:t>Protection against failures within datacenters</a:t>
              </a:r>
            </a:p>
          </p:txBody>
        </p:sp>
      </p:grpSp>
      <p:grpSp>
        <p:nvGrpSpPr>
          <p:cNvPr id="8" name="Group 7">
            <a:extLst>
              <a:ext uri="{FF2B5EF4-FFF2-40B4-BE49-F238E27FC236}">
                <a16:creationId xmlns:a16="http://schemas.microsoft.com/office/drawing/2014/main" id="{CA7AE3EA-53EE-496D-9E83-250515C0D0DB}"/>
              </a:ext>
            </a:extLst>
          </p:cNvPr>
          <p:cNvGrpSpPr/>
          <p:nvPr/>
        </p:nvGrpSpPr>
        <p:grpSpPr>
          <a:xfrm>
            <a:off x="4503390" y="3429002"/>
            <a:ext cx="3001364" cy="951250"/>
            <a:chOff x="5630888" y="4739119"/>
            <a:chExt cx="2284328" cy="970463"/>
          </a:xfrm>
        </p:grpSpPr>
        <p:sp>
          <p:nvSpPr>
            <p:cNvPr id="9" name="Rectangle 8">
              <a:extLst>
                <a:ext uri="{FF2B5EF4-FFF2-40B4-BE49-F238E27FC236}">
                  <a16:creationId xmlns:a16="http://schemas.microsoft.com/office/drawing/2014/main" id="{F8241D1E-9776-46B4-AC53-517C71B117EC}"/>
                </a:ext>
              </a:extLst>
            </p:cNvPr>
            <p:cNvSpPr/>
            <p:nvPr/>
          </p:nvSpPr>
          <p:spPr>
            <a:xfrm>
              <a:off x="5630888" y="4739119"/>
              <a:ext cx="1528223" cy="365802"/>
            </a:xfrm>
            <a:prstGeom prst="rect">
              <a:avLst/>
            </a:prstGeom>
          </p:spPr>
          <p:txBody>
            <a:bodyPr wrap="non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192" fontAlgn="auto">
                <a:spcBef>
                  <a:spcPts val="0"/>
                </a:spcBef>
                <a:spcAft>
                  <a:spcPts val="0"/>
                </a:spcAft>
                <a:defRPr/>
              </a:pPr>
              <a:r>
                <a:rPr lang="en-US" sz="1730" dirty="0">
                  <a:solidFill>
                    <a:srgbClr val="0078D7"/>
                  </a:solidFill>
                  <a:latin typeface="Segoe UI Semibold" panose="020B0702040204020203" pitchFamily="34" charset="0"/>
                  <a:cs typeface="Segoe UI Semibold" panose="020B0702040204020203" pitchFamily="34" charset="0"/>
                </a:rPr>
                <a:t>Availability Domains</a:t>
              </a:r>
            </a:p>
          </p:txBody>
        </p:sp>
        <p:sp>
          <p:nvSpPr>
            <p:cNvPr id="10" name="Rectangle 9">
              <a:extLst>
                <a:ext uri="{FF2B5EF4-FFF2-40B4-BE49-F238E27FC236}">
                  <a16:creationId xmlns:a16="http://schemas.microsoft.com/office/drawing/2014/main" id="{A00FBC54-3159-488B-9805-067A9050681B}"/>
                </a:ext>
              </a:extLst>
            </p:cNvPr>
            <p:cNvSpPr/>
            <p:nvPr/>
          </p:nvSpPr>
          <p:spPr>
            <a:xfrm>
              <a:off x="5630888" y="5113342"/>
              <a:ext cx="2284328" cy="596240"/>
            </a:xfrm>
            <a:prstGeom prst="rect">
              <a:avLst/>
            </a:prstGeom>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192" fontAlgn="auto">
                <a:spcBef>
                  <a:spcPts val="0"/>
                </a:spcBef>
                <a:spcAft>
                  <a:spcPts val="0"/>
                </a:spcAft>
                <a:defRPr/>
              </a:pPr>
              <a:r>
                <a:rPr lang="en-US" sz="1567">
                  <a:solidFill>
                    <a:srgbClr val="000000"/>
                  </a:solidFill>
                  <a:latin typeface="Segoe UI"/>
                </a:rPr>
                <a:t>Protection from entire datacenter failures</a:t>
              </a:r>
            </a:p>
          </p:txBody>
        </p:sp>
      </p:grpSp>
      <p:grpSp>
        <p:nvGrpSpPr>
          <p:cNvPr id="11" name="Group 10">
            <a:extLst>
              <a:ext uri="{FF2B5EF4-FFF2-40B4-BE49-F238E27FC236}">
                <a16:creationId xmlns:a16="http://schemas.microsoft.com/office/drawing/2014/main" id="{EBA960E1-FAB4-4A60-BAEE-F5A25B0153F7}"/>
              </a:ext>
            </a:extLst>
          </p:cNvPr>
          <p:cNvGrpSpPr/>
          <p:nvPr/>
        </p:nvGrpSpPr>
        <p:grpSpPr>
          <a:xfrm>
            <a:off x="7696200" y="3429000"/>
            <a:ext cx="2930988" cy="946780"/>
            <a:chOff x="8989092" y="4739119"/>
            <a:chExt cx="2284328" cy="965903"/>
          </a:xfrm>
        </p:grpSpPr>
        <p:sp>
          <p:nvSpPr>
            <p:cNvPr id="12" name="Rectangle 11">
              <a:extLst>
                <a:ext uri="{FF2B5EF4-FFF2-40B4-BE49-F238E27FC236}">
                  <a16:creationId xmlns:a16="http://schemas.microsoft.com/office/drawing/2014/main" id="{B28B47E3-5453-4268-9424-9C3B0EE80D8B}"/>
                </a:ext>
              </a:extLst>
            </p:cNvPr>
            <p:cNvSpPr/>
            <p:nvPr/>
          </p:nvSpPr>
          <p:spPr>
            <a:xfrm>
              <a:off x="8989092" y="4739119"/>
              <a:ext cx="691832" cy="365802"/>
            </a:xfrm>
            <a:prstGeom prst="rect">
              <a:avLst/>
            </a:prstGeom>
          </p:spPr>
          <p:txBody>
            <a:bodyPr wrap="non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192" fontAlgn="auto">
                <a:spcBef>
                  <a:spcPts val="0"/>
                </a:spcBef>
                <a:spcAft>
                  <a:spcPts val="0"/>
                </a:spcAft>
                <a:defRPr/>
              </a:pPr>
              <a:r>
                <a:rPr lang="en-US" sz="1730" dirty="0">
                  <a:solidFill>
                    <a:srgbClr val="0078D7"/>
                  </a:solidFill>
                  <a:latin typeface="Segoe UI Semibold" panose="020B0702040204020203" pitchFamily="34" charset="0"/>
                  <a:cs typeface="Segoe UI Semibold" panose="020B0702040204020203" pitchFamily="34" charset="0"/>
                </a:rPr>
                <a:t>Regions</a:t>
              </a:r>
            </a:p>
          </p:txBody>
        </p:sp>
        <p:sp>
          <p:nvSpPr>
            <p:cNvPr id="13" name="Rectangle 12">
              <a:extLst>
                <a:ext uri="{FF2B5EF4-FFF2-40B4-BE49-F238E27FC236}">
                  <a16:creationId xmlns:a16="http://schemas.microsoft.com/office/drawing/2014/main" id="{A1DBA6A0-68FB-4166-A508-C7B24FCE17EC}"/>
                </a:ext>
              </a:extLst>
            </p:cNvPr>
            <p:cNvSpPr/>
            <p:nvPr/>
          </p:nvSpPr>
          <p:spPr>
            <a:xfrm>
              <a:off x="8989092" y="5108782"/>
              <a:ext cx="2284328" cy="596240"/>
            </a:xfrm>
            <a:prstGeom prst="rect">
              <a:avLst/>
            </a:prstGeom>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192" fontAlgn="auto">
                <a:spcBef>
                  <a:spcPts val="0"/>
                </a:spcBef>
                <a:spcAft>
                  <a:spcPts val="0"/>
                </a:spcAft>
                <a:defRPr/>
              </a:pPr>
              <a:r>
                <a:rPr lang="en-US" sz="1567">
                  <a:solidFill>
                    <a:srgbClr val="000000"/>
                  </a:solidFill>
                  <a:latin typeface="Segoe UI"/>
                </a:rPr>
                <a:t>Protection from disaster with</a:t>
              </a:r>
              <a:br>
                <a:rPr lang="en-US" sz="1567">
                  <a:solidFill>
                    <a:srgbClr val="000000"/>
                  </a:solidFill>
                  <a:latin typeface="Segoe UI"/>
                </a:rPr>
              </a:br>
              <a:r>
                <a:rPr lang="en-US" sz="1567">
                  <a:solidFill>
                    <a:srgbClr val="000000"/>
                  </a:solidFill>
                  <a:latin typeface="Segoe UI"/>
                </a:rPr>
                <a:t>Data Residency compliance</a:t>
              </a:r>
            </a:p>
          </p:txBody>
        </p:sp>
      </p:grpSp>
      <p:grpSp>
        <p:nvGrpSpPr>
          <p:cNvPr id="14" name="Group 13">
            <a:extLst>
              <a:ext uri="{FF2B5EF4-FFF2-40B4-BE49-F238E27FC236}">
                <a16:creationId xmlns:a16="http://schemas.microsoft.com/office/drawing/2014/main" id="{2A4E6E2D-2EAE-4A15-88D7-CB8AA5476496}"/>
              </a:ext>
            </a:extLst>
          </p:cNvPr>
          <p:cNvGrpSpPr/>
          <p:nvPr/>
        </p:nvGrpSpPr>
        <p:grpSpPr>
          <a:xfrm>
            <a:off x="2079533" y="1989608"/>
            <a:ext cx="1372081" cy="793005"/>
            <a:chOff x="3459095" y="2961602"/>
            <a:chExt cx="1399792" cy="809022"/>
          </a:xfrm>
        </p:grpSpPr>
        <p:sp>
          <p:nvSpPr>
            <p:cNvPr id="15" name="monitor">
              <a:extLst>
                <a:ext uri="{FF2B5EF4-FFF2-40B4-BE49-F238E27FC236}">
                  <a16:creationId xmlns:a16="http://schemas.microsoft.com/office/drawing/2014/main" id="{8ACDE5C5-D9BD-4900-BC23-9C11FD3A1ACB}"/>
                </a:ext>
              </a:extLst>
            </p:cNvPr>
            <p:cNvSpPr>
              <a:spLocks noChangeAspect="1" noEditPoints="1"/>
            </p:cNvSpPr>
            <p:nvPr/>
          </p:nvSpPr>
          <p:spPr bwMode="auto">
            <a:xfrm>
              <a:off x="3587199" y="3031850"/>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192" fontAlgn="auto">
                <a:spcBef>
                  <a:spcPts val="0"/>
                </a:spcBef>
                <a:spcAft>
                  <a:spcPts val="0"/>
                </a:spcAft>
                <a:defRPr/>
              </a:pPr>
              <a:endParaRPr lang="en-US" sz="1730">
                <a:gradFill>
                  <a:gsLst>
                    <a:gs pos="0">
                      <a:srgbClr val="505050"/>
                    </a:gs>
                    <a:gs pos="100000">
                      <a:srgbClr val="505050"/>
                    </a:gs>
                  </a:gsLst>
                </a:gradFill>
                <a:latin typeface="Segoe UI Semilight"/>
              </a:endParaRPr>
            </a:p>
          </p:txBody>
        </p:sp>
        <p:sp>
          <p:nvSpPr>
            <p:cNvPr id="16" name="monitor">
              <a:extLst>
                <a:ext uri="{FF2B5EF4-FFF2-40B4-BE49-F238E27FC236}">
                  <a16:creationId xmlns:a16="http://schemas.microsoft.com/office/drawing/2014/main" id="{6BFE5E39-9E92-4515-8053-C717F25794AB}"/>
                </a:ext>
              </a:extLst>
            </p:cNvPr>
            <p:cNvSpPr>
              <a:spLocks noChangeAspect="1" noEditPoints="1"/>
            </p:cNvSpPr>
            <p:nvPr/>
          </p:nvSpPr>
          <p:spPr bwMode="auto">
            <a:xfrm>
              <a:off x="4267873" y="3031850"/>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192" fontAlgn="auto">
                <a:spcBef>
                  <a:spcPts val="0"/>
                </a:spcBef>
                <a:spcAft>
                  <a:spcPts val="0"/>
                </a:spcAft>
                <a:defRPr/>
              </a:pPr>
              <a:endParaRPr lang="en-US" sz="1730">
                <a:gradFill>
                  <a:gsLst>
                    <a:gs pos="0">
                      <a:srgbClr val="505050"/>
                    </a:gs>
                    <a:gs pos="100000">
                      <a:srgbClr val="505050"/>
                    </a:gs>
                  </a:gsLst>
                </a:gradFill>
                <a:latin typeface="Segoe UI Semilight"/>
              </a:endParaRPr>
            </a:p>
          </p:txBody>
        </p:sp>
        <p:sp>
          <p:nvSpPr>
            <p:cNvPr id="17" name="Rectangle 16">
              <a:extLst>
                <a:ext uri="{FF2B5EF4-FFF2-40B4-BE49-F238E27FC236}">
                  <a16:creationId xmlns:a16="http://schemas.microsoft.com/office/drawing/2014/main" id="{44E3CCC8-95EA-40AE-B1EB-071187DCDEFF}"/>
                </a:ext>
              </a:extLst>
            </p:cNvPr>
            <p:cNvSpPr/>
            <p:nvPr/>
          </p:nvSpPr>
          <p:spPr bwMode="auto">
            <a:xfrm>
              <a:off x="3475778" y="2961602"/>
              <a:ext cx="1353672" cy="473134"/>
            </a:xfrm>
            <a:prstGeom prst="rect">
              <a:avLst/>
            </a:prstGeom>
            <a:noFill/>
            <a:ln w="19050">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34" tIns="143387" rIns="179234" bIns="143387"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3762">
                <a:lnSpc>
                  <a:spcPct val="90000"/>
                </a:lnSpc>
                <a:defRPr/>
              </a:pPr>
              <a:endParaRPr lang="en-US" sz="2353" kern="0">
                <a:gradFill>
                  <a:gsLst>
                    <a:gs pos="0">
                      <a:srgbClr val="FFFFFF"/>
                    </a:gs>
                    <a:gs pos="100000">
                      <a:srgbClr val="FFFFFF"/>
                    </a:gs>
                  </a:gsLst>
                  <a:lin ang="5400000" scaled="0"/>
                </a:gradFill>
                <a:latin typeface="Segoe UI Semilight"/>
                <a:cs typeface="Segoe UI" pitchFamily="34" charset="0"/>
              </a:endParaRPr>
            </a:p>
          </p:txBody>
        </p:sp>
        <p:sp>
          <p:nvSpPr>
            <p:cNvPr id="18" name="monitor">
              <a:extLst>
                <a:ext uri="{FF2B5EF4-FFF2-40B4-BE49-F238E27FC236}">
                  <a16:creationId xmlns:a16="http://schemas.microsoft.com/office/drawing/2014/main" id="{85884749-C830-4D4F-B190-11F8659557F1}"/>
                </a:ext>
              </a:extLst>
            </p:cNvPr>
            <p:cNvSpPr>
              <a:spLocks noChangeAspect="1" noEditPoints="1"/>
            </p:cNvSpPr>
            <p:nvPr/>
          </p:nvSpPr>
          <p:spPr bwMode="auto">
            <a:xfrm>
              <a:off x="3459095"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192" fontAlgn="auto">
                <a:spcBef>
                  <a:spcPts val="0"/>
                </a:spcBef>
                <a:spcAft>
                  <a:spcPts val="0"/>
                </a:spcAft>
                <a:defRPr/>
              </a:pPr>
              <a:endParaRPr lang="en-US" sz="1730">
                <a:gradFill>
                  <a:gsLst>
                    <a:gs pos="0">
                      <a:srgbClr val="505050"/>
                    </a:gs>
                    <a:gs pos="100000">
                      <a:srgbClr val="505050"/>
                    </a:gs>
                  </a:gsLst>
                </a:gradFill>
                <a:latin typeface="Segoe UI Semilight"/>
              </a:endParaRPr>
            </a:p>
          </p:txBody>
        </p:sp>
        <p:sp>
          <p:nvSpPr>
            <p:cNvPr id="19" name="monitor">
              <a:extLst>
                <a:ext uri="{FF2B5EF4-FFF2-40B4-BE49-F238E27FC236}">
                  <a16:creationId xmlns:a16="http://schemas.microsoft.com/office/drawing/2014/main" id="{34931339-6B1A-4FE4-AE1D-CB3D3C510103}"/>
                </a:ext>
              </a:extLst>
            </p:cNvPr>
            <p:cNvSpPr>
              <a:spLocks noChangeAspect="1" noEditPoints="1"/>
            </p:cNvSpPr>
            <p:nvPr/>
          </p:nvSpPr>
          <p:spPr bwMode="auto">
            <a:xfrm>
              <a:off x="3835938"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192" fontAlgn="auto">
                <a:spcBef>
                  <a:spcPts val="0"/>
                </a:spcBef>
                <a:spcAft>
                  <a:spcPts val="0"/>
                </a:spcAft>
                <a:defRPr/>
              </a:pPr>
              <a:endParaRPr lang="en-US" sz="1730">
                <a:gradFill>
                  <a:gsLst>
                    <a:gs pos="0">
                      <a:srgbClr val="505050"/>
                    </a:gs>
                    <a:gs pos="100000">
                      <a:srgbClr val="505050"/>
                    </a:gs>
                  </a:gsLst>
                </a:gradFill>
                <a:latin typeface="Segoe UI Semilight"/>
              </a:endParaRPr>
            </a:p>
          </p:txBody>
        </p:sp>
        <p:sp>
          <p:nvSpPr>
            <p:cNvPr id="20" name="monitor">
              <a:extLst>
                <a:ext uri="{FF2B5EF4-FFF2-40B4-BE49-F238E27FC236}">
                  <a16:creationId xmlns:a16="http://schemas.microsoft.com/office/drawing/2014/main" id="{91A36490-38B7-4C34-8D89-C04E91EFB087}"/>
                </a:ext>
              </a:extLst>
            </p:cNvPr>
            <p:cNvSpPr>
              <a:spLocks noChangeAspect="1" noEditPoints="1"/>
            </p:cNvSpPr>
            <p:nvPr/>
          </p:nvSpPr>
          <p:spPr bwMode="auto">
            <a:xfrm>
              <a:off x="4212781"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192" fontAlgn="auto">
                <a:spcBef>
                  <a:spcPts val="0"/>
                </a:spcBef>
                <a:spcAft>
                  <a:spcPts val="0"/>
                </a:spcAft>
                <a:defRPr/>
              </a:pPr>
              <a:endParaRPr lang="en-US" sz="1730">
                <a:gradFill>
                  <a:gsLst>
                    <a:gs pos="0">
                      <a:srgbClr val="505050"/>
                    </a:gs>
                    <a:gs pos="100000">
                      <a:srgbClr val="505050"/>
                    </a:gs>
                  </a:gsLst>
                </a:gradFill>
                <a:latin typeface="Segoe UI Semilight"/>
              </a:endParaRPr>
            </a:p>
          </p:txBody>
        </p:sp>
        <p:sp>
          <p:nvSpPr>
            <p:cNvPr id="21" name="monitor">
              <a:extLst>
                <a:ext uri="{FF2B5EF4-FFF2-40B4-BE49-F238E27FC236}">
                  <a16:creationId xmlns:a16="http://schemas.microsoft.com/office/drawing/2014/main" id="{555E0BD7-5A39-4C9E-8B81-85C9771CE3C7}"/>
                </a:ext>
              </a:extLst>
            </p:cNvPr>
            <p:cNvSpPr>
              <a:spLocks noChangeAspect="1" noEditPoints="1"/>
            </p:cNvSpPr>
            <p:nvPr/>
          </p:nvSpPr>
          <p:spPr bwMode="auto">
            <a:xfrm>
              <a:off x="4589623"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192" fontAlgn="auto">
                <a:spcBef>
                  <a:spcPts val="0"/>
                </a:spcBef>
                <a:spcAft>
                  <a:spcPts val="0"/>
                </a:spcAft>
                <a:defRPr/>
              </a:pPr>
              <a:endParaRPr lang="en-US" sz="1730">
                <a:gradFill>
                  <a:gsLst>
                    <a:gs pos="0">
                      <a:srgbClr val="505050"/>
                    </a:gs>
                    <a:gs pos="100000">
                      <a:srgbClr val="505050"/>
                    </a:gs>
                  </a:gsLst>
                </a:gradFill>
                <a:latin typeface="Segoe UI Semilight"/>
              </a:endParaRPr>
            </a:p>
          </p:txBody>
        </p:sp>
      </p:grpSp>
      <p:grpSp>
        <p:nvGrpSpPr>
          <p:cNvPr id="22" name="Group 21">
            <a:extLst>
              <a:ext uri="{FF2B5EF4-FFF2-40B4-BE49-F238E27FC236}">
                <a16:creationId xmlns:a16="http://schemas.microsoft.com/office/drawing/2014/main" id="{D7FABECC-41F8-45D5-AC0B-CEE3DF09EBBC}"/>
              </a:ext>
            </a:extLst>
          </p:cNvPr>
          <p:cNvGrpSpPr/>
          <p:nvPr/>
        </p:nvGrpSpPr>
        <p:grpSpPr>
          <a:xfrm>
            <a:off x="5264772" y="1859299"/>
            <a:ext cx="1123198" cy="1053622"/>
            <a:chOff x="6265202" y="2921103"/>
            <a:chExt cx="1145883" cy="1074902"/>
          </a:xfrm>
        </p:grpSpPr>
        <p:sp>
          <p:nvSpPr>
            <p:cNvPr id="23" name="server">
              <a:extLst>
                <a:ext uri="{FF2B5EF4-FFF2-40B4-BE49-F238E27FC236}">
                  <a16:creationId xmlns:a16="http://schemas.microsoft.com/office/drawing/2014/main" id="{70E59AE1-0673-46C0-B5FD-11993B5AA277}"/>
                </a:ext>
              </a:extLst>
            </p:cNvPr>
            <p:cNvSpPr>
              <a:spLocks noChangeAspect="1" noEditPoints="1"/>
            </p:cNvSpPr>
            <p:nvPr/>
          </p:nvSpPr>
          <p:spPr bwMode="auto">
            <a:xfrm>
              <a:off x="6265202" y="2921103"/>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192" fontAlgn="auto">
                <a:spcBef>
                  <a:spcPts val="0"/>
                </a:spcBef>
                <a:spcAft>
                  <a:spcPts val="0"/>
                </a:spcAft>
                <a:defRPr/>
              </a:pPr>
              <a:endParaRPr lang="en-US" sz="882">
                <a:gradFill>
                  <a:gsLst>
                    <a:gs pos="0">
                      <a:srgbClr val="505050"/>
                    </a:gs>
                    <a:gs pos="100000">
                      <a:srgbClr val="505050"/>
                    </a:gs>
                  </a:gsLst>
                  <a:lin ang="5400000" scaled="1"/>
                </a:gradFill>
                <a:latin typeface="Segoe UI Semilight"/>
              </a:endParaRPr>
            </a:p>
          </p:txBody>
        </p:sp>
        <p:sp>
          <p:nvSpPr>
            <p:cNvPr id="24" name="server">
              <a:extLst>
                <a:ext uri="{FF2B5EF4-FFF2-40B4-BE49-F238E27FC236}">
                  <a16:creationId xmlns:a16="http://schemas.microsoft.com/office/drawing/2014/main" id="{C020C5A8-AECB-47DF-B012-A70852B32C37}"/>
                </a:ext>
              </a:extLst>
            </p:cNvPr>
            <p:cNvSpPr>
              <a:spLocks noChangeAspect="1" noEditPoints="1"/>
            </p:cNvSpPr>
            <p:nvPr/>
          </p:nvSpPr>
          <p:spPr bwMode="auto">
            <a:xfrm>
              <a:off x="7146552" y="2921103"/>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192" fontAlgn="auto">
                <a:spcBef>
                  <a:spcPts val="0"/>
                </a:spcBef>
                <a:spcAft>
                  <a:spcPts val="0"/>
                </a:spcAft>
                <a:defRPr/>
              </a:pPr>
              <a:endParaRPr lang="en-US" sz="882">
                <a:gradFill>
                  <a:gsLst>
                    <a:gs pos="0">
                      <a:srgbClr val="505050"/>
                    </a:gs>
                    <a:gs pos="100000">
                      <a:srgbClr val="505050"/>
                    </a:gs>
                  </a:gsLst>
                  <a:lin ang="5400000" scaled="1"/>
                </a:gradFill>
                <a:latin typeface="Segoe UI Semilight"/>
              </a:endParaRPr>
            </a:p>
          </p:txBody>
        </p:sp>
        <p:sp>
          <p:nvSpPr>
            <p:cNvPr id="25" name="server">
              <a:extLst>
                <a:ext uri="{FF2B5EF4-FFF2-40B4-BE49-F238E27FC236}">
                  <a16:creationId xmlns:a16="http://schemas.microsoft.com/office/drawing/2014/main" id="{86DCDF78-CBC1-4643-A546-4FA1ECCC352E}"/>
                </a:ext>
              </a:extLst>
            </p:cNvPr>
            <p:cNvSpPr>
              <a:spLocks noChangeAspect="1" noEditPoints="1"/>
            </p:cNvSpPr>
            <p:nvPr/>
          </p:nvSpPr>
          <p:spPr bwMode="auto">
            <a:xfrm>
              <a:off x="6705877" y="3493558"/>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192" fontAlgn="auto">
                <a:spcBef>
                  <a:spcPts val="0"/>
                </a:spcBef>
                <a:spcAft>
                  <a:spcPts val="0"/>
                </a:spcAft>
                <a:defRPr/>
              </a:pPr>
              <a:endParaRPr lang="en-US" sz="882">
                <a:gradFill>
                  <a:gsLst>
                    <a:gs pos="0">
                      <a:srgbClr val="505050"/>
                    </a:gs>
                    <a:gs pos="100000">
                      <a:srgbClr val="505050"/>
                    </a:gs>
                  </a:gsLst>
                  <a:lin ang="5400000" scaled="1"/>
                </a:gradFill>
                <a:latin typeface="Segoe UI Semilight"/>
              </a:endParaRPr>
            </a:p>
          </p:txBody>
        </p:sp>
      </p:grpSp>
      <p:grpSp>
        <p:nvGrpSpPr>
          <p:cNvPr id="26" name="Group 25">
            <a:extLst>
              <a:ext uri="{FF2B5EF4-FFF2-40B4-BE49-F238E27FC236}">
                <a16:creationId xmlns:a16="http://schemas.microsoft.com/office/drawing/2014/main" id="{6CDF00BB-5F8B-46A2-9EF3-651DFF08D009}"/>
              </a:ext>
            </a:extLst>
          </p:cNvPr>
          <p:cNvGrpSpPr/>
          <p:nvPr/>
        </p:nvGrpSpPr>
        <p:grpSpPr>
          <a:xfrm>
            <a:off x="7876668" y="1765184"/>
            <a:ext cx="2679452" cy="1260065"/>
            <a:chOff x="9106531" y="3479339"/>
            <a:chExt cx="2733568" cy="1285513"/>
          </a:xfrm>
        </p:grpSpPr>
        <p:grpSp>
          <p:nvGrpSpPr>
            <p:cNvPr id="27" name="Group 26">
              <a:extLst>
                <a:ext uri="{FF2B5EF4-FFF2-40B4-BE49-F238E27FC236}">
                  <a16:creationId xmlns:a16="http://schemas.microsoft.com/office/drawing/2014/main" id="{73893447-AD34-44A2-B240-E606BCDE1609}"/>
                </a:ext>
              </a:extLst>
            </p:cNvPr>
            <p:cNvGrpSpPr/>
            <p:nvPr/>
          </p:nvGrpSpPr>
          <p:grpSpPr>
            <a:xfrm>
              <a:off x="9106531" y="3479339"/>
              <a:ext cx="2733568" cy="1285513"/>
              <a:chOff x="9106531" y="3070266"/>
              <a:chExt cx="2733568" cy="1285513"/>
            </a:xfrm>
          </p:grpSpPr>
          <p:sp>
            <p:nvSpPr>
              <p:cNvPr id="30" name="Freeform 11">
                <a:extLst>
                  <a:ext uri="{FF2B5EF4-FFF2-40B4-BE49-F238E27FC236}">
                    <a16:creationId xmlns:a16="http://schemas.microsoft.com/office/drawing/2014/main" id="{6871CD05-BCDD-40B6-9C33-4EB4ED5FE918}"/>
                  </a:ext>
                </a:extLst>
              </p:cNvPr>
              <p:cNvSpPr>
                <a:spLocks/>
              </p:cNvSpPr>
              <p:nvPr/>
            </p:nvSpPr>
            <p:spPr bwMode="auto">
              <a:xfrm>
                <a:off x="10795935" y="3576461"/>
                <a:ext cx="565870" cy="361937"/>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192" fontAlgn="auto">
                  <a:spcBef>
                    <a:spcPts val="0"/>
                  </a:spcBef>
                  <a:spcAft>
                    <a:spcPts val="0"/>
                  </a:spcAft>
                  <a:defRPr/>
                </a:pPr>
                <a:endParaRPr lang="en-US" sz="1730">
                  <a:solidFill>
                    <a:srgbClr val="353535"/>
                  </a:solidFill>
                  <a:latin typeface="Segoe UI Semilight"/>
                </a:endParaRPr>
              </a:p>
            </p:txBody>
          </p:sp>
          <p:sp>
            <p:nvSpPr>
              <p:cNvPr id="31" name="Freeform 11">
                <a:extLst>
                  <a:ext uri="{FF2B5EF4-FFF2-40B4-BE49-F238E27FC236}">
                    <a16:creationId xmlns:a16="http://schemas.microsoft.com/office/drawing/2014/main" id="{17560B62-29B0-430E-8DF7-55A04A4CF97E}"/>
                  </a:ext>
                </a:extLst>
              </p:cNvPr>
              <p:cNvSpPr>
                <a:spLocks/>
              </p:cNvSpPr>
              <p:nvPr/>
            </p:nvSpPr>
            <p:spPr bwMode="auto">
              <a:xfrm>
                <a:off x="9584826" y="3576461"/>
                <a:ext cx="565870" cy="361937"/>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192" fontAlgn="auto">
                  <a:spcBef>
                    <a:spcPts val="0"/>
                  </a:spcBef>
                  <a:spcAft>
                    <a:spcPts val="0"/>
                  </a:spcAft>
                  <a:defRPr/>
                </a:pPr>
                <a:endParaRPr lang="en-US" sz="1730">
                  <a:solidFill>
                    <a:srgbClr val="353535"/>
                  </a:solidFill>
                  <a:latin typeface="Segoe UI Semilight"/>
                </a:endParaRPr>
              </a:p>
            </p:txBody>
          </p:sp>
          <p:sp>
            <p:nvSpPr>
              <p:cNvPr id="32" name="Freeform: Shape 100">
                <a:extLst>
                  <a:ext uri="{FF2B5EF4-FFF2-40B4-BE49-F238E27FC236}">
                    <a16:creationId xmlns:a16="http://schemas.microsoft.com/office/drawing/2014/main" id="{832AC6D8-73C6-42C0-929A-89B24F58AECB}"/>
                  </a:ext>
                </a:extLst>
              </p:cNvPr>
              <p:cNvSpPr/>
              <p:nvPr/>
            </p:nvSpPr>
            <p:spPr bwMode="auto">
              <a:xfrm>
                <a:off x="10242497" y="3757429"/>
                <a:ext cx="461638"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4192" fontAlgn="auto">
                  <a:spcBef>
                    <a:spcPts val="0"/>
                  </a:spcBef>
                  <a:spcAft>
                    <a:spcPts val="0"/>
                  </a:spcAft>
                  <a:defRPr/>
                </a:pPr>
                <a:endParaRPr lang="en-US" sz="1730">
                  <a:solidFill>
                    <a:srgbClr val="FFFFFF"/>
                  </a:solidFill>
                  <a:latin typeface="Segoe UI Semilight"/>
                </a:endParaRPr>
              </a:p>
            </p:txBody>
          </p:sp>
          <p:sp>
            <p:nvSpPr>
              <p:cNvPr id="33" name="Rectangle 32">
                <a:extLst>
                  <a:ext uri="{FF2B5EF4-FFF2-40B4-BE49-F238E27FC236}">
                    <a16:creationId xmlns:a16="http://schemas.microsoft.com/office/drawing/2014/main" id="{CE892F80-0093-42F0-B8D5-C3DDA86F4423}"/>
                  </a:ext>
                </a:extLst>
              </p:cNvPr>
              <p:cNvSpPr/>
              <p:nvPr/>
            </p:nvSpPr>
            <p:spPr bwMode="auto">
              <a:xfrm>
                <a:off x="9106531" y="3070266"/>
                <a:ext cx="2733568" cy="1285513"/>
              </a:xfrm>
              <a:prstGeom prst="rect">
                <a:avLst/>
              </a:prstGeom>
              <a:noFill/>
              <a:ln w="19050">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34" tIns="143387" rIns="179234" bIns="143387"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3762">
                  <a:lnSpc>
                    <a:spcPct val="90000"/>
                  </a:lnSpc>
                  <a:defRPr/>
                </a:pPr>
                <a:endParaRPr lang="en-US" sz="2353" kern="0">
                  <a:gradFill>
                    <a:gsLst>
                      <a:gs pos="0">
                        <a:srgbClr val="FFFFFF"/>
                      </a:gs>
                      <a:gs pos="100000">
                        <a:srgbClr val="FFFFFF"/>
                      </a:gs>
                    </a:gsLst>
                    <a:lin ang="5400000" scaled="0"/>
                  </a:gradFill>
                  <a:latin typeface="Segoe UI Semilight"/>
                  <a:cs typeface="Segoe UI" pitchFamily="34" charset="0"/>
                </a:endParaRPr>
              </a:p>
            </p:txBody>
          </p:sp>
        </p:grpSp>
        <p:sp>
          <p:nvSpPr>
            <p:cNvPr id="28" name="Rectangle 27">
              <a:extLst>
                <a:ext uri="{FF2B5EF4-FFF2-40B4-BE49-F238E27FC236}">
                  <a16:creationId xmlns:a16="http://schemas.microsoft.com/office/drawing/2014/main" id="{303B7D81-78DD-449F-A12C-6C4C172E5139}"/>
                </a:ext>
              </a:extLst>
            </p:cNvPr>
            <p:cNvSpPr/>
            <p:nvPr/>
          </p:nvSpPr>
          <p:spPr>
            <a:xfrm>
              <a:off x="9497050" y="4354349"/>
              <a:ext cx="731341" cy="278669"/>
            </a:xfrm>
            <a:prstGeom prst="rect">
              <a:avLst/>
            </a:prstGeom>
            <a:ln w="19050">
              <a:solidFill>
                <a:schemeClr val="tx1"/>
              </a:solidFill>
            </a:ln>
          </p:spPr>
          <p:txBody>
            <a:bodyPr wrap="non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192" fontAlgn="auto">
                <a:spcBef>
                  <a:spcPts val="0"/>
                </a:spcBef>
                <a:spcAft>
                  <a:spcPts val="0"/>
                </a:spcAft>
                <a:defRPr/>
              </a:pPr>
              <a:r>
                <a:rPr lang="en-US" sz="1175">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Region 1</a:t>
              </a:r>
              <a:endParaRPr lang="en-US" sz="1175">
                <a:solidFill>
                  <a:srgbClr val="353535"/>
                </a:solidFill>
                <a:latin typeface="Segoe UI Semibold" panose="020B0702040204020203" pitchFamily="34" charset="0"/>
                <a:cs typeface="Segoe UI Semibold" panose="020B0702040204020203" pitchFamily="34" charset="0"/>
              </a:endParaRPr>
            </a:p>
          </p:txBody>
        </p:sp>
        <p:sp>
          <p:nvSpPr>
            <p:cNvPr id="29" name="Rectangle 28">
              <a:extLst>
                <a:ext uri="{FF2B5EF4-FFF2-40B4-BE49-F238E27FC236}">
                  <a16:creationId xmlns:a16="http://schemas.microsoft.com/office/drawing/2014/main" id="{D0D12200-5521-406C-82FD-15CD2F787555}"/>
                </a:ext>
              </a:extLst>
            </p:cNvPr>
            <p:cNvSpPr/>
            <p:nvPr/>
          </p:nvSpPr>
          <p:spPr>
            <a:xfrm>
              <a:off x="10700758" y="4352010"/>
              <a:ext cx="731341" cy="278669"/>
            </a:xfrm>
            <a:prstGeom prst="rect">
              <a:avLst/>
            </a:prstGeom>
            <a:ln w="19050">
              <a:solidFill>
                <a:schemeClr val="tx1"/>
              </a:solidFill>
            </a:ln>
          </p:spPr>
          <p:txBody>
            <a:bodyPr wrap="non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192" fontAlgn="auto">
                <a:spcBef>
                  <a:spcPts val="0"/>
                </a:spcBef>
                <a:spcAft>
                  <a:spcPts val="0"/>
                </a:spcAft>
                <a:defRPr/>
              </a:pPr>
              <a:r>
                <a:rPr lang="en-US" sz="1175">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Region 2</a:t>
              </a:r>
              <a:endParaRPr lang="en-US" sz="1175">
                <a:solidFill>
                  <a:srgbClr val="353535"/>
                </a:solidFill>
                <a:latin typeface="Segoe UI Semibold" panose="020B0702040204020203" pitchFamily="34" charset="0"/>
                <a:cs typeface="Segoe UI Semibold" panose="020B0702040204020203" pitchFamily="34" charset="0"/>
              </a:endParaRPr>
            </a:p>
          </p:txBody>
        </p:sp>
      </p:grpSp>
      <p:sp>
        <p:nvSpPr>
          <p:cNvPr id="34" name="Freeform: Shape 77">
            <a:extLst>
              <a:ext uri="{FF2B5EF4-FFF2-40B4-BE49-F238E27FC236}">
                <a16:creationId xmlns:a16="http://schemas.microsoft.com/office/drawing/2014/main" id="{11D75E76-A537-4A18-9B66-D3EEFF3A92D5}"/>
              </a:ext>
            </a:extLst>
          </p:cNvPr>
          <p:cNvSpPr/>
          <p:nvPr/>
        </p:nvSpPr>
        <p:spPr bwMode="auto">
          <a:xfrm>
            <a:off x="5618715" y="2156651"/>
            <a:ext cx="452498"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4192" fontAlgn="auto">
              <a:spcBef>
                <a:spcPts val="0"/>
              </a:spcBef>
              <a:spcAft>
                <a:spcPts val="0"/>
              </a:spcAft>
              <a:defRPr/>
            </a:pPr>
            <a:endParaRPr lang="en-US" sz="1730">
              <a:solidFill>
                <a:srgbClr val="FFFFFF"/>
              </a:solidFill>
              <a:latin typeface="Segoe UI Semilight"/>
            </a:endParaRPr>
          </a:p>
        </p:txBody>
      </p:sp>
      <p:sp>
        <p:nvSpPr>
          <p:cNvPr id="35" name="Freeform: Shape 78">
            <a:extLst>
              <a:ext uri="{FF2B5EF4-FFF2-40B4-BE49-F238E27FC236}">
                <a16:creationId xmlns:a16="http://schemas.microsoft.com/office/drawing/2014/main" id="{342CDFF3-1BAB-49A1-8CA0-A00453DAEE15}"/>
              </a:ext>
            </a:extLst>
          </p:cNvPr>
          <p:cNvSpPr/>
          <p:nvPr/>
        </p:nvSpPr>
        <p:spPr bwMode="auto">
          <a:xfrm rot="2700000">
            <a:off x="5221896" y="2664529"/>
            <a:ext cx="452498"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4192" fontAlgn="auto">
              <a:spcBef>
                <a:spcPts val="0"/>
              </a:spcBef>
              <a:spcAft>
                <a:spcPts val="0"/>
              </a:spcAft>
              <a:defRPr/>
            </a:pPr>
            <a:endParaRPr lang="en-US" sz="1730">
              <a:solidFill>
                <a:srgbClr val="FFFFFF"/>
              </a:solidFill>
              <a:latin typeface="Segoe UI Semilight"/>
            </a:endParaRPr>
          </a:p>
        </p:txBody>
      </p:sp>
      <p:sp>
        <p:nvSpPr>
          <p:cNvPr id="36" name="Freeform: Shape 79">
            <a:extLst>
              <a:ext uri="{FF2B5EF4-FFF2-40B4-BE49-F238E27FC236}">
                <a16:creationId xmlns:a16="http://schemas.microsoft.com/office/drawing/2014/main" id="{6AFE5A52-DE23-43ED-8778-7EF477993EDB}"/>
              </a:ext>
            </a:extLst>
          </p:cNvPr>
          <p:cNvSpPr/>
          <p:nvPr/>
        </p:nvSpPr>
        <p:spPr bwMode="auto">
          <a:xfrm rot="18900000" flipH="1">
            <a:off x="5977327" y="2658645"/>
            <a:ext cx="452498"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4192" fontAlgn="auto">
              <a:spcBef>
                <a:spcPts val="0"/>
              </a:spcBef>
              <a:spcAft>
                <a:spcPts val="0"/>
              </a:spcAft>
              <a:defRPr/>
            </a:pPr>
            <a:endParaRPr lang="en-US" sz="1730">
              <a:solidFill>
                <a:srgbClr val="FFFFFF"/>
              </a:solidFill>
              <a:latin typeface="Segoe UI Semilight"/>
            </a:endParaRPr>
          </a:p>
        </p:txBody>
      </p:sp>
      <p:sp>
        <p:nvSpPr>
          <p:cNvPr id="37" name="Title 3"/>
          <p:cNvSpPr txBox="1">
            <a:spLocks/>
          </p:cNvSpPr>
          <p:nvPr/>
        </p:nvSpPr>
        <p:spPr>
          <a:xfrm>
            <a:off x="441472" y="539483"/>
            <a:ext cx="11125200" cy="647269"/>
          </a:xfrm>
          <a:prstGeom prst="rect">
            <a:avLst/>
          </a:prstGeom>
          <a:noFill/>
          <a:ln w="9525">
            <a:noFill/>
            <a:miter lim="800000"/>
            <a:headEnd/>
            <a:tailEnd/>
          </a:ln>
        </p:spPr>
        <p:txBody>
          <a:bodyPr vert="horz" wrap="square" lIns="16930" tIns="16930" rIns="16930" bIns="16930" numCol="1" anchor="t" anchorCtr="0" compatLnSpc="1">
            <a:prstTxWarp prst="textNoShape">
              <a:avLst/>
            </a:prstTxWarp>
            <a:normAutofit/>
          </a:bodyPr>
          <a:lstStyle>
            <a:lvl1pPr algn="l" defTabSz="304747" rtl="0" eaLnBrk="1" fontAlgn="base" hangingPunct="1">
              <a:spcBef>
                <a:spcPct val="20000"/>
              </a:spcBef>
              <a:spcAft>
                <a:spcPct val="0"/>
              </a:spcAft>
              <a:buClr>
                <a:srgbClr val="000000"/>
              </a:buClr>
              <a:buFont typeface="Arial" charset="0"/>
              <a:defRPr sz="2800">
                <a:solidFill>
                  <a:srgbClr val="5F5F5F"/>
                </a:solidFill>
                <a:latin typeface="+mj-lt"/>
                <a:ea typeface="+mj-ea"/>
                <a:cs typeface="+mj-cs"/>
              </a:defRPr>
            </a:lvl1pPr>
            <a:lvl2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2pPr>
            <a:lvl3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3pPr>
            <a:lvl4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4pPr>
            <a:lvl5pPr algn="l" defTabSz="304747" rtl="0" eaLnBrk="1" fontAlgn="base" hangingPunct="1">
              <a:spcBef>
                <a:spcPct val="20000"/>
              </a:spcBef>
              <a:spcAft>
                <a:spcPct val="0"/>
              </a:spcAft>
              <a:buClr>
                <a:srgbClr val="000000"/>
              </a:buClr>
              <a:buFont typeface="Arial" charset="0"/>
              <a:defRPr sz="3200">
                <a:solidFill>
                  <a:srgbClr val="5F5F5F"/>
                </a:solidFill>
                <a:latin typeface="Arial" pitchFamily="34" charset="0"/>
              </a:defRPr>
            </a:lvl5pPr>
            <a:lvl6pPr marL="609493"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6pPr>
            <a:lvl7pPr marL="1218987"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7pPr>
            <a:lvl8pPr marL="1828480"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8pPr>
            <a:lvl9pPr marL="2437973" algn="ctr" defTabSz="304747" rtl="0" eaLnBrk="1" fontAlgn="base" hangingPunct="1">
              <a:spcBef>
                <a:spcPct val="20000"/>
              </a:spcBef>
              <a:spcAft>
                <a:spcPct val="0"/>
              </a:spcAft>
              <a:buClr>
                <a:srgbClr val="000000"/>
              </a:buClr>
              <a:buFont typeface="Arial" pitchFamily="34" charset="0"/>
              <a:defRPr sz="3500" b="1">
                <a:solidFill>
                  <a:schemeClr val="tx1"/>
                </a:solidFill>
                <a:latin typeface="Arial" pitchFamily="34" charset="0"/>
              </a:defRPr>
            </a:lvl9pPr>
          </a:lstStyle>
          <a:p>
            <a:r>
              <a:rPr lang="en-US" b="1" kern="0" dirty="0">
                <a:solidFill>
                  <a:schemeClr val="tx1"/>
                </a:solidFill>
                <a:latin typeface="Segoe UI" panose="020B0502040204020203" pitchFamily="34" charset="0"/>
                <a:ea typeface="Segoe UI" panose="020B0502040204020203" pitchFamily="34" charset="0"/>
                <a:cs typeface="Segoe UI" panose="020B0502040204020203" pitchFamily="34" charset="0"/>
              </a:rPr>
              <a:t>OCI Core Components</a:t>
            </a:r>
          </a:p>
        </p:txBody>
      </p:sp>
      <p:sp>
        <p:nvSpPr>
          <p:cNvPr id="38" name="Rounded Rectangle 37"/>
          <p:cNvSpPr/>
          <p:nvPr/>
        </p:nvSpPr>
        <p:spPr bwMode="auto">
          <a:xfrm>
            <a:off x="1440191" y="4856882"/>
            <a:ext cx="9231043" cy="705719"/>
          </a:xfrm>
          <a:prstGeom prst="roundRect">
            <a:avLst/>
          </a:prstGeom>
          <a:solidFill>
            <a:schemeClr val="bg1">
              <a:lumMod val="95000"/>
            </a:schemeClr>
          </a:solidFill>
          <a:ln w="28575"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228600" eaLnBrk="1" hangingPunct="1">
              <a:spcBef>
                <a:spcPct val="20000"/>
              </a:spcBef>
              <a:buClr>
                <a:srgbClr val="FF0000"/>
              </a:buClr>
            </a:pPr>
            <a:r>
              <a:rPr lang="en-US" dirty="0">
                <a:latin typeface="Segoe UI" panose="020B0502040204020203" pitchFamily="34" charset="0"/>
                <a:ea typeface="Segoe UI" panose="020B0502040204020203" pitchFamily="34" charset="0"/>
                <a:cs typeface="Segoe UI" panose="020B0502040204020203" pitchFamily="34" charset="0"/>
              </a:rPr>
              <a:t>SLAs on Performance, Management and Availability </a:t>
            </a:r>
          </a:p>
        </p:txBody>
      </p:sp>
    </p:spTree>
    <p:extLst>
      <p:ext uri="{BB962C8B-B14F-4D97-AF65-F5344CB8AC3E}">
        <p14:creationId xmlns:p14="http://schemas.microsoft.com/office/powerpoint/2010/main" val="3325256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303A0-8736-40E4-B4C4-2FFC4BCF96B4}"/>
              </a:ext>
            </a:extLst>
          </p:cNvPr>
          <p:cNvSpPr>
            <a:spLocks noGrp="1"/>
          </p:cNvSpPr>
          <p:nvPr>
            <p:ph type="title"/>
          </p:nvPr>
        </p:nvSpPr>
        <p:spPr>
          <a:xfrm>
            <a:off x="1405359" y="2766218"/>
            <a:ext cx="10515600" cy="1325563"/>
          </a:xfrm>
        </p:spPr>
        <p:txBody>
          <a:bodyPr/>
          <a:lstStyle/>
          <a:p>
            <a:r>
              <a:rPr lang="it-IT" b="1" dirty="0">
                <a:latin typeface="+mn-lt"/>
              </a:rPr>
              <a:t>Advanced Network Topics</a:t>
            </a:r>
            <a:br>
              <a:rPr lang="it-IT" b="1" dirty="0"/>
            </a:br>
            <a:endParaRPr lang="it-IT" dirty="0"/>
          </a:p>
        </p:txBody>
      </p:sp>
      <p:sp>
        <p:nvSpPr>
          <p:cNvPr id="4" name="Footer Placeholder 3">
            <a:extLst>
              <a:ext uri="{FF2B5EF4-FFF2-40B4-BE49-F238E27FC236}">
                <a16:creationId xmlns:a16="http://schemas.microsoft.com/office/drawing/2014/main" id="{87AA2039-12DA-4EE4-837A-18F4A9E7C11E}"/>
              </a:ext>
            </a:extLst>
          </p:cNvPr>
          <p:cNvSpPr>
            <a:spLocks noGrp="1"/>
          </p:cNvSpPr>
          <p:nvPr>
            <p:ph type="ftr" sz="quarter" idx="11"/>
          </p:nvPr>
        </p:nvSpPr>
        <p:spPr/>
        <p:txBody>
          <a:bodyPr/>
          <a:lstStyle/>
          <a:p>
            <a:r>
              <a:rPr lang="en-US">
                <a:solidFill>
                  <a:srgbClr val="58595B"/>
                </a:solidFill>
              </a:rPr>
              <a:t>Confidential – Oracle Internal/Restricted/Highly Restricted</a:t>
            </a:r>
            <a:endParaRPr lang="en-US" dirty="0">
              <a:solidFill>
                <a:srgbClr val="58595B"/>
              </a:solidFill>
            </a:endParaRPr>
          </a:p>
        </p:txBody>
      </p:sp>
    </p:spTree>
    <p:extLst>
      <p:ext uri="{BB962C8B-B14F-4D97-AF65-F5344CB8AC3E}">
        <p14:creationId xmlns:p14="http://schemas.microsoft.com/office/powerpoint/2010/main" val="2108053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F3AA1-C17F-41B6-8ED6-A74A1E04064F}"/>
              </a:ext>
            </a:extLst>
          </p:cNvPr>
          <p:cNvSpPr>
            <a:spLocks noGrp="1"/>
          </p:cNvSpPr>
          <p:nvPr>
            <p:ph type="title"/>
          </p:nvPr>
        </p:nvSpPr>
        <p:spPr>
          <a:xfrm>
            <a:off x="762000" y="508000"/>
            <a:ext cx="4819650" cy="822960"/>
          </a:xfrm>
        </p:spPr>
        <p:txBody>
          <a:bodyPr/>
          <a:lstStyle/>
          <a:p>
            <a:r>
              <a:rPr lang="en-US" sz="3200" b="1" dirty="0">
                <a:latin typeface="+mn-lt"/>
              </a:rPr>
              <a:t>DRG Routing Engine</a:t>
            </a:r>
          </a:p>
        </p:txBody>
      </p:sp>
      <p:sp>
        <p:nvSpPr>
          <p:cNvPr id="7" name="Content Placeholder 6">
            <a:extLst>
              <a:ext uri="{FF2B5EF4-FFF2-40B4-BE49-F238E27FC236}">
                <a16:creationId xmlns:a16="http://schemas.microsoft.com/office/drawing/2014/main" id="{ED6223FD-F551-47F0-90DF-2F62CD8EFDB6}"/>
              </a:ext>
            </a:extLst>
          </p:cNvPr>
          <p:cNvSpPr>
            <a:spLocks noGrp="1"/>
          </p:cNvSpPr>
          <p:nvPr>
            <p:ph idx="1"/>
          </p:nvPr>
        </p:nvSpPr>
        <p:spPr>
          <a:xfrm>
            <a:off x="758952" y="1724025"/>
            <a:ext cx="4117848" cy="4375023"/>
          </a:xfrm>
        </p:spPr>
        <p:txBody>
          <a:bodyPr/>
          <a:lstStyle/>
          <a:p>
            <a:r>
              <a:rPr lang="en-US" sz="1200" b="1" dirty="0"/>
              <a:t>Design</a:t>
            </a:r>
          </a:p>
          <a:p>
            <a:pPr marL="342900" indent="-342900">
              <a:buFont typeface="+mj-lt"/>
              <a:buAutoNum type="arabicPeriod"/>
            </a:pPr>
            <a:r>
              <a:rPr lang="en-US" sz="1600" dirty="0"/>
              <a:t>Each VCN, </a:t>
            </a:r>
            <a:r>
              <a:rPr lang="en-US" sz="1600" dirty="0" err="1"/>
              <a:t>FastConnect</a:t>
            </a:r>
            <a:r>
              <a:rPr lang="en-US" sz="1600" dirty="0"/>
              <a:t>, IPSEC, or RPC connection is “connected” to the DRG via an Attachment.</a:t>
            </a:r>
          </a:p>
          <a:p>
            <a:pPr marL="342900" indent="-342900">
              <a:buFont typeface="+mj-lt"/>
              <a:buAutoNum type="arabicPeriod"/>
            </a:pPr>
            <a:r>
              <a:rPr lang="en-US" sz="1600" dirty="0"/>
              <a:t>Each “Attachment” has a route table assigned, which directs ingress traffic to a specific egress attachment.</a:t>
            </a:r>
          </a:p>
          <a:p>
            <a:r>
              <a:rPr lang="en-US" sz="1600" b="1" dirty="0"/>
              <a:t>Operation</a:t>
            </a:r>
          </a:p>
          <a:p>
            <a:pPr marL="342900" indent="-342900">
              <a:buFont typeface="+mj-lt"/>
              <a:buAutoNum type="arabicPeriod"/>
            </a:pPr>
            <a:r>
              <a:rPr lang="en-US" sz="1600" dirty="0"/>
              <a:t>A Packet arrives from VCN or on-premise into the DRG</a:t>
            </a:r>
          </a:p>
          <a:p>
            <a:pPr marL="342900" indent="-342900">
              <a:buFont typeface="+mj-lt"/>
              <a:buAutoNum type="arabicPeriod"/>
            </a:pPr>
            <a:r>
              <a:rPr lang="en-US" sz="1600" dirty="0"/>
              <a:t>The DRG routing engine determines which Attachment to egress the packet out of based on the associated route table.</a:t>
            </a:r>
          </a:p>
          <a:p>
            <a:pPr marL="342900" indent="-342900">
              <a:buFont typeface="+mj-lt"/>
              <a:buAutoNum type="arabicPeriod"/>
            </a:pPr>
            <a:endParaRPr lang="en-US" dirty="0"/>
          </a:p>
        </p:txBody>
      </p:sp>
      <p:pic>
        <p:nvPicPr>
          <p:cNvPr id="8" name="Picture 7">
            <a:extLst>
              <a:ext uri="{FF2B5EF4-FFF2-40B4-BE49-F238E27FC236}">
                <a16:creationId xmlns:a16="http://schemas.microsoft.com/office/drawing/2014/main" id="{C12D2707-668C-452D-9DBB-260306F6B0CC}"/>
              </a:ext>
            </a:extLst>
          </p:cNvPr>
          <p:cNvPicPr>
            <a:picLocks noChangeAspect="1"/>
          </p:cNvPicPr>
          <p:nvPr/>
        </p:nvPicPr>
        <p:blipFill>
          <a:blip r:embed="rId2"/>
          <a:stretch>
            <a:fillRect/>
          </a:stretch>
        </p:blipFill>
        <p:spPr>
          <a:xfrm>
            <a:off x="4957853" y="483628"/>
            <a:ext cx="7234147" cy="5845861"/>
          </a:xfrm>
          <a:prstGeom prst="rect">
            <a:avLst/>
          </a:prstGeom>
        </p:spPr>
      </p:pic>
    </p:spTree>
    <p:extLst>
      <p:ext uri="{BB962C8B-B14F-4D97-AF65-F5344CB8AC3E}">
        <p14:creationId xmlns:p14="http://schemas.microsoft.com/office/powerpoint/2010/main" val="1502300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25808-FF85-42F6-868C-87AA7C2D7716}"/>
              </a:ext>
            </a:extLst>
          </p:cNvPr>
          <p:cNvSpPr>
            <a:spLocks noGrp="1"/>
          </p:cNvSpPr>
          <p:nvPr>
            <p:ph type="title"/>
          </p:nvPr>
        </p:nvSpPr>
        <p:spPr/>
        <p:txBody>
          <a:bodyPr/>
          <a:lstStyle/>
          <a:p>
            <a:r>
              <a:rPr lang="en-US" sz="3200" b="1" dirty="0">
                <a:latin typeface="+mn-lt"/>
              </a:rPr>
              <a:t>DRG Enhancements:  Remote On Ramp</a:t>
            </a:r>
          </a:p>
        </p:txBody>
      </p:sp>
      <p:sp>
        <p:nvSpPr>
          <p:cNvPr id="3" name="Content Placeholder 2">
            <a:extLst>
              <a:ext uri="{FF2B5EF4-FFF2-40B4-BE49-F238E27FC236}">
                <a16:creationId xmlns:a16="http://schemas.microsoft.com/office/drawing/2014/main" id="{E554B502-1D45-48BA-AAC4-52DF64A49E40}"/>
              </a:ext>
            </a:extLst>
          </p:cNvPr>
          <p:cNvSpPr>
            <a:spLocks noGrp="1"/>
          </p:cNvSpPr>
          <p:nvPr>
            <p:ph idx="1"/>
          </p:nvPr>
        </p:nvSpPr>
        <p:spPr>
          <a:xfrm>
            <a:off x="758952" y="1837944"/>
            <a:ext cx="3517773" cy="4261104"/>
          </a:xfrm>
        </p:spPr>
        <p:txBody>
          <a:bodyPr/>
          <a:lstStyle/>
          <a:p>
            <a:pPr marL="285750" indent="-285750">
              <a:buFont typeface="Arial" panose="020B0604020202020204" pitchFamily="34" charset="0"/>
              <a:buChar char="•"/>
            </a:pPr>
            <a:r>
              <a:rPr lang="en-US" sz="1600" dirty="0" err="1">
                <a:latin typeface="+mn-lt"/>
              </a:rPr>
              <a:t>FastConnect</a:t>
            </a:r>
            <a:r>
              <a:rPr lang="en-US" sz="1600" dirty="0">
                <a:latin typeface="+mn-lt"/>
              </a:rPr>
              <a:t> or IPSEC VPN in Region (A)</a:t>
            </a:r>
          </a:p>
          <a:p>
            <a:pPr marL="285750" indent="-285750">
              <a:buFont typeface="Arial" panose="020B0604020202020204" pitchFamily="34" charset="0"/>
              <a:buChar char="•"/>
            </a:pPr>
            <a:r>
              <a:rPr lang="en-US" sz="1600" dirty="0">
                <a:latin typeface="+mn-lt"/>
              </a:rPr>
              <a:t>Able to access resources in Region (B)</a:t>
            </a:r>
          </a:p>
          <a:p>
            <a:pPr marL="285750" indent="-285750">
              <a:buFont typeface="Arial" panose="020B0604020202020204" pitchFamily="34" charset="0"/>
              <a:buChar char="•"/>
            </a:pPr>
            <a:r>
              <a:rPr lang="en-US" sz="1600" dirty="0">
                <a:latin typeface="+mn-lt"/>
              </a:rPr>
              <a:t>Uses the OCI Private backbone.</a:t>
            </a:r>
          </a:p>
          <a:p>
            <a:pPr marL="285750" indent="-285750">
              <a:buFont typeface="Arial" panose="020B0604020202020204" pitchFamily="34" charset="0"/>
              <a:buChar char="•"/>
            </a:pPr>
            <a:r>
              <a:rPr lang="en-US" sz="1600" dirty="0">
                <a:latin typeface="+mn-lt"/>
              </a:rPr>
              <a:t>Can also provide redundancy.</a:t>
            </a:r>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2399960C-E19A-458C-8A2B-5F0BEB21E546}"/>
              </a:ext>
            </a:extLst>
          </p:cNvPr>
          <p:cNvPicPr>
            <a:picLocks noChangeAspect="1"/>
          </p:cNvPicPr>
          <p:nvPr/>
        </p:nvPicPr>
        <p:blipFill>
          <a:blip r:embed="rId2"/>
          <a:stretch>
            <a:fillRect/>
          </a:stretch>
        </p:blipFill>
        <p:spPr>
          <a:xfrm>
            <a:off x="4358425" y="1512648"/>
            <a:ext cx="7555782" cy="4586400"/>
          </a:xfrm>
          <a:prstGeom prst="rect">
            <a:avLst/>
          </a:prstGeom>
        </p:spPr>
      </p:pic>
    </p:spTree>
    <p:extLst>
      <p:ext uri="{BB962C8B-B14F-4D97-AF65-F5344CB8AC3E}">
        <p14:creationId xmlns:p14="http://schemas.microsoft.com/office/powerpoint/2010/main" val="244338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D94B5-5EAE-4C16-8F13-1976203FE057}"/>
              </a:ext>
            </a:extLst>
          </p:cNvPr>
          <p:cNvSpPr>
            <a:spLocks noGrp="1"/>
          </p:cNvSpPr>
          <p:nvPr>
            <p:ph type="title"/>
          </p:nvPr>
        </p:nvSpPr>
        <p:spPr/>
        <p:txBody>
          <a:bodyPr/>
          <a:lstStyle/>
          <a:p>
            <a:r>
              <a:rPr lang="en-US" sz="3200" b="1" dirty="0">
                <a:latin typeface="+mn-lt"/>
              </a:rPr>
              <a:t>DRG :  ECMP (Active/Active) support</a:t>
            </a:r>
          </a:p>
        </p:txBody>
      </p:sp>
      <p:sp>
        <p:nvSpPr>
          <p:cNvPr id="7" name="Content Placeholder 6">
            <a:extLst>
              <a:ext uri="{FF2B5EF4-FFF2-40B4-BE49-F238E27FC236}">
                <a16:creationId xmlns:a16="http://schemas.microsoft.com/office/drawing/2014/main" id="{99D857F5-B784-4FC8-95A7-158A1BDF086A}"/>
              </a:ext>
            </a:extLst>
          </p:cNvPr>
          <p:cNvSpPr>
            <a:spLocks noGrp="1"/>
          </p:cNvSpPr>
          <p:nvPr>
            <p:ph idx="1"/>
          </p:nvPr>
        </p:nvSpPr>
        <p:spPr/>
        <p:txBody>
          <a:bodyPr/>
          <a:lstStyle/>
          <a:p>
            <a:pPr marL="285750" indent="-285750">
              <a:buFont typeface="Arial" panose="020B0604020202020204" pitchFamily="34" charset="0"/>
              <a:buChar char="•"/>
            </a:pPr>
            <a:r>
              <a:rPr lang="en-US" sz="1600" dirty="0">
                <a:latin typeface="Oracle Sans "/>
              </a:rPr>
              <a:t>OCI now support “ECMP” for Active/Active load sharing.</a:t>
            </a:r>
          </a:p>
          <a:p>
            <a:pPr marL="285750" indent="-285750">
              <a:buFont typeface="Arial" panose="020B0604020202020204" pitchFamily="34" charset="0"/>
              <a:buChar char="•"/>
            </a:pPr>
            <a:r>
              <a:rPr lang="en-US" sz="1600" dirty="0">
                <a:latin typeface="Oracle Sans "/>
              </a:rPr>
              <a:t>Bundle up to (8) IPSEC or </a:t>
            </a:r>
            <a:r>
              <a:rPr lang="en-US" sz="1600" dirty="0" err="1">
                <a:latin typeface="Oracle Sans "/>
              </a:rPr>
              <a:t>FastConnect</a:t>
            </a:r>
            <a:r>
              <a:rPr lang="en-US" sz="1600" dirty="0">
                <a:latin typeface="Oracle Sans "/>
              </a:rPr>
              <a:t> connections.</a:t>
            </a:r>
          </a:p>
          <a:p>
            <a:pPr marL="285750" indent="-285750">
              <a:buFont typeface="Arial" panose="020B0604020202020204" pitchFamily="34" charset="0"/>
              <a:buChar char="•"/>
            </a:pPr>
            <a:r>
              <a:rPr lang="en-US" sz="1600" dirty="0">
                <a:latin typeface="Oracle Sans "/>
              </a:rPr>
              <a:t>Enabled on a per-route table basis.</a:t>
            </a:r>
          </a:p>
        </p:txBody>
      </p:sp>
      <p:pic>
        <p:nvPicPr>
          <p:cNvPr id="8" name="Picture 7">
            <a:extLst>
              <a:ext uri="{FF2B5EF4-FFF2-40B4-BE49-F238E27FC236}">
                <a16:creationId xmlns:a16="http://schemas.microsoft.com/office/drawing/2014/main" id="{060E393A-1BF5-43F6-868B-87E009057366}"/>
              </a:ext>
            </a:extLst>
          </p:cNvPr>
          <p:cNvPicPr>
            <a:picLocks noChangeAspect="1"/>
          </p:cNvPicPr>
          <p:nvPr/>
        </p:nvPicPr>
        <p:blipFill>
          <a:blip r:embed="rId2"/>
          <a:stretch>
            <a:fillRect/>
          </a:stretch>
        </p:blipFill>
        <p:spPr>
          <a:xfrm>
            <a:off x="8129779" y="789274"/>
            <a:ext cx="3593194" cy="5703601"/>
          </a:xfrm>
          <a:prstGeom prst="rect">
            <a:avLst/>
          </a:prstGeom>
        </p:spPr>
      </p:pic>
      <p:pic>
        <p:nvPicPr>
          <p:cNvPr id="9" name="Picture 8">
            <a:extLst>
              <a:ext uri="{FF2B5EF4-FFF2-40B4-BE49-F238E27FC236}">
                <a16:creationId xmlns:a16="http://schemas.microsoft.com/office/drawing/2014/main" id="{55EAC183-14BD-4292-BDC9-2B39E90718A1}"/>
              </a:ext>
            </a:extLst>
          </p:cNvPr>
          <p:cNvPicPr>
            <a:picLocks noChangeAspect="1"/>
          </p:cNvPicPr>
          <p:nvPr/>
        </p:nvPicPr>
        <p:blipFill>
          <a:blip r:embed="rId3"/>
          <a:stretch>
            <a:fillRect/>
          </a:stretch>
        </p:blipFill>
        <p:spPr>
          <a:xfrm>
            <a:off x="5056348" y="2595626"/>
            <a:ext cx="2396969" cy="3897249"/>
          </a:xfrm>
          <a:prstGeom prst="rect">
            <a:avLst/>
          </a:prstGeom>
        </p:spPr>
      </p:pic>
    </p:spTree>
    <p:extLst>
      <p:ext uri="{BB962C8B-B14F-4D97-AF65-F5344CB8AC3E}">
        <p14:creationId xmlns:p14="http://schemas.microsoft.com/office/powerpoint/2010/main" val="2167562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C9188-42C0-492B-AEC0-E72EB743838C}"/>
              </a:ext>
            </a:extLst>
          </p:cNvPr>
          <p:cNvSpPr>
            <a:spLocks noGrp="1"/>
          </p:cNvSpPr>
          <p:nvPr>
            <p:ph type="title"/>
          </p:nvPr>
        </p:nvSpPr>
        <p:spPr/>
        <p:txBody>
          <a:bodyPr/>
          <a:lstStyle/>
          <a:p>
            <a:r>
              <a:rPr lang="en-US" sz="3200" b="1" dirty="0">
                <a:latin typeface="+mn-lt"/>
              </a:rPr>
              <a:t>DRG:  L3 Firewall </a:t>
            </a:r>
          </a:p>
        </p:txBody>
      </p:sp>
      <p:sp>
        <p:nvSpPr>
          <p:cNvPr id="3" name="Content Placeholder 2">
            <a:extLst>
              <a:ext uri="{FF2B5EF4-FFF2-40B4-BE49-F238E27FC236}">
                <a16:creationId xmlns:a16="http://schemas.microsoft.com/office/drawing/2014/main" id="{1BC2E8D8-E3D9-4944-A65F-4A4DCE080F06}"/>
              </a:ext>
            </a:extLst>
          </p:cNvPr>
          <p:cNvSpPr>
            <a:spLocks noGrp="1"/>
          </p:cNvSpPr>
          <p:nvPr>
            <p:ph idx="1"/>
          </p:nvPr>
        </p:nvSpPr>
        <p:spPr>
          <a:xfrm>
            <a:off x="758952" y="1837944"/>
            <a:ext cx="4670298" cy="4261104"/>
          </a:xfrm>
        </p:spPr>
        <p:txBody>
          <a:bodyPr/>
          <a:lstStyle/>
          <a:p>
            <a:pPr marL="285750" indent="-285750">
              <a:buFont typeface="Arial" panose="020B0604020202020204" pitchFamily="34" charset="0"/>
              <a:buChar char="•"/>
            </a:pPr>
            <a:r>
              <a:rPr lang="en-US" sz="2000" dirty="0">
                <a:latin typeface="+mn-lt"/>
              </a:rPr>
              <a:t>All traffic between VCNs is routed via L3 NVA (Network Virtual Appliance – or Firewall)</a:t>
            </a:r>
          </a:p>
          <a:p>
            <a:pPr marL="285750" indent="-285750">
              <a:buFont typeface="Arial" panose="020B0604020202020204" pitchFamily="34" charset="0"/>
              <a:buChar char="•"/>
            </a:pPr>
            <a:r>
              <a:rPr lang="en-US" sz="2000" dirty="0">
                <a:latin typeface="+mn-lt"/>
              </a:rPr>
              <a:t>Routing tables are used to direct traffic via a specific VCN, and the DRG-attachment routing table forces all traffic to the NVA.</a:t>
            </a:r>
          </a:p>
        </p:txBody>
      </p:sp>
      <p:pic>
        <p:nvPicPr>
          <p:cNvPr id="5" name="Picture 4" descr="Diagram&#10;&#10;Description automatically generated">
            <a:extLst>
              <a:ext uri="{FF2B5EF4-FFF2-40B4-BE49-F238E27FC236}">
                <a16:creationId xmlns:a16="http://schemas.microsoft.com/office/drawing/2014/main" id="{86F064F6-81E1-4B3B-A0B9-3CA73C661B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9159" y="1597307"/>
            <a:ext cx="6293889" cy="5081286"/>
          </a:xfrm>
          <a:prstGeom prst="rect">
            <a:avLst/>
          </a:prstGeom>
        </p:spPr>
      </p:pic>
    </p:spTree>
    <p:extLst>
      <p:ext uri="{BB962C8B-B14F-4D97-AF65-F5344CB8AC3E}">
        <p14:creationId xmlns:p14="http://schemas.microsoft.com/office/powerpoint/2010/main" val="85416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9101" y="308812"/>
            <a:ext cx="10515600" cy="1325563"/>
          </a:xfrm>
        </p:spPr>
        <p:txBody>
          <a:bodyPr/>
          <a:lstStyle/>
          <a:p>
            <a:r>
              <a:rPr lang="en-US" sz="3200" b="1" dirty="0">
                <a:latin typeface="+mn-lt"/>
              </a:rPr>
              <a:t>Redundancy: Connectivity Model </a:t>
            </a:r>
            <a:br>
              <a:rPr lang="en-US" sz="3200" b="1" dirty="0">
                <a:latin typeface="+mn-lt"/>
              </a:rPr>
            </a:br>
            <a:endParaRPr lang="en-US" sz="3200" b="1" dirty="0">
              <a:latin typeface="+mn-lt"/>
            </a:endParaRPr>
          </a:p>
        </p:txBody>
      </p:sp>
      <p:sp>
        <p:nvSpPr>
          <p:cNvPr id="4" name="Rectangle 3"/>
          <p:cNvSpPr/>
          <p:nvPr/>
        </p:nvSpPr>
        <p:spPr bwMode="auto">
          <a:xfrm>
            <a:off x="838200" y="2038424"/>
            <a:ext cx="2895600" cy="3524177"/>
          </a:xfrm>
          <a:prstGeom prst="rect">
            <a:avLst/>
          </a:prstGeom>
          <a:no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eaLnBrk="1" hangingPunct="1">
              <a:spcBef>
                <a:spcPct val="20000"/>
              </a:spcBef>
              <a:buClr>
                <a:srgbClr val="FF0000"/>
              </a:buClr>
            </a:pPr>
            <a:r>
              <a:rPr lang="en-US" sz="1400" dirty="0">
                <a:latin typeface="Arial" pitchFamily="34" charset="0"/>
              </a:rPr>
              <a:t>Customer Edge  </a:t>
            </a:r>
          </a:p>
        </p:txBody>
      </p:sp>
      <p:sp>
        <p:nvSpPr>
          <p:cNvPr id="5" name="Rectangle 4"/>
          <p:cNvSpPr/>
          <p:nvPr/>
        </p:nvSpPr>
        <p:spPr bwMode="auto">
          <a:xfrm>
            <a:off x="4876800" y="2038422"/>
            <a:ext cx="2895600" cy="3524178"/>
          </a:xfrm>
          <a:prstGeom prst="rect">
            <a:avLst/>
          </a:prstGeom>
          <a:no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eaLnBrk="1" hangingPunct="1">
              <a:spcBef>
                <a:spcPct val="20000"/>
              </a:spcBef>
              <a:buClr>
                <a:srgbClr val="FF0000"/>
              </a:buClr>
            </a:pPr>
            <a:r>
              <a:rPr lang="en-US" sz="1400" dirty="0">
                <a:latin typeface="Arial" pitchFamily="34" charset="0"/>
              </a:rPr>
              <a:t>Oracle Edge </a:t>
            </a:r>
          </a:p>
        </p:txBody>
      </p:sp>
      <p:sp>
        <p:nvSpPr>
          <p:cNvPr id="9" name="Oval 8"/>
          <p:cNvSpPr/>
          <p:nvPr/>
        </p:nvSpPr>
        <p:spPr bwMode="auto">
          <a:xfrm>
            <a:off x="6057900" y="2579442"/>
            <a:ext cx="533400" cy="533400"/>
          </a:xfrm>
          <a:prstGeom prst="ellipse">
            <a:avLst/>
          </a:prstGeom>
          <a:solidFill>
            <a:schemeClr val="bg1">
              <a:lumMod val="65000"/>
            </a:schemeClr>
          </a:soli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eaLnBrk="1" hangingPunct="1">
              <a:spcBef>
                <a:spcPct val="20000"/>
              </a:spcBef>
              <a:buClr>
                <a:srgbClr val="FF0000"/>
              </a:buClr>
            </a:pPr>
            <a:endParaRPr lang="en-US">
              <a:latin typeface="Arial" pitchFamily="34" charset="0"/>
            </a:endParaRPr>
          </a:p>
        </p:txBody>
      </p:sp>
      <p:sp>
        <p:nvSpPr>
          <p:cNvPr id="10" name="Oval 9"/>
          <p:cNvSpPr/>
          <p:nvPr/>
        </p:nvSpPr>
        <p:spPr bwMode="auto">
          <a:xfrm>
            <a:off x="6057900" y="4467187"/>
            <a:ext cx="533400" cy="533400"/>
          </a:xfrm>
          <a:prstGeom prst="ellipse">
            <a:avLst/>
          </a:prstGeom>
          <a:solidFill>
            <a:schemeClr val="bg1">
              <a:lumMod val="65000"/>
            </a:schemeClr>
          </a:soli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eaLnBrk="1" hangingPunct="1">
              <a:spcBef>
                <a:spcPct val="20000"/>
              </a:spcBef>
              <a:buClr>
                <a:srgbClr val="FF0000"/>
              </a:buClr>
            </a:pPr>
            <a:endParaRPr lang="en-US">
              <a:latin typeface="Arial" pitchFamily="34" charset="0"/>
            </a:endParaRPr>
          </a:p>
        </p:txBody>
      </p:sp>
      <p:sp>
        <p:nvSpPr>
          <p:cNvPr id="11" name="Oval 10"/>
          <p:cNvSpPr/>
          <p:nvPr/>
        </p:nvSpPr>
        <p:spPr bwMode="auto">
          <a:xfrm>
            <a:off x="2171700" y="2585192"/>
            <a:ext cx="533400" cy="533400"/>
          </a:xfrm>
          <a:prstGeom prst="ellipse">
            <a:avLst/>
          </a:prstGeom>
          <a:solidFill>
            <a:schemeClr val="bg1">
              <a:lumMod val="65000"/>
            </a:schemeClr>
          </a:soli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eaLnBrk="1" hangingPunct="1">
              <a:spcBef>
                <a:spcPct val="20000"/>
              </a:spcBef>
              <a:buClr>
                <a:srgbClr val="FF0000"/>
              </a:buClr>
            </a:pPr>
            <a:endParaRPr lang="en-US">
              <a:latin typeface="Arial" pitchFamily="34" charset="0"/>
            </a:endParaRPr>
          </a:p>
        </p:txBody>
      </p:sp>
      <p:sp>
        <p:nvSpPr>
          <p:cNvPr id="12" name="Oval 11"/>
          <p:cNvSpPr/>
          <p:nvPr/>
        </p:nvSpPr>
        <p:spPr bwMode="auto">
          <a:xfrm>
            <a:off x="2171700" y="4467187"/>
            <a:ext cx="533400" cy="533400"/>
          </a:xfrm>
          <a:prstGeom prst="ellipse">
            <a:avLst/>
          </a:prstGeom>
          <a:solidFill>
            <a:schemeClr val="bg1">
              <a:lumMod val="65000"/>
            </a:schemeClr>
          </a:soli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eaLnBrk="1" hangingPunct="1">
              <a:spcBef>
                <a:spcPct val="20000"/>
              </a:spcBef>
              <a:buClr>
                <a:srgbClr val="FF0000"/>
              </a:buClr>
            </a:pPr>
            <a:endParaRPr lang="en-US">
              <a:latin typeface="Arial" pitchFamily="34" charset="0"/>
            </a:endParaRPr>
          </a:p>
        </p:txBody>
      </p:sp>
      <p:sp>
        <p:nvSpPr>
          <p:cNvPr id="13" name="TextBox 12"/>
          <p:cNvSpPr txBox="1"/>
          <p:nvPr/>
        </p:nvSpPr>
        <p:spPr>
          <a:xfrm>
            <a:off x="6620817" y="2715337"/>
            <a:ext cx="756938" cy="261610"/>
          </a:xfrm>
          <a:prstGeom prst="rect">
            <a:avLst/>
          </a:prstGeom>
          <a:noFill/>
        </p:spPr>
        <p:txBody>
          <a:bodyPr wrap="none" rtlCol="0">
            <a:spAutoFit/>
          </a:bodyPr>
          <a:lstStyle/>
          <a:p>
            <a:r>
              <a:rPr lang="en-US" sz="1100" b="1"/>
              <a:t>Router 1</a:t>
            </a:r>
          </a:p>
        </p:txBody>
      </p:sp>
      <p:cxnSp>
        <p:nvCxnSpPr>
          <p:cNvPr id="15" name="Straight Connector 14"/>
          <p:cNvCxnSpPr>
            <a:stCxn id="11" idx="6"/>
            <a:endCxn id="9" idx="2"/>
          </p:cNvCxnSpPr>
          <p:nvPr/>
        </p:nvCxnSpPr>
        <p:spPr bwMode="auto">
          <a:xfrm flipV="1">
            <a:off x="2705100" y="2846142"/>
            <a:ext cx="3352800" cy="5750"/>
          </a:xfrm>
          <a:prstGeom prst="line">
            <a:avLst/>
          </a:prstGeom>
          <a:noFill/>
          <a:ln w="28575" cap="flat" cmpd="sng" algn="ctr">
            <a:solidFill>
              <a:schemeClr val="tx1"/>
            </a:solidFill>
            <a:prstDash val="solid"/>
            <a:round/>
            <a:headEnd type="none" w="sm" len="sm"/>
            <a:tailEnd type="none" w="sm" len="sm"/>
          </a:ln>
          <a:effectLst/>
        </p:spPr>
      </p:cxnSp>
      <p:cxnSp>
        <p:nvCxnSpPr>
          <p:cNvPr id="18" name="Straight Connector 17"/>
          <p:cNvCxnSpPr/>
          <p:nvPr/>
        </p:nvCxnSpPr>
        <p:spPr bwMode="auto">
          <a:xfrm flipV="1">
            <a:off x="2705100" y="4740644"/>
            <a:ext cx="3352800" cy="5750"/>
          </a:xfrm>
          <a:prstGeom prst="line">
            <a:avLst/>
          </a:prstGeom>
          <a:noFill/>
          <a:ln w="28575" cap="flat" cmpd="sng" algn="ctr">
            <a:solidFill>
              <a:schemeClr val="tx1"/>
            </a:solidFill>
            <a:prstDash val="solid"/>
            <a:round/>
            <a:headEnd type="none" w="sm" len="sm"/>
            <a:tailEnd type="none" w="sm" len="sm"/>
          </a:ln>
          <a:effectLst/>
        </p:spPr>
      </p:cxnSp>
      <p:cxnSp>
        <p:nvCxnSpPr>
          <p:cNvPr id="19" name="Straight Connector 18"/>
          <p:cNvCxnSpPr/>
          <p:nvPr/>
        </p:nvCxnSpPr>
        <p:spPr bwMode="auto">
          <a:xfrm flipV="1">
            <a:off x="8382000" y="5943600"/>
            <a:ext cx="1828800" cy="5750"/>
          </a:xfrm>
          <a:prstGeom prst="line">
            <a:avLst/>
          </a:prstGeom>
          <a:noFill/>
          <a:ln w="28575" cap="flat" cmpd="sng" algn="ctr">
            <a:solidFill>
              <a:schemeClr val="tx1"/>
            </a:solidFill>
            <a:prstDash val="solid"/>
            <a:round/>
            <a:headEnd type="none" w="sm" len="sm"/>
            <a:tailEnd type="none" w="sm" len="sm"/>
          </a:ln>
          <a:effectLst/>
        </p:spPr>
      </p:cxnSp>
      <p:cxnSp>
        <p:nvCxnSpPr>
          <p:cNvPr id="21" name="Straight Connector 20"/>
          <p:cNvCxnSpPr>
            <a:stCxn id="11" idx="7"/>
            <a:endCxn id="9" idx="1"/>
          </p:cNvCxnSpPr>
          <p:nvPr/>
        </p:nvCxnSpPr>
        <p:spPr bwMode="auto">
          <a:xfrm flipV="1">
            <a:off x="2626985" y="2657557"/>
            <a:ext cx="3509030" cy="5750"/>
          </a:xfrm>
          <a:prstGeom prst="line">
            <a:avLst/>
          </a:prstGeom>
          <a:noFill/>
          <a:ln w="28575" cap="flat" cmpd="sng" algn="ctr">
            <a:solidFill>
              <a:schemeClr val="accent1"/>
            </a:solidFill>
            <a:prstDash val="sysDash"/>
            <a:round/>
            <a:headEnd type="none" w="sm" len="sm"/>
            <a:tailEnd type="none" w="sm" len="sm"/>
          </a:ln>
          <a:effectLst/>
        </p:spPr>
      </p:cxnSp>
      <p:cxnSp>
        <p:nvCxnSpPr>
          <p:cNvPr id="24" name="Straight Connector 23"/>
          <p:cNvCxnSpPr/>
          <p:nvPr/>
        </p:nvCxnSpPr>
        <p:spPr bwMode="auto">
          <a:xfrm flipV="1">
            <a:off x="2626985" y="4525776"/>
            <a:ext cx="3509030" cy="5750"/>
          </a:xfrm>
          <a:prstGeom prst="line">
            <a:avLst/>
          </a:prstGeom>
          <a:noFill/>
          <a:ln w="28575" cap="flat" cmpd="sng" algn="ctr">
            <a:solidFill>
              <a:schemeClr val="accent1"/>
            </a:solidFill>
            <a:prstDash val="sysDash"/>
            <a:round/>
            <a:headEnd type="none" w="sm" len="sm"/>
            <a:tailEnd type="none" w="sm" len="sm"/>
          </a:ln>
          <a:effectLst/>
        </p:spPr>
      </p:cxnSp>
      <p:cxnSp>
        <p:nvCxnSpPr>
          <p:cNvPr id="25" name="Straight Connector 24"/>
          <p:cNvCxnSpPr/>
          <p:nvPr/>
        </p:nvCxnSpPr>
        <p:spPr bwMode="auto">
          <a:xfrm flipV="1">
            <a:off x="8382000" y="5715000"/>
            <a:ext cx="1828800" cy="5750"/>
          </a:xfrm>
          <a:prstGeom prst="line">
            <a:avLst/>
          </a:prstGeom>
          <a:noFill/>
          <a:ln w="28575" cap="flat" cmpd="sng" algn="ctr">
            <a:solidFill>
              <a:schemeClr val="accent1"/>
            </a:solidFill>
            <a:prstDash val="sysDash"/>
            <a:round/>
            <a:headEnd type="none" w="sm" len="sm"/>
            <a:tailEnd type="none" w="sm" len="sm"/>
          </a:ln>
          <a:effectLst/>
        </p:spPr>
      </p:cxnSp>
      <p:sp>
        <p:nvSpPr>
          <p:cNvPr id="27" name="TextBox 26"/>
          <p:cNvSpPr txBox="1"/>
          <p:nvPr/>
        </p:nvSpPr>
        <p:spPr>
          <a:xfrm>
            <a:off x="10287008" y="5562601"/>
            <a:ext cx="1207959" cy="276999"/>
          </a:xfrm>
          <a:prstGeom prst="rect">
            <a:avLst/>
          </a:prstGeom>
          <a:noFill/>
        </p:spPr>
        <p:txBody>
          <a:bodyPr wrap="none" rtlCol="0">
            <a:spAutoFit/>
          </a:bodyPr>
          <a:lstStyle/>
          <a:p>
            <a:r>
              <a:rPr lang="en-US" sz="1200" b="1" dirty="0"/>
              <a:t>Virtual Circuit</a:t>
            </a:r>
          </a:p>
        </p:txBody>
      </p:sp>
      <p:sp>
        <p:nvSpPr>
          <p:cNvPr id="22" name="TextBox 21"/>
          <p:cNvSpPr txBox="1"/>
          <p:nvPr/>
        </p:nvSpPr>
        <p:spPr>
          <a:xfrm>
            <a:off x="6667507" y="4544898"/>
            <a:ext cx="756938" cy="261610"/>
          </a:xfrm>
          <a:prstGeom prst="rect">
            <a:avLst/>
          </a:prstGeom>
          <a:noFill/>
        </p:spPr>
        <p:txBody>
          <a:bodyPr wrap="none" rtlCol="0">
            <a:spAutoFit/>
          </a:bodyPr>
          <a:lstStyle/>
          <a:p>
            <a:r>
              <a:rPr lang="en-US" sz="1100" b="1" dirty="0"/>
              <a:t>Router 2</a:t>
            </a:r>
          </a:p>
        </p:txBody>
      </p:sp>
      <p:sp>
        <p:nvSpPr>
          <p:cNvPr id="23" name="TextBox 22"/>
          <p:cNvSpPr txBox="1"/>
          <p:nvPr/>
        </p:nvSpPr>
        <p:spPr>
          <a:xfrm>
            <a:off x="1376662" y="2657557"/>
            <a:ext cx="756938" cy="261610"/>
          </a:xfrm>
          <a:prstGeom prst="rect">
            <a:avLst/>
          </a:prstGeom>
          <a:noFill/>
        </p:spPr>
        <p:txBody>
          <a:bodyPr wrap="none" rtlCol="0">
            <a:spAutoFit/>
          </a:bodyPr>
          <a:lstStyle/>
          <a:p>
            <a:r>
              <a:rPr lang="en-US" sz="1100" b="1"/>
              <a:t>Router 1</a:t>
            </a:r>
          </a:p>
        </p:txBody>
      </p:sp>
      <p:sp>
        <p:nvSpPr>
          <p:cNvPr id="26" name="TextBox 25"/>
          <p:cNvSpPr txBox="1"/>
          <p:nvPr/>
        </p:nvSpPr>
        <p:spPr>
          <a:xfrm>
            <a:off x="1302993" y="4566266"/>
            <a:ext cx="756938" cy="261610"/>
          </a:xfrm>
          <a:prstGeom prst="rect">
            <a:avLst/>
          </a:prstGeom>
          <a:noFill/>
        </p:spPr>
        <p:txBody>
          <a:bodyPr wrap="none" rtlCol="0">
            <a:spAutoFit/>
          </a:bodyPr>
          <a:lstStyle/>
          <a:p>
            <a:r>
              <a:rPr lang="en-US" sz="1100" b="1"/>
              <a:t>Router 2</a:t>
            </a:r>
          </a:p>
        </p:txBody>
      </p:sp>
      <p:sp>
        <p:nvSpPr>
          <p:cNvPr id="29" name="Rectangle 28"/>
          <p:cNvSpPr/>
          <p:nvPr/>
        </p:nvSpPr>
        <p:spPr bwMode="auto">
          <a:xfrm>
            <a:off x="623726" y="1752602"/>
            <a:ext cx="7605874" cy="4052499"/>
          </a:xfrm>
          <a:prstGeom prst="rect">
            <a:avLst/>
          </a:prstGeom>
          <a:noFill/>
          <a:ln w="28575" cap="flat" cmpd="sng" algn="ctr">
            <a:solidFill>
              <a:srgbClr val="FFC000"/>
            </a:solidFill>
            <a:prstDash val="dash"/>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a:spcBef>
                <a:spcPct val="20000"/>
              </a:spcBef>
              <a:buClr>
                <a:srgbClr val="FF0000"/>
              </a:buClr>
            </a:pPr>
            <a:r>
              <a:rPr lang="en-US" sz="1400" dirty="0">
                <a:latin typeface="Arial" pitchFamily="34" charset="0"/>
              </a:rPr>
              <a:t> </a:t>
            </a:r>
            <a:r>
              <a:rPr lang="en-US" sz="1400" dirty="0">
                <a:latin typeface="Calibri" charset="0"/>
                <a:ea typeface="Calibri" charset="0"/>
                <a:cs typeface="Calibri" charset="0"/>
              </a:rPr>
              <a:t>FastConnect POP Location 1</a:t>
            </a:r>
            <a:endParaRPr lang="en-US" sz="1400" dirty="0">
              <a:latin typeface="Arial" pitchFamily="34" charset="0"/>
            </a:endParaRPr>
          </a:p>
        </p:txBody>
      </p:sp>
      <p:sp>
        <p:nvSpPr>
          <p:cNvPr id="30" name="TextBox 29"/>
          <p:cNvSpPr txBox="1"/>
          <p:nvPr/>
        </p:nvSpPr>
        <p:spPr>
          <a:xfrm>
            <a:off x="4875213" y="2303253"/>
            <a:ext cx="1320041" cy="276999"/>
          </a:xfrm>
          <a:prstGeom prst="rect">
            <a:avLst/>
          </a:prstGeom>
          <a:noFill/>
        </p:spPr>
        <p:txBody>
          <a:bodyPr wrap="none" rtlCol="0">
            <a:spAutoFit/>
          </a:bodyPr>
          <a:lstStyle/>
          <a:p>
            <a:r>
              <a:rPr lang="en-US" sz="1200" b="1" dirty="0">
                <a:solidFill>
                  <a:srgbClr val="FF0000"/>
                </a:solidFill>
              </a:rPr>
              <a:t>Virtual Circuit 1</a:t>
            </a:r>
          </a:p>
        </p:txBody>
      </p:sp>
      <p:sp>
        <p:nvSpPr>
          <p:cNvPr id="31" name="TextBox 30"/>
          <p:cNvSpPr txBox="1"/>
          <p:nvPr/>
        </p:nvSpPr>
        <p:spPr>
          <a:xfrm>
            <a:off x="4904105" y="4193059"/>
            <a:ext cx="1320041" cy="276999"/>
          </a:xfrm>
          <a:prstGeom prst="rect">
            <a:avLst/>
          </a:prstGeom>
          <a:noFill/>
        </p:spPr>
        <p:txBody>
          <a:bodyPr wrap="none" rtlCol="0">
            <a:spAutoFit/>
          </a:bodyPr>
          <a:lstStyle/>
          <a:p>
            <a:r>
              <a:rPr lang="en-US" sz="1200" b="1" dirty="0">
                <a:solidFill>
                  <a:srgbClr val="FF0000"/>
                </a:solidFill>
              </a:rPr>
              <a:t>Virtual Circuit 2</a:t>
            </a:r>
          </a:p>
        </p:txBody>
      </p:sp>
      <p:cxnSp>
        <p:nvCxnSpPr>
          <p:cNvPr id="32" name="Straight Connector 31"/>
          <p:cNvCxnSpPr/>
          <p:nvPr/>
        </p:nvCxnSpPr>
        <p:spPr bwMode="auto">
          <a:xfrm flipV="1">
            <a:off x="2692718" y="2970260"/>
            <a:ext cx="3383280" cy="1540"/>
          </a:xfrm>
          <a:prstGeom prst="line">
            <a:avLst/>
          </a:prstGeom>
          <a:noFill/>
          <a:ln w="28575" cap="flat" cmpd="sng" algn="ctr">
            <a:solidFill>
              <a:schemeClr val="tx1"/>
            </a:solidFill>
            <a:prstDash val="solid"/>
            <a:round/>
            <a:headEnd type="none" w="sm" len="sm"/>
            <a:tailEnd type="none" w="sm" len="sm"/>
          </a:ln>
          <a:effectLst/>
        </p:spPr>
      </p:cxnSp>
      <p:cxnSp>
        <p:nvCxnSpPr>
          <p:cNvPr id="33" name="Straight Connector 32"/>
          <p:cNvCxnSpPr/>
          <p:nvPr/>
        </p:nvCxnSpPr>
        <p:spPr bwMode="auto">
          <a:xfrm flipV="1">
            <a:off x="2695892" y="4862968"/>
            <a:ext cx="3383280" cy="1540"/>
          </a:xfrm>
          <a:prstGeom prst="line">
            <a:avLst/>
          </a:prstGeom>
          <a:noFill/>
          <a:ln w="28575" cap="flat" cmpd="sng" algn="ctr">
            <a:solidFill>
              <a:schemeClr val="tx1"/>
            </a:solidFill>
            <a:prstDash val="solid"/>
            <a:round/>
            <a:headEnd type="none" w="sm" len="sm"/>
            <a:tailEnd type="none" w="sm" len="sm"/>
          </a:ln>
          <a:effectLst/>
        </p:spPr>
      </p:cxnSp>
      <p:sp>
        <p:nvSpPr>
          <p:cNvPr id="34" name="Oval 33"/>
          <p:cNvSpPr/>
          <p:nvPr/>
        </p:nvSpPr>
        <p:spPr bwMode="auto">
          <a:xfrm flipH="1">
            <a:off x="4231895" y="2737006"/>
            <a:ext cx="152399" cy="310994"/>
          </a:xfrm>
          <a:prstGeom prst="ellipse">
            <a:avLst/>
          </a:prstGeom>
          <a:noFill/>
          <a:ln w="952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eaLnBrk="1" hangingPunct="1">
              <a:spcBef>
                <a:spcPct val="20000"/>
              </a:spcBef>
              <a:buClr>
                <a:srgbClr val="FF0000"/>
              </a:buClr>
            </a:pPr>
            <a:endParaRPr lang="en-US">
              <a:latin typeface="Arial" pitchFamily="34" charset="0"/>
            </a:endParaRPr>
          </a:p>
        </p:txBody>
      </p:sp>
      <p:sp>
        <p:nvSpPr>
          <p:cNvPr id="35" name="Oval 34"/>
          <p:cNvSpPr/>
          <p:nvPr/>
        </p:nvSpPr>
        <p:spPr bwMode="auto">
          <a:xfrm flipH="1">
            <a:off x="4191001" y="4642006"/>
            <a:ext cx="152399" cy="310994"/>
          </a:xfrm>
          <a:prstGeom prst="ellipse">
            <a:avLst/>
          </a:prstGeom>
          <a:noFill/>
          <a:ln w="952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eaLnBrk="1" hangingPunct="1">
              <a:spcBef>
                <a:spcPct val="20000"/>
              </a:spcBef>
              <a:buClr>
                <a:srgbClr val="FF0000"/>
              </a:buClr>
            </a:pPr>
            <a:endParaRPr lang="en-US">
              <a:latin typeface="Arial" pitchFamily="34" charset="0"/>
            </a:endParaRPr>
          </a:p>
        </p:txBody>
      </p:sp>
      <p:sp>
        <p:nvSpPr>
          <p:cNvPr id="36" name="TextBox 35"/>
          <p:cNvSpPr txBox="1"/>
          <p:nvPr/>
        </p:nvSpPr>
        <p:spPr>
          <a:xfrm>
            <a:off x="10287006" y="5805101"/>
            <a:ext cx="1802096" cy="461665"/>
          </a:xfrm>
          <a:prstGeom prst="rect">
            <a:avLst/>
          </a:prstGeom>
          <a:noFill/>
        </p:spPr>
        <p:txBody>
          <a:bodyPr wrap="none" rtlCol="0">
            <a:spAutoFit/>
          </a:bodyPr>
          <a:lstStyle/>
          <a:p>
            <a:r>
              <a:rPr lang="en-US" sz="1200" b="1" dirty="0"/>
              <a:t>Cross-Connect </a:t>
            </a:r>
          </a:p>
          <a:p>
            <a:r>
              <a:rPr lang="en-US" sz="1200" b="1" dirty="0"/>
              <a:t>(Physical Connection)</a:t>
            </a:r>
          </a:p>
        </p:txBody>
      </p:sp>
      <p:sp>
        <p:nvSpPr>
          <p:cNvPr id="37" name="Oval 36"/>
          <p:cNvSpPr/>
          <p:nvPr/>
        </p:nvSpPr>
        <p:spPr bwMode="auto">
          <a:xfrm flipH="1">
            <a:off x="9980081" y="5181600"/>
            <a:ext cx="152399" cy="310994"/>
          </a:xfrm>
          <a:prstGeom prst="ellipse">
            <a:avLst/>
          </a:prstGeom>
          <a:noFill/>
          <a:ln w="952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eaLnBrk="1" hangingPunct="1">
              <a:spcBef>
                <a:spcPct val="20000"/>
              </a:spcBef>
              <a:buClr>
                <a:srgbClr val="FF0000"/>
              </a:buClr>
            </a:pPr>
            <a:endParaRPr lang="en-US">
              <a:latin typeface="Arial" pitchFamily="34" charset="0"/>
            </a:endParaRPr>
          </a:p>
        </p:txBody>
      </p:sp>
      <p:sp>
        <p:nvSpPr>
          <p:cNvPr id="38" name="TextBox 37"/>
          <p:cNvSpPr txBox="1"/>
          <p:nvPr/>
        </p:nvSpPr>
        <p:spPr>
          <a:xfrm>
            <a:off x="10314400" y="5105401"/>
            <a:ext cx="1810111" cy="461665"/>
          </a:xfrm>
          <a:prstGeom prst="rect">
            <a:avLst/>
          </a:prstGeom>
          <a:noFill/>
        </p:spPr>
        <p:txBody>
          <a:bodyPr wrap="none" rtlCol="0">
            <a:spAutoFit/>
          </a:bodyPr>
          <a:lstStyle/>
          <a:p>
            <a:r>
              <a:rPr lang="en-US" sz="1200" b="1" dirty="0"/>
              <a:t>Cross-connect Group </a:t>
            </a:r>
          </a:p>
          <a:p>
            <a:r>
              <a:rPr lang="en-US" sz="1200" b="1" dirty="0"/>
              <a:t>(LAG)</a:t>
            </a:r>
          </a:p>
        </p:txBody>
      </p:sp>
    </p:spTree>
    <p:extLst>
      <p:ext uri="{BB962C8B-B14F-4D97-AF65-F5344CB8AC3E}">
        <p14:creationId xmlns:p14="http://schemas.microsoft.com/office/powerpoint/2010/main" val="1062400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500"/>
                                        <p:tgtEl>
                                          <p:spTgt spid="12"/>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par>
                                <p:cTn id="26" presetID="9"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dissolve">
                                      <p:cBhvr>
                                        <p:cTn id="28" dur="500"/>
                                        <p:tgtEl>
                                          <p:spTgt spid="15"/>
                                        </p:tgtEl>
                                      </p:cBhvr>
                                    </p:animEffect>
                                  </p:childTnLst>
                                </p:cTn>
                              </p:par>
                              <p:par>
                                <p:cTn id="29" presetID="9"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dissolve">
                                      <p:cBhvr>
                                        <p:cTn id="31" dur="500"/>
                                        <p:tgtEl>
                                          <p:spTgt spid="18"/>
                                        </p:tgtEl>
                                      </p:cBhvr>
                                    </p:animEffect>
                                  </p:childTnLst>
                                </p:cTn>
                              </p:par>
                              <p:par>
                                <p:cTn id="32" presetID="9"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dissolve">
                                      <p:cBhvr>
                                        <p:cTn id="34" dur="500"/>
                                        <p:tgtEl>
                                          <p:spTgt spid="19"/>
                                        </p:tgtEl>
                                      </p:cBhvr>
                                    </p:animEffect>
                                  </p:childTnLst>
                                </p:cTn>
                              </p:par>
                              <p:par>
                                <p:cTn id="35" presetID="9"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dissolve">
                                      <p:cBhvr>
                                        <p:cTn id="37" dur="500"/>
                                        <p:tgtEl>
                                          <p:spTgt spid="25"/>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dissolve">
                                      <p:cBhvr>
                                        <p:cTn id="40" dur="500"/>
                                        <p:tgtEl>
                                          <p:spTgt spid="27"/>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dissolve">
                                      <p:cBhvr>
                                        <p:cTn id="43" dur="500"/>
                                        <p:tgtEl>
                                          <p:spTgt spid="22"/>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dissolve">
                                      <p:cBhvr>
                                        <p:cTn id="46" dur="500"/>
                                        <p:tgtEl>
                                          <p:spTgt spid="23"/>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dissolve">
                                      <p:cBhvr>
                                        <p:cTn id="49" dur="500"/>
                                        <p:tgtEl>
                                          <p:spTgt spid="26"/>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dissolve">
                                      <p:cBhvr>
                                        <p:cTn id="52" dur="500"/>
                                        <p:tgtEl>
                                          <p:spTgt spid="29"/>
                                        </p:tgtEl>
                                      </p:cBhvr>
                                    </p:animEffect>
                                  </p:childTnLst>
                                </p:cTn>
                              </p:par>
                              <p:par>
                                <p:cTn id="53" presetID="9" presetClass="entr" presetSubtype="0" fill="hold"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dissolve">
                                      <p:cBhvr>
                                        <p:cTn id="55" dur="500"/>
                                        <p:tgtEl>
                                          <p:spTgt spid="32"/>
                                        </p:tgtEl>
                                      </p:cBhvr>
                                    </p:animEffect>
                                  </p:childTnLst>
                                </p:cTn>
                              </p:par>
                              <p:par>
                                <p:cTn id="56" presetID="9" presetClass="entr" presetSubtype="0" fill="hold"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dissolve">
                                      <p:cBhvr>
                                        <p:cTn id="58" dur="500"/>
                                        <p:tgtEl>
                                          <p:spTgt spid="3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dissolve">
                                      <p:cBhvr>
                                        <p:cTn id="61" dur="500"/>
                                        <p:tgtEl>
                                          <p:spTgt spid="34"/>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dissolve">
                                      <p:cBhvr>
                                        <p:cTn id="64" dur="500"/>
                                        <p:tgtEl>
                                          <p:spTgt spid="3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dissolve">
                                      <p:cBhvr>
                                        <p:cTn id="67" dur="500"/>
                                        <p:tgtEl>
                                          <p:spTgt spid="37"/>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dissolve">
                                      <p:cBhvr>
                                        <p:cTn id="70" dur="500"/>
                                        <p:tgtEl>
                                          <p:spTgt spid="36"/>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dissolve">
                                      <p:cBhvr>
                                        <p:cTn id="73" dur="500"/>
                                        <p:tgtEl>
                                          <p:spTgt spid="38"/>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0" nodeType="click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dissolve">
                                      <p:cBhvr>
                                        <p:cTn id="78" dur="500"/>
                                        <p:tgtEl>
                                          <p:spTgt spid="30"/>
                                        </p:tgtEl>
                                      </p:cBhvr>
                                    </p:animEffect>
                                  </p:childTnLst>
                                </p:cTn>
                              </p:par>
                              <p:par>
                                <p:cTn id="79" presetID="9" presetClass="entr" presetSubtype="0" fill="hold" nodeType="with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dissolve">
                                      <p:cBhvr>
                                        <p:cTn id="81" dur="500"/>
                                        <p:tgtEl>
                                          <p:spTgt spid="21"/>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dissolve">
                                      <p:cBhvr>
                                        <p:cTn id="84" dur="500"/>
                                        <p:tgtEl>
                                          <p:spTgt spid="31"/>
                                        </p:tgtEl>
                                      </p:cBhvr>
                                    </p:animEffect>
                                  </p:childTnLst>
                                </p:cTn>
                              </p:par>
                              <p:par>
                                <p:cTn id="85" presetID="9" presetClass="entr" presetSubtype="0" fill="hold" nodeType="with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dissolve">
                                      <p:cBhvr>
                                        <p:cTn id="8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P spid="10" grpId="0" animBg="1"/>
      <p:bldP spid="11" grpId="0" animBg="1"/>
      <p:bldP spid="12" grpId="0" animBg="1"/>
      <p:bldP spid="13" grpId="0"/>
      <p:bldP spid="27" grpId="0"/>
      <p:bldP spid="22" grpId="0"/>
      <p:bldP spid="23" grpId="0"/>
      <p:bldP spid="26" grpId="0"/>
      <p:bldP spid="29" grpId="0" animBg="1"/>
      <p:bldP spid="30" grpId="0"/>
      <p:bldP spid="31" grpId="0"/>
      <p:bldP spid="34" grpId="0" animBg="1"/>
      <p:bldP spid="35" grpId="0" animBg="1"/>
      <p:bldP spid="36" grpId="0"/>
      <p:bldP spid="37" grpId="0" animBg="1"/>
      <p:bldP spid="3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err="1"/>
              <a:t>FastConnect</a:t>
            </a:r>
            <a:r>
              <a:rPr lang="en-US" dirty="0"/>
              <a:t> Redundancy</a:t>
            </a:r>
          </a:p>
        </p:txBody>
      </p:sp>
      <p:sp>
        <p:nvSpPr>
          <p:cNvPr id="5" name="Content Placeholder 2">
            <a:extLst>
              <a:ext uri="{FF2B5EF4-FFF2-40B4-BE49-F238E27FC236}">
                <a16:creationId xmlns:a16="http://schemas.microsoft.com/office/drawing/2014/main" id="{A66A9FB3-64CF-4B51-B972-2F951EDFBD61}"/>
              </a:ext>
            </a:extLst>
          </p:cNvPr>
          <p:cNvSpPr txBox="1">
            <a:spLocks/>
          </p:cNvSpPr>
          <p:nvPr/>
        </p:nvSpPr>
        <p:spPr>
          <a:xfrm>
            <a:off x="623727" y="1242485"/>
            <a:ext cx="10944549" cy="795938"/>
          </a:xfrm>
          <a:prstGeom prst="rect">
            <a:avLst/>
          </a:prstGeom>
        </p:spPr>
        <p:txBody>
          <a:bodyPr/>
          <a:lstStyle>
            <a:lvl1pPr marL="0" marR="0" indent="0" algn="l" defTabSz="914126" rtl="0" eaLnBrk="1" fontAlgn="auto" latinLnBrk="0" hangingPunct="1">
              <a:lnSpc>
                <a:spcPct val="95000"/>
              </a:lnSpc>
              <a:spcBef>
                <a:spcPts val="600"/>
              </a:spcBef>
              <a:spcAft>
                <a:spcPct val="0"/>
              </a:spcAft>
              <a:buClrTx/>
              <a:buSzTx/>
              <a:buFont typeface="System Font Regular"/>
              <a:buNone/>
              <a:defRPr sz="1799" b="0" i="0" kern="1200">
                <a:solidFill>
                  <a:schemeClr val="tx1"/>
                </a:solidFill>
                <a:latin typeface="Oracle Sans" panose="020B0503020204020204" pitchFamily="34" charset="0"/>
                <a:ea typeface="+mn-ea"/>
                <a:cs typeface="Oracle Sans" panose="020B0503020204020204" pitchFamily="34" charset="0"/>
              </a:defRPr>
            </a:lvl1pPr>
            <a:lvl2pPr marL="365650" marR="0" indent="-182825" algn="l" defTabSz="914126" rtl="0" eaLnBrk="1" fontAlgn="auto" latinLnBrk="0" hangingPunct="1">
              <a:lnSpc>
                <a:spcPct val="95000"/>
              </a:lnSpc>
              <a:spcBef>
                <a:spcPts val="600"/>
              </a:spcBef>
              <a:spcAft>
                <a:spcPct val="0"/>
              </a:spcAft>
              <a:buClrTx/>
              <a:buSzTx/>
              <a:buFont typeface="Arial" panose="020B0604020202020204" pitchFamily="34" charset="0"/>
              <a:buChar char="•"/>
              <a:defRPr sz="1799" b="0" i="0" kern="1200">
                <a:solidFill>
                  <a:schemeClr val="tx1"/>
                </a:solidFill>
                <a:latin typeface="Oracle Sans" panose="020B0503020204020204" pitchFamily="34" charset="0"/>
                <a:ea typeface="+mn-ea"/>
                <a:cs typeface="Oracle Sans" panose="020B0503020204020204" pitchFamily="34" charset="0"/>
              </a:defRPr>
            </a:lvl2pPr>
            <a:lvl3pPr marL="731301" marR="0" indent="-182825" algn="l" defTabSz="914126" rtl="0" eaLnBrk="1" fontAlgn="auto" latinLnBrk="0" hangingPunct="1">
              <a:lnSpc>
                <a:spcPct val="95000"/>
              </a:lnSpc>
              <a:spcBef>
                <a:spcPts val="400"/>
              </a:spcBef>
              <a:spcAft>
                <a:spcPct val="0"/>
              </a:spcAft>
              <a:buClrTx/>
              <a:buSzPct val="120000"/>
              <a:buFont typeface="System Font Regular"/>
              <a:buChar char="-"/>
              <a:defRPr sz="1600" kern="1200">
                <a:solidFill>
                  <a:schemeClr val="tx1"/>
                </a:solidFill>
                <a:latin typeface="Oracle Sans Light" panose="020B0403020204020204" pitchFamily="34" charset="0"/>
                <a:ea typeface="+mn-ea"/>
                <a:cs typeface="Oracle Sans Light" panose="020B0403020204020204" pitchFamily="34" charset="0"/>
              </a:defRPr>
            </a:lvl3pPr>
            <a:lvl4pPr marL="1096951" marR="0" indent="-182825" algn="l" defTabSz="914126" rtl="0" eaLnBrk="1" fontAlgn="auto" latinLnBrk="0" hangingPunct="1">
              <a:lnSpc>
                <a:spcPct val="95000"/>
              </a:lnSpc>
              <a:spcBef>
                <a:spcPts val="400"/>
              </a:spcBef>
              <a:spcAft>
                <a:spcPct val="0"/>
              </a:spcAft>
              <a:buClrTx/>
              <a:buSzTx/>
              <a:buFont typeface="System Font Regular"/>
              <a:buChar char="◦"/>
              <a:defRPr sz="1400" kern="1200">
                <a:solidFill>
                  <a:schemeClr val="tx1"/>
                </a:solidFill>
                <a:latin typeface="Oracle Sans Light" panose="020B0403020204020204" pitchFamily="34" charset="0"/>
                <a:ea typeface="+mn-ea"/>
                <a:cs typeface="Oracle Sans Light" panose="020B0403020204020204" pitchFamily="34" charset="0"/>
              </a:defRPr>
            </a:lvl4pPr>
            <a:lvl5pPr marL="1462601" marR="0" indent="-182825" algn="l" defTabSz="914126" rtl="0" eaLnBrk="1" fontAlgn="auto" latinLnBrk="0" hangingPunct="1">
              <a:lnSpc>
                <a:spcPct val="95000"/>
              </a:lnSpc>
              <a:spcBef>
                <a:spcPts val="400"/>
              </a:spcBef>
              <a:spcAft>
                <a:spcPct val="0"/>
              </a:spcAft>
              <a:buClrTx/>
              <a:buSzTx/>
              <a:buFont typeface="System Font Regular"/>
              <a:buChar char="•"/>
              <a:defRPr sz="1200" kern="1200">
                <a:solidFill>
                  <a:schemeClr val="tx1"/>
                </a:solidFill>
                <a:latin typeface="Oracle Sans Light" panose="020B0403020204020204" pitchFamily="34" charset="0"/>
                <a:ea typeface="+mn-ea"/>
                <a:cs typeface="Oracle Sans Light" panose="020B0403020204020204" pitchFamily="34" charset="0"/>
              </a:defRPr>
            </a:lvl5pPr>
            <a:lvl6pPr marL="1828251" indent="-182825" algn="l" defTabSz="914126" rtl="0" eaLnBrk="1" latinLnBrk="0" hangingPunct="1">
              <a:lnSpc>
                <a:spcPct val="95000"/>
              </a:lnSpc>
              <a:spcBef>
                <a:spcPts val="400"/>
              </a:spcBef>
              <a:spcAft>
                <a:spcPct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3902" indent="-182825" algn="l" defTabSz="914126" rtl="0" eaLnBrk="1" latinLnBrk="0" hangingPunct="1">
              <a:lnSpc>
                <a:spcPct val="95000"/>
              </a:lnSpc>
              <a:spcBef>
                <a:spcPts val="400"/>
              </a:spcBef>
              <a:spcAft>
                <a:spcPct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342900" indent="-342900">
              <a:buFont typeface="Arial" charset="0"/>
              <a:buChar char="•"/>
            </a:pPr>
            <a:r>
              <a:rPr lang="en-US" dirty="0"/>
              <a:t>Transit POP redundancy</a:t>
            </a:r>
          </a:p>
          <a:p>
            <a:endParaRPr lang="en-US" dirty="0"/>
          </a:p>
        </p:txBody>
      </p:sp>
      <p:sp>
        <p:nvSpPr>
          <p:cNvPr id="7" name="Rectangle 6">
            <a:extLst>
              <a:ext uri="{FF2B5EF4-FFF2-40B4-BE49-F238E27FC236}">
                <a16:creationId xmlns:a16="http://schemas.microsoft.com/office/drawing/2014/main" id="{FD9D5846-6963-4636-8198-E4BB9150D7F0}"/>
              </a:ext>
            </a:extLst>
          </p:cNvPr>
          <p:cNvSpPr/>
          <p:nvPr/>
        </p:nvSpPr>
        <p:spPr bwMode="auto">
          <a:xfrm>
            <a:off x="838200" y="2038424"/>
            <a:ext cx="2895600" cy="1542977"/>
          </a:xfrm>
          <a:prstGeom prst="rect">
            <a:avLst/>
          </a:prstGeom>
          <a:no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eaLnBrk="1" hangingPunct="1">
              <a:spcBef>
                <a:spcPct val="20000"/>
              </a:spcBef>
              <a:buClr>
                <a:srgbClr val="FF0000"/>
              </a:buClr>
            </a:pPr>
            <a:r>
              <a:rPr lang="en-US" sz="1400" dirty="0">
                <a:latin typeface="Arial" pitchFamily="34" charset="0"/>
              </a:rPr>
              <a:t>Customer Edge 1 </a:t>
            </a:r>
          </a:p>
        </p:txBody>
      </p:sp>
      <p:sp>
        <p:nvSpPr>
          <p:cNvPr id="8" name="Rectangle 7">
            <a:extLst>
              <a:ext uri="{FF2B5EF4-FFF2-40B4-BE49-F238E27FC236}">
                <a16:creationId xmlns:a16="http://schemas.microsoft.com/office/drawing/2014/main" id="{2693665E-ADA0-41AA-A36F-B4D761670C8F}"/>
              </a:ext>
            </a:extLst>
          </p:cNvPr>
          <p:cNvSpPr/>
          <p:nvPr/>
        </p:nvSpPr>
        <p:spPr bwMode="auto">
          <a:xfrm>
            <a:off x="4876800" y="2038423"/>
            <a:ext cx="2895600" cy="1542977"/>
          </a:xfrm>
          <a:prstGeom prst="rect">
            <a:avLst/>
          </a:prstGeom>
          <a:no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eaLnBrk="1" hangingPunct="1">
              <a:spcBef>
                <a:spcPct val="20000"/>
              </a:spcBef>
              <a:buClr>
                <a:srgbClr val="FF0000"/>
              </a:buClr>
            </a:pPr>
            <a:r>
              <a:rPr lang="en-US" sz="1400" dirty="0">
                <a:latin typeface="Arial" pitchFamily="34" charset="0"/>
              </a:rPr>
              <a:t>Oracle Edge 1</a:t>
            </a:r>
          </a:p>
        </p:txBody>
      </p:sp>
      <p:sp>
        <p:nvSpPr>
          <p:cNvPr id="9" name="Rectangle 8">
            <a:extLst>
              <a:ext uri="{FF2B5EF4-FFF2-40B4-BE49-F238E27FC236}">
                <a16:creationId xmlns:a16="http://schemas.microsoft.com/office/drawing/2014/main" id="{1DDFF36A-1E26-469D-BC08-50903D44A215}"/>
              </a:ext>
            </a:extLst>
          </p:cNvPr>
          <p:cNvSpPr/>
          <p:nvPr/>
        </p:nvSpPr>
        <p:spPr bwMode="auto">
          <a:xfrm>
            <a:off x="838200" y="4114802"/>
            <a:ext cx="2895600" cy="1542977"/>
          </a:xfrm>
          <a:prstGeom prst="rect">
            <a:avLst/>
          </a:prstGeom>
          <a:no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eaLnBrk="1" hangingPunct="1">
              <a:spcBef>
                <a:spcPct val="20000"/>
              </a:spcBef>
              <a:buClr>
                <a:srgbClr val="FF0000"/>
              </a:buClr>
            </a:pPr>
            <a:r>
              <a:rPr lang="en-US" sz="1400" dirty="0">
                <a:latin typeface="Arial" pitchFamily="34" charset="0"/>
              </a:rPr>
              <a:t>Customer Edge 2</a:t>
            </a:r>
            <a:r>
              <a:rPr lang="en-US" dirty="0">
                <a:latin typeface="Arial" pitchFamily="34" charset="0"/>
              </a:rPr>
              <a:t> </a:t>
            </a:r>
          </a:p>
        </p:txBody>
      </p:sp>
      <p:sp>
        <p:nvSpPr>
          <p:cNvPr id="10" name="Rectangle 9">
            <a:extLst>
              <a:ext uri="{FF2B5EF4-FFF2-40B4-BE49-F238E27FC236}">
                <a16:creationId xmlns:a16="http://schemas.microsoft.com/office/drawing/2014/main" id="{1A089189-CF50-4C40-A423-FAB98BF82CEB}"/>
              </a:ext>
            </a:extLst>
          </p:cNvPr>
          <p:cNvSpPr/>
          <p:nvPr/>
        </p:nvSpPr>
        <p:spPr bwMode="auto">
          <a:xfrm>
            <a:off x="4876800" y="4114801"/>
            <a:ext cx="2895600" cy="1542977"/>
          </a:xfrm>
          <a:prstGeom prst="rect">
            <a:avLst/>
          </a:prstGeom>
          <a:no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eaLnBrk="1" hangingPunct="1">
              <a:spcBef>
                <a:spcPct val="20000"/>
              </a:spcBef>
              <a:buClr>
                <a:srgbClr val="FF0000"/>
              </a:buClr>
            </a:pPr>
            <a:r>
              <a:rPr lang="en-US" sz="1400" dirty="0">
                <a:latin typeface="Arial" pitchFamily="34" charset="0"/>
              </a:rPr>
              <a:t>Oracle Edge 2</a:t>
            </a:r>
          </a:p>
        </p:txBody>
      </p:sp>
      <p:sp>
        <p:nvSpPr>
          <p:cNvPr id="12" name="Oval 11">
            <a:extLst>
              <a:ext uri="{FF2B5EF4-FFF2-40B4-BE49-F238E27FC236}">
                <a16:creationId xmlns:a16="http://schemas.microsoft.com/office/drawing/2014/main" id="{0CC25748-A436-4AE3-A16C-8D0C379D2E08}"/>
              </a:ext>
            </a:extLst>
          </p:cNvPr>
          <p:cNvSpPr/>
          <p:nvPr/>
        </p:nvSpPr>
        <p:spPr bwMode="auto">
          <a:xfrm>
            <a:off x="6057900" y="2579442"/>
            <a:ext cx="533400" cy="533400"/>
          </a:xfrm>
          <a:prstGeom prst="ellipse">
            <a:avLst/>
          </a:prstGeom>
          <a:solidFill>
            <a:schemeClr val="bg1">
              <a:lumMod val="65000"/>
            </a:schemeClr>
          </a:soli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eaLnBrk="1" hangingPunct="1">
              <a:spcBef>
                <a:spcPct val="20000"/>
              </a:spcBef>
              <a:buClr>
                <a:srgbClr val="FF0000"/>
              </a:buClr>
            </a:pPr>
            <a:endParaRPr lang="en-US">
              <a:latin typeface="Arial" pitchFamily="34" charset="0"/>
            </a:endParaRPr>
          </a:p>
        </p:txBody>
      </p:sp>
      <p:sp>
        <p:nvSpPr>
          <p:cNvPr id="13" name="Oval 12">
            <a:extLst>
              <a:ext uri="{FF2B5EF4-FFF2-40B4-BE49-F238E27FC236}">
                <a16:creationId xmlns:a16="http://schemas.microsoft.com/office/drawing/2014/main" id="{7660E51F-0A3F-4653-9DCF-BC672FDBF3E3}"/>
              </a:ext>
            </a:extLst>
          </p:cNvPr>
          <p:cNvSpPr/>
          <p:nvPr/>
        </p:nvSpPr>
        <p:spPr bwMode="auto">
          <a:xfrm>
            <a:off x="6057900" y="4619588"/>
            <a:ext cx="533400" cy="533400"/>
          </a:xfrm>
          <a:prstGeom prst="ellipse">
            <a:avLst/>
          </a:prstGeom>
          <a:solidFill>
            <a:schemeClr val="bg1">
              <a:lumMod val="65000"/>
            </a:schemeClr>
          </a:soli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eaLnBrk="1" hangingPunct="1">
              <a:spcBef>
                <a:spcPct val="20000"/>
              </a:spcBef>
              <a:buClr>
                <a:srgbClr val="FF0000"/>
              </a:buClr>
            </a:pPr>
            <a:endParaRPr lang="en-US">
              <a:latin typeface="Arial" pitchFamily="34" charset="0"/>
            </a:endParaRPr>
          </a:p>
        </p:txBody>
      </p:sp>
      <p:sp>
        <p:nvSpPr>
          <p:cNvPr id="14" name="Oval 13">
            <a:extLst>
              <a:ext uri="{FF2B5EF4-FFF2-40B4-BE49-F238E27FC236}">
                <a16:creationId xmlns:a16="http://schemas.microsoft.com/office/drawing/2014/main" id="{57D76772-F5E2-4D61-8D4D-82A484B1FBCD}"/>
              </a:ext>
            </a:extLst>
          </p:cNvPr>
          <p:cNvSpPr/>
          <p:nvPr/>
        </p:nvSpPr>
        <p:spPr bwMode="auto">
          <a:xfrm>
            <a:off x="2171700" y="2585192"/>
            <a:ext cx="533400" cy="533400"/>
          </a:xfrm>
          <a:prstGeom prst="ellipse">
            <a:avLst/>
          </a:prstGeom>
          <a:solidFill>
            <a:schemeClr val="bg1">
              <a:lumMod val="65000"/>
            </a:schemeClr>
          </a:soli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eaLnBrk="1" hangingPunct="1">
              <a:spcBef>
                <a:spcPct val="20000"/>
              </a:spcBef>
              <a:buClr>
                <a:srgbClr val="FF0000"/>
              </a:buClr>
            </a:pPr>
            <a:endParaRPr lang="en-US">
              <a:latin typeface="Arial" pitchFamily="34" charset="0"/>
            </a:endParaRPr>
          </a:p>
        </p:txBody>
      </p:sp>
      <p:sp>
        <p:nvSpPr>
          <p:cNvPr id="15" name="Oval 14">
            <a:extLst>
              <a:ext uri="{FF2B5EF4-FFF2-40B4-BE49-F238E27FC236}">
                <a16:creationId xmlns:a16="http://schemas.microsoft.com/office/drawing/2014/main" id="{C09BD584-0A5D-4CB4-B119-2CEEEBDB0096}"/>
              </a:ext>
            </a:extLst>
          </p:cNvPr>
          <p:cNvSpPr/>
          <p:nvPr/>
        </p:nvSpPr>
        <p:spPr bwMode="auto">
          <a:xfrm>
            <a:off x="2171700" y="4619588"/>
            <a:ext cx="533400" cy="533400"/>
          </a:xfrm>
          <a:prstGeom prst="ellipse">
            <a:avLst/>
          </a:prstGeom>
          <a:solidFill>
            <a:schemeClr val="bg1">
              <a:lumMod val="65000"/>
            </a:schemeClr>
          </a:soli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eaLnBrk="1" hangingPunct="1">
              <a:spcBef>
                <a:spcPct val="20000"/>
              </a:spcBef>
              <a:buClr>
                <a:srgbClr val="FF0000"/>
              </a:buClr>
            </a:pPr>
            <a:endParaRPr lang="en-US">
              <a:latin typeface="Arial" pitchFamily="34" charset="0"/>
            </a:endParaRPr>
          </a:p>
        </p:txBody>
      </p:sp>
      <p:sp>
        <p:nvSpPr>
          <p:cNvPr id="16" name="TextBox 15">
            <a:extLst>
              <a:ext uri="{FF2B5EF4-FFF2-40B4-BE49-F238E27FC236}">
                <a16:creationId xmlns:a16="http://schemas.microsoft.com/office/drawing/2014/main" id="{189EFDC6-671F-4A64-9105-AC390A0C64ED}"/>
              </a:ext>
            </a:extLst>
          </p:cNvPr>
          <p:cNvSpPr txBox="1"/>
          <p:nvPr/>
        </p:nvSpPr>
        <p:spPr>
          <a:xfrm>
            <a:off x="1376662" y="2715337"/>
            <a:ext cx="756938" cy="261610"/>
          </a:xfrm>
          <a:prstGeom prst="rect">
            <a:avLst/>
          </a:prstGeom>
          <a:noFill/>
        </p:spPr>
        <p:txBody>
          <a:bodyPr wrap="none" rtlCol="0">
            <a:spAutoFit/>
          </a:bodyPr>
          <a:lstStyle/>
          <a:p>
            <a:r>
              <a:rPr lang="en-US" sz="1100" b="1"/>
              <a:t>Router 1</a:t>
            </a:r>
          </a:p>
        </p:txBody>
      </p:sp>
      <p:cxnSp>
        <p:nvCxnSpPr>
          <p:cNvPr id="17" name="Straight Connector 16">
            <a:extLst>
              <a:ext uri="{FF2B5EF4-FFF2-40B4-BE49-F238E27FC236}">
                <a16:creationId xmlns:a16="http://schemas.microsoft.com/office/drawing/2014/main" id="{80D7B9A1-1512-4AED-8046-C83483322A4B}"/>
              </a:ext>
            </a:extLst>
          </p:cNvPr>
          <p:cNvCxnSpPr/>
          <p:nvPr/>
        </p:nvCxnSpPr>
        <p:spPr bwMode="auto">
          <a:xfrm flipV="1">
            <a:off x="2698038" y="2804161"/>
            <a:ext cx="3352800" cy="5750"/>
          </a:xfrm>
          <a:prstGeom prst="line">
            <a:avLst/>
          </a:prstGeom>
          <a:noFill/>
          <a:ln w="28575" cap="flat" cmpd="sng" algn="ctr">
            <a:solidFill>
              <a:schemeClr val="tx1"/>
            </a:solidFill>
            <a:prstDash val="solid"/>
            <a:round/>
            <a:headEnd type="none" w="sm" len="sm"/>
            <a:tailEnd type="none" w="sm" len="sm"/>
          </a:ln>
          <a:effectLst/>
        </p:spPr>
      </p:cxnSp>
      <p:cxnSp>
        <p:nvCxnSpPr>
          <p:cNvPr id="18" name="Straight Connector 17">
            <a:extLst>
              <a:ext uri="{FF2B5EF4-FFF2-40B4-BE49-F238E27FC236}">
                <a16:creationId xmlns:a16="http://schemas.microsoft.com/office/drawing/2014/main" id="{498DA3F4-F466-421A-A48F-D97FED1DF5B4}"/>
              </a:ext>
            </a:extLst>
          </p:cNvPr>
          <p:cNvCxnSpPr/>
          <p:nvPr/>
        </p:nvCxnSpPr>
        <p:spPr bwMode="auto">
          <a:xfrm flipV="1">
            <a:off x="2705100" y="4893045"/>
            <a:ext cx="3352800" cy="5750"/>
          </a:xfrm>
          <a:prstGeom prst="line">
            <a:avLst/>
          </a:prstGeom>
          <a:noFill/>
          <a:ln w="28575" cap="flat" cmpd="sng" algn="ctr">
            <a:solidFill>
              <a:schemeClr val="tx1"/>
            </a:solidFill>
            <a:prstDash val="solid"/>
            <a:round/>
            <a:headEnd type="none" w="sm" len="sm"/>
            <a:tailEnd type="none" w="sm" len="sm"/>
          </a:ln>
          <a:effectLst/>
        </p:spPr>
      </p:cxnSp>
      <p:cxnSp>
        <p:nvCxnSpPr>
          <p:cNvPr id="19" name="Straight Connector 18">
            <a:extLst>
              <a:ext uri="{FF2B5EF4-FFF2-40B4-BE49-F238E27FC236}">
                <a16:creationId xmlns:a16="http://schemas.microsoft.com/office/drawing/2014/main" id="{8A635281-656C-4283-890C-C9470D16C449}"/>
              </a:ext>
            </a:extLst>
          </p:cNvPr>
          <p:cNvCxnSpPr/>
          <p:nvPr/>
        </p:nvCxnSpPr>
        <p:spPr bwMode="auto">
          <a:xfrm flipV="1">
            <a:off x="8382000" y="5943600"/>
            <a:ext cx="1828800" cy="5750"/>
          </a:xfrm>
          <a:prstGeom prst="line">
            <a:avLst/>
          </a:prstGeom>
          <a:noFill/>
          <a:ln w="28575" cap="flat" cmpd="sng" algn="ctr">
            <a:solidFill>
              <a:schemeClr val="tx1"/>
            </a:solidFill>
            <a:prstDash val="solid"/>
            <a:round/>
            <a:headEnd type="none" w="sm" len="sm"/>
            <a:tailEnd type="none" w="sm" len="sm"/>
          </a:ln>
          <a:effectLst/>
        </p:spPr>
      </p:cxnSp>
      <p:cxnSp>
        <p:nvCxnSpPr>
          <p:cNvPr id="20" name="Straight Connector 19">
            <a:extLst>
              <a:ext uri="{FF2B5EF4-FFF2-40B4-BE49-F238E27FC236}">
                <a16:creationId xmlns:a16="http://schemas.microsoft.com/office/drawing/2014/main" id="{1B8B714E-4456-4BCE-8B18-2EECA369ED7C}"/>
              </a:ext>
            </a:extLst>
          </p:cNvPr>
          <p:cNvCxnSpPr>
            <a:stCxn id="14" idx="7"/>
            <a:endCxn id="12" idx="1"/>
          </p:cNvCxnSpPr>
          <p:nvPr/>
        </p:nvCxnSpPr>
        <p:spPr bwMode="auto">
          <a:xfrm flipV="1">
            <a:off x="2626985" y="2657557"/>
            <a:ext cx="3509030" cy="5750"/>
          </a:xfrm>
          <a:prstGeom prst="line">
            <a:avLst/>
          </a:prstGeom>
          <a:noFill/>
          <a:ln w="28575" cap="flat" cmpd="sng" algn="ctr">
            <a:solidFill>
              <a:schemeClr val="accent1"/>
            </a:solidFill>
            <a:prstDash val="sysDash"/>
            <a:round/>
            <a:headEnd type="none" w="sm" len="sm"/>
            <a:tailEnd type="none" w="sm" len="sm"/>
          </a:ln>
          <a:effectLst/>
        </p:spPr>
      </p:cxnSp>
      <p:cxnSp>
        <p:nvCxnSpPr>
          <p:cNvPr id="21" name="Straight Connector 20">
            <a:extLst>
              <a:ext uri="{FF2B5EF4-FFF2-40B4-BE49-F238E27FC236}">
                <a16:creationId xmlns:a16="http://schemas.microsoft.com/office/drawing/2014/main" id="{F8BD57FF-D710-4EF5-945D-57F15E58470C}"/>
              </a:ext>
            </a:extLst>
          </p:cNvPr>
          <p:cNvCxnSpPr/>
          <p:nvPr/>
        </p:nvCxnSpPr>
        <p:spPr bwMode="auto">
          <a:xfrm flipV="1">
            <a:off x="2626985" y="4678177"/>
            <a:ext cx="3509030" cy="5750"/>
          </a:xfrm>
          <a:prstGeom prst="line">
            <a:avLst/>
          </a:prstGeom>
          <a:noFill/>
          <a:ln w="28575" cap="flat" cmpd="sng" algn="ctr">
            <a:solidFill>
              <a:schemeClr val="accent1"/>
            </a:solidFill>
            <a:prstDash val="sysDash"/>
            <a:round/>
            <a:headEnd type="none" w="sm" len="sm"/>
            <a:tailEnd type="none" w="sm" len="sm"/>
          </a:ln>
          <a:effectLst/>
        </p:spPr>
      </p:cxnSp>
      <p:cxnSp>
        <p:nvCxnSpPr>
          <p:cNvPr id="22" name="Straight Connector 21">
            <a:extLst>
              <a:ext uri="{FF2B5EF4-FFF2-40B4-BE49-F238E27FC236}">
                <a16:creationId xmlns:a16="http://schemas.microsoft.com/office/drawing/2014/main" id="{923388DB-61E1-40D7-88A6-F540BD5C6C42}"/>
              </a:ext>
            </a:extLst>
          </p:cNvPr>
          <p:cNvCxnSpPr/>
          <p:nvPr/>
        </p:nvCxnSpPr>
        <p:spPr bwMode="auto">
          <a:xfrm flipV="1">
            <a:off x="8382000" y="5715000"/>
            <a:ext cx="1828800" cy="5750"/>
          </a:xfrm>
          <a:prstGeom prst="line">
            <a:avLst/>
          </a:prstGeom>
          <a:noFill/>
          <a:ln w="28575" cap="flat" cmpd="sng" algn="ctr">
            <a:solidFill>
              <a:schemeClr val="accent1"/>
            </a:solidFill>
            <a:prstDash val="sysDash"/>
            <a:round/>
            <a:headEnd type="none" w="sm" len="sm"/>
            <a:tailEnd type="none" w="sm" len="sm"/>
          </a:ln>
          <a:effectLst/>
        </p:spPr>
      </p:cxnSp>
      <p:sp>
        <p:nvSpPr>
          <p:cNvPr id="23" name="TextBox 22">
            <a:extLst>
              <a:ext uri="{FF2B5EF4-FFF2-40B4-BE49-F238E27FC236}">
                <a16:creationId xmlns:a16="http://schemas.microsoft.com/office/drawing/2014/main" id="{222BF1C9-691A-4CF3-A33B-4D1421549496}"/>
              </a:ext>
            </a:extLst>
          </p:cNvPr>
          <p:cNvSpPr txBox="1"/>
          <p:nvPr/>
        </p:nvSpPr>
        <p:spPr>
          <a:xfrm>
            <a:off x="10287008" y="5562601"/>
            <a:ext cx="1207959" cy="276999"/>
          </a:xfrm>
          <a:prstGeom prst="rect">
            <a:avLst/>
          </a:prstGeom>
          <a:noFill/>
        </p:spPr>
        <p:txBody>
          <a:bodyPr wrap="none" rtlCol="0">
            <a:spAutoFit/>
          </a:bodyPr>
          <a:lstStyle/>
          <a:p>
            <a:r>
              <a:rPr lang="en-US" sz="1200" b="1" dirty="0"/>
              <a:t>Virtual Circuit</a:t>
            </a:r>
          </a:p>
        </p:txBody>
      </p:sp>
      <p:sp>
        <p:nvSpPr>
          <p:cNvPr id="24" name="TextBox 23">
            <a:extLst>
              <a:ext uri="{FF2B5EF4-FFF2-40B4-BE49-F238E27FC236}">
                <a16:creationId xmlns:a16="http://schemas.microsoft.com/office/drawing/2014/main" id="{92770A4F-1357-435A-82D4-03B9D8547007}"/>
              </a:ext>
            </a:extLst>
          </p:cNvPr>
          <p:cNvSpPr txBox="1"/>
          <p:nvPr/>
        </p:nvSpPr>
        <p:spPr>
          <a:xfrm>
            <a:off x="10287006" y="5805101"/>
            <a:ext cx="1802096" cy="461665"/>
          </a:xfrm>
          <a:prstGeom prst="rect">
            <a:avLst/>
          </a:prstGeom>
          <a:noFill/>
        </p:spPr>
        <p:txBody>
          <a:bodyPr wrap="none" rtlCol="0">
            <a:spAutoFit/>
          </a:bodyPr>
          <a:lstStyle/>
          <a:p>
            <a:r>
              <a:rPr lang="en-US" sz="1200" b="1" dirty="0"/>
              <a:t>Cross-Connect </a:t>
            </a:r>
          </a:p>
          <a:p>
            <a:r>
              <a:rPr lang="en-US" sz="1200" b="1" dirty="0"/>
              <a:t>(Physical Connection)</a:t>
            </a:r>
          </a:p>
        </p:txBody>
      </p:sp>
      <p:sp>
        <p:nvSpPr>
          <p:cNvPr id="25" name="TextBox 24">
            <a:extLst>
              <a:ext uri="{FF2B5EF4-FFF2-40B4-BE49-F238E27FC236}">
                <a16:creationId xmlns:a16="http://schemas.microsoft.com/office/drawing/2014/main" id="{F1E32472-E18D-4F84-AF36-1464E5BE7B18}"/>
              </a:ext>
            </a:extLst>
          </p:cNvPr>
          <p:cNvSpPr txBox="1"/>
          <p:nvPr/>
        </p:nvSpPr>
        <p:spPr>
          <a:xfrm>
            <a:off x="1302993" y="4718667"/>
            <a:ext cx="756938" cy="261610"/>
          </a:xfrm>
          <a:prstGeom prst="rect">
            <a:avLst/>
          </a:prstGeom>
          <a:noFill/>
        </p:spPr>
        <p:txBody>
          <a:bodyPr wrap="none" rtlCol="0">
            <a:spAutoFit/>
          </a:bodyPr>
          <a:lstStyle/>
          <a:p>
            <a:r>
              <a:rPr lang="en-US" sz="1100" b="1" dirty="0"/>
              <a:t>Router 1</a:t>
            </a:r>
          </a:p>
        </p:txBody>
      </p:sp>
      <p:sp>
        <p:nvSpPr>
          <p:cNvPr id="26" name="TextBox 25">
            <a:extLst>
              <a:ext uri="{FF2B5EF4-FFF2-40B4-BE49-F238E27FC236}">
                <a16:creationId xmlns:a16="http://schemas.microsoft.com/office/drawing/2014/main" id="{07DBB9AF-85B1-4413-8B58-4666D15BA4C2}"/>
              </a:ext>
            </a:extLst>
          </p:cNvPr>
          <p:cNvSpPr txBox="1"/>
          <p:nvPr/>
        </p:nvSpPr>
        <p:spPr>
          <a:xfrm>
            <a:off x="6637963" y="4718667"/>
            <a:ext cx="756938" cy="261610"/>
          </a:xfrm>
          <a:prstGeom prst="rect">
            <a:avLst/>
          </a:prstGeom>
          <a:noFill/>
        </p:spPr>
        <p:txBody>
          <a:bodyPr wrap="none" rtlCol="0">
            <a:spAutoFit/>
          </a:bodyPr>
          <a:lstStyle/>
          <a:p>
            <a:r>
              <a:rPr lang="en-US" sz="1100" b="1" dirty="0"/>
              <a:t>Router 1</a:t>
            </a:r>
          </a:p>
        </p:txBody>
      </p:sp>
      <p:sp>
        <p:nvSpPr>
          <p:cNvPr id="27" name="TextBox 26">
            <a:extLst>
              <a:ext uri="{FF2B5EF4-FFF2-40B4-BE49-F238E27FC236}">
                <a16:creationId xmlns:a16="http://schemas.microsoft.com/office/drawing/2014/main" id="{9DBE8D23-32D3-44AB-9929-C0FFB360DC6C}"/>
              </a:ext>
            </a:extLst>
          </p:cNvPr>
          <p:cNvSpPr txBox="1"/>
          <p:nvPr/>
        </p:nvSpPr>
        <p:spPr>
          <a:xfrm>
            <a:off x="6655118" y="2657557"/>
            <a:ext cx="756938" cy="261610"/>
          </a:xfrm>
          <a:prstGeom prst="rect">
            <a:avLst/>
          </a:prstGeom>
          <a:noFill/>
        </p:spPr>
        <p:txBody>
          <a:bodyPr wrap="none" rtlCol="0">
            <a:spAutoFit/>
          </a:bodyPr>
          <a:lstStyle/>
          <a:p>
            <a:r>
              <a:rPr lang="en-US" sz="1100" b="1"/>
              <a:t>Router 1</a:t>
            </a:r>
          </a:p>
        </p:txBody>
      </p:sp>
      <p:sp>
        <p:nvSpPr>
          <p:cNvPr id="28" name="Rectangle 27">
            <a:extLst>
              <a:ext uri="{FF2B5EF4-FFF2-40B4-BE49-F238E27FC236}">
                <a16:creationId xmlns:a16="http://schemas.microsoft.com/office/drawing/2014/main" id="{F8A81623-B0CF-4275-987A-402A133F1249}"/>
              </a:ext>
            </a:extLst>
          </p:cNvPr>
          <p:cNvSpPr/>
          <p:nvPr/>
        </p:nvSpPr>
        <p:spPr bwMode="auto">
          <a:xfrm>
            <a:off x="623726" y="1752602"/>
            <a:ext cx="7605874" cy="1987790"/>
          </a:xfrm>
          <a:prstGeom prst="rect">
            <a:avLst/>
          </a:prstGeom>
          <a:noFill/>
          <a:ln w="28575" cap="flat" cmpd="sng" algn="ctr">
            <a:solidFill>
              <a:srgbClr val="FFC000"/>
            </a:solidFill>
            <a:prstDash val="dash"/>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eaLnBrk="1" hangingPunct="1">
              <a:spcBef>
                <a:spcPct val="20000"/>
              </a:spcBef>
              <a:buClr>
                <a:srgbClr val="FF0000"/>
              </a:buClr>
            </a:pPr>
            <a:endParaRPr lang="en-US" sz="1400" dirty="0">
              <a:latin typeface="Arial" pitchFamily="34" charset="0"/>
            </a:endParaRPr>
          </a:p>
        </p:txBody>
      </p:sp>
      <p:sp>
        <p:nvSpPr>
          <p:cNvPr id="29" name="TextBox 28">
            <a:extLst>
              <a:ext uri="{FF2B5EF4-FFF2-40B4-BE49-F238E27FC236}">
                <a16:creationId xmlns:a16="http://schemas.microsoft.com/office/drawing/2014/main" id="{A3F0013C-51C3-48F1-99CE-9BB0CC8E6889}"/>
              </a:ext>
            </a:extLst>
          </p:cNvPr>
          <p:cNvSpPr txBox="1"/>
          <p:nvPr/>
        </p:nvSpPr>
        <p:spPr>
          <a:xfrm>
            <a:off x="4876801" y="2336223"/>
            <a:ext cx="1320041" cy="276999"/>
          </a:xfrm>
          <a:prstGeom prst="rect">
            <a:avLst/>
          </a:prstGeom>
          <a:noFill/>
        </p:spPr>
        <p:txBody>
          <a:bodyPr wrap="none" rtlCol="0">
            <a:spAutoFit/>
          </a:bodyPr>
          <a:lstStyle/>
          <a:p>
            <a:r>
              <a:rPr lang="en-US" sz="1200" b="1" dirty="0">
                <a:solidFill>
                  <a:srgbClr val="FF0000"/>
                </a:solidFill>
              </a:rPr>
              <a:t>Virtual Circuit 1</a:t>
            </a:r>
          </a:p>
        </p:txBody>
      </p:sp>
      <p:sp>
        <p:nvSpPr>
          <p:cNvPr id="30" name="TextBox 29">
            <a:extLst>
              <a:ext uri="{FF2B5EF4-FFF2-40B4-BE49-F238E27FC236}">
                <a16:creationId xmlns:a16="http://schemas.microsoft.com/office/drawing/2014/main" id="{FC26C3C2-6141-49A9-8358-5A05BCA7A660}"/>
              </a:ext>
            </a:extLst>
          </p:cNvPr>
          <p:cNvSpPr txBox="1"/>
          <p:nvPr/>
        </p:nvSpPr>
        <p:spPr>
          <a:xfrm>
            <a:off x="4864322" y="4361854"/>
            <a:ext cx="1320041" cy="276999"/>
          </a:xfrm>
          <a:prstGeom prst="rect">
            <a:avLst/>
          </a:prstGeom>
          <a:noFill/>
        </p:spPr>
        <p:txBody>
          <a:bodyPr wrap="none" rtlCol="0">
            <a:spAutoFit/>
          </a:bodyPr>
          <a:lstStyle/>
          <a:p>
            <a:r>
              <a:rPr lang="en-US" sz="1200" b="1" dirty="0">
                <a:solidFill>
                  <a:srgbClr val="FF0000"/>
                </a:solidFill>
              </a:rPr>
              <a:t>Virtual Circuit 2</a:t>
            </a:r>
          </a:p>
        </p:txBody>
      </p:sp>
      <p:sp>
        <p:nvSpPr>
          <p:cNvPr id="31" name="Rectangle 30">
            <a:extLst>
              <a:ext uri="{FF2B5EF4-FFF2-40B4-BE49-F238E27FC236}">
                <a16:creationId xmlns:a16="http://schemas.microsoft.com/office/drawing/2014/main" id="{A0AC0CEA-DA0E-4199-A492-0E57240770DE}"/>
              </a:ext>
            </a:extLst>
          </p:cNvPr>
          <p:cNvSpPr/>
          <p:nvPr/>
        </p:nvSpPr>
        <p:spPr bwMode="auto">
          <a:xfrm>
            <a:off x="650713" y="3892393"/>
            <a:ext cx="7605874" cy="1987790"/>
          </a:xfrm>
          <a:prstGeom prst="rect">
            <a:avLst/>
          </a:prstGeom>
          <a:noFill/>
          <a:ln w="28575" cap="flat" cmpd="sng" algn="ctr">
            <a:solidFill>
              <a:srgbClr val="00B0F0"/>
            </a:solidFill>
            <a:prstDash val="dash"/>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eaLnBrk="1" hangingPunct="1">
              <a:spcBef>
                <a:spcPct val="20000"/>
              </a:spcBef>
              <a:buClr>
                <a:srgbClr val="FF0000"/>
              </a:buClr>
            </a:pPr>
            <a:endParaRPr lang="en-US" sz="1400" dirty="0">
              <a:latin typeface="Arial" pitchFamily="34" charset="0"/>
            </a:endParaRPr>
          </a:p>
        </p:txBody>
      </p:sp>
      <p:cxnSp>
        <p:nvCxnSpPr>
          <p:cNvPr id="32" name="Straight Connector 31">
            <a:extLst>
              <a:ext uri="{FF2B5EF4-FFF2-40B4-BE49-F238E27FC236}">
                <a16:creationId xmlns:a16="http://schemas.microsoft.com/office/drawing/2014/main" id="{11514E8C-18BA-4863-B532-BBF98DADEE8C}"/>
              </a:ext>
            </a:extLst>
          </p:cNvPr>
          <p:cNvCxnSpPr/>
          <p:nvPr/>
        </p:nvCxnSpPr>
        <p:spPr bwMode="auto">
          <a:xfrm flipV="1">
            <a:off x="2692718" y="2895600"/>
            <a:ext cx="3383280" cy="1540"/>
          </a:xfrm>
          <a:prstGeom prst="line">
            <a:avLst/>
          </a:prstGeom>
          <a:noFill/>
          <a:ln w="28575" cap="flat" cmpd="sng" algn="ctr">
            <a:solidFill>
              <a:schemeClr val="tx1"/>
            </a:solidFill>
            <a:prstDash val="solid"/>
            <a:round/>
            <a:headEnd type="none" w="sm" len="sm"/>
            <a:tailEnd type="none" w="sm" len="sm"/>
          </a:ln>
          <a:effectLst/>
        </p:spPr>
      </p:cxnSp>
      <p:cxnSp>
        <p:nvCxnSpPr>
          <p:cNvPr id="33" name="Straight Connector 32">
            <a:extLst>
              <a:ext uri="{FF2B5EF4-FFF2-40B4-BE49-F238E27FC236}">
                <a16:creationId xmlns:a16="http://schemas.microsoft.com/office/drawing/2014/main" id="{CABCFEC1-5861-40E0-A5AB-22FDC9756B37}"/>
              </a:ext>
            </a:extLst>
          </p:cNvPr>
          <p:cNvCxnSpPr/>
          <p:nvPr/>
        </p:nvCxnSpPr>
        <p:spPr bwMode="auto">
          <a:xfrm flipV="1">
            <a:off x="2682798" y="5009227"/>
            <a:ext cx="3383280" cy="1540"/>
          </a:xfrm>
          <a:prstGeom prst="line">
            <a:avLst/>
          </a:prstGeom>
          <a:noFill/>
          <a:ln w="28575" cap="flat" cmpd="sng" algn="ctr">
            <a:solidFill>
              <a:schemeClr val="tx1"/>
            </a:solidFill>
            <a:prstDash val="solid"/>
            <a:round/>
            <a:headEnd type="none" w="sm" len="sm"/>
            <a:tailEnd type="none" w="sm" len="sm"/>
          </a:ln>
          <a:effectLst/>
        </p:spPr>
      </p:cxnSp>
      <p:sp>
        <p:nvSpPr>
          <p:cNvPr id="34" name="Oval 33">
            <a:extLst>
              <a:ext uri="{FF2B5EF4-FFF2-40B4-BE49-F238E27FC236}">
                <a16:creationId xmlns:a16="http://schemas.microsoft.com/office/drawing/2014/main" id="{DF48F0E2-7CAA-43DC-903C-FCF315A8A3C7}"/>
              </a:ext>
            </a:extLst>
          </p:cNvPr>
          <p:cNvSpPr/>
          <p:nvPr/>
        </p:nvSpPr>
        <p:spPr bwMode="auto">
          <a:xfrm flipH="1">
            <a:off x="4231895" y="2687253"/>
            <a:ext cx="152399" cy="310994"/>
          </a:xfrm>
          <a:prstGeom prst="ellipse">
            <a:avLst/>
          </a:prstGeom>
          <a:noFill/>
          <a:ln w="952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eaLnBrk="1" hangingPunct="1">
              <a:spcBef>
                <a:spcPct val="20000"/>
              </a:spcBef>
              <a:buClr>
                <a:srgbClr val="FF0000"/>
              </a:buClr>
            </a:pPr>
            <a:endParaRPr lang="en-US">
              <a:latin typeface="Arial" pitchFamily="34" charset="0"/>
            </a:endParaRPr>
          </a:p>
        </p:txBody>
      </p:sp>
      <p:sp>
        <p:nvSpPr>
          <p:cNvPr id="35" name="Oval 34">
            <a:extLst>
              <a:ext uri="{FF2B5EF4-FFF2-40B4-BE49-F238E27FC236}">
                <a16:creationId xmlns:a16="http://schemas.microsoft.com/office/drawing/2014/main" id="{994B21A8-81CB-42C5-9B6D-7F307A7EB919}"/>
              </a:ext>
            </a:extLst>
          </p:cNvPr>
          <p:cNvSpPr/>
          <p:nvPr/>
        </p:nvSpPr>
        <p:spPr bwMode="auto">
          <a:xfrm flipH="1">
            <a:off x="4218130" y="4794406"/>
            <a:ext cx="152399" cy="310994"/>
          </a:xfrm>
          <a:prstGeom prst="ellipse">
            <a:avLst/>
          </a:prstGeom>
          <a:noFill/>
          <a:ln w="952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eaLnBrk="1" hangingPunct="1">
              <a:spcBef>
                <a:spcPct val="20000"/>
              </a:spcBef>
              <a:buClr>
                <a:srgbClr val="FF0000"/>
              </a:buClr>
            </a:pPr>
            <a:endParaRPr lang="en-US">
              <a:latin typeface="Arial" pitchFamily="34" charset="0"/>
            </a:endParaRPr>
          </a:p>
        </p:txBody>
      </p:sp>
      <p:sp>
        <p:nvSpPr>
          <p:cNvPr id="36" name="Rectangle 35">
            <a:extLst>
              <a:ext uri="{FF2B5EF4-FFF2-40B4-BE49-F238E27FC236}">
                <a16:creationId xmlns:a16="http://schemas.microsoft.com/office/drawing/2014/main" id="{327AFEC0-0D43-427C-AC2F-A907EC87914B}"/>
              </a:ext>
            </a:extLst>
          </p:cNvPr>
          <p:cNvSpPr/>
          <p:nvPr/>
        </p:nvSpPr>
        <p:spPr>
          <a:xfrm>
            <a:off x="3316455" y="1752602"/>
            <a:ext cx="2220416" cy="307777"/>
          </a:xfrm>
          <a:prstGeom prst="rect">
            <a:avLst/>
          </a:prstGeom>
        </p:spPr>
        <p:txBody>
          <a:bodyPr wrap="none">
            <a:spAutoFit/>
          </a:bodyPr>
          <a:lstStyle/>
          <a:p>
            <a:r>
              <a:rPr lang="en-US" sz="1400" dirty="0">
                <a:latin typeface="Calibri" charset="0"/>
                <a:ea typeface="Calibri" charset="0"/>
                <a:cs typeface="Calibri" charset="0"/>
              </a:rPr>
              <a:t>FastConnect POP Location 1</a:t>
            </a:r>
          </a:p>
        </p:txBody>
      </p:sp>
      <p:sp>
        <p:nvSpPr>
          <p:cNvPr id="37" name="Rectangle 36">
            <a:extLst>
              <a:ext uri="{FF2B5EF4-FFF2-40B4-BE49-F238E27FC236}">
                <a16:creationId xmlns:a16="http://schemas.microsoft.com/office/drawing/2014/main" id="{2957EFD4-3447-41F8-A878-F3456D1303CF}"/>
              </a:ext>
            </a:extLst>
          </p:cNvPr>
          <p:cNvSpPr/>
          <p:nvPr/>
        </p:nvSpPr>
        <p:spPr>
          <a:xfrm>
            <a:off x="3197885" y="3862348"/>
            <a:ext cx="2220416" cy="307777"/>
          </a:xfrm>
          <a:prstGeom prst="rect">
            <a:avLst/>
          </a:prstGeom>
        </p:spPr>
        <p:txBody>
          <a:bodyPr wrap="none">
            <a:spAutoFit/>
          </a:bodyPr>
          <a:lstStyle/>
          <a:p>
            <a:r>
              <a:rPr lang="en-US" sz="1400" dirty="0">
                <a:latin typeface="Calibri" charset="0"/>
                <a:ea typeface="Calibri" charset="0"/>
                <a:cs typeface="Calibri" charset="0"/>
              </a:rPr>
              <a:t>FastConnect POP Location 2</a:t>
            </a:r>
          </a:p>
        </p:txBody>
      </p:sp>
      <p:sp>
        <p:nvSpPr>
          <p:cNvPr id="38" name="Oval 37">
            <a:extLst>
              <a:ext uri="{FF2B5EF4-FFF2-40B4-BE49-F238E27FC236}">
                <a16:creationId xmlns:a16="http://schemas.microsoft.com/office/drawing/2014/main" id="{AC516F03-8477-4E37-8221-151AB581188D}"/>
              </a:ext>
            </a:extLst>
          </p:cNvPr>
          <p:cNvSpPr/>
          <p:nvPr/>
        </p:nvSpPr>
        <p:spPr bwMode="auto">
          <a:xfrm flipH="1">
            <a:off x="9980081" y="5181600"/>
            <a:ext cx="152399" cy="310994"/>
          </a:xfrm>
          <a:prstGeom prst="ellipse">
            <a:avLst/>
          </a:prstGeom>
          <a:noFill/>
          <a:ln w="952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eaLnBrk="1" hangingPunct="1">
              <a:spcBef>
                <a:spcPct val="20000"/>
              </a:spcBef>
              <a:buClr>
                <a:srgbClr val="FF0000"/>
              </a:buClr>
            </a:pPr>
            <a:endParaRPr lang="en-US">
              <a:latin typeface="Arial" pitchFamily="34" charset="0"/>
            </a:endParaRPr>
          </a:p>
        </p:txBody>
      </p:sp>
      <p:sp>
        <p:nvSpPr>
          <p:cNvPr id="39" name="TextBox 38">
            <a:extLst>
              <a:ext uri="{FF2B5EF4-FFF2-40B4-BE49-F238E27FC236}">
                <a16:creationId xmlns:a16="http://schemas.microsoft.com/office/drawing/2014/main" id="{DB9FF4F3-F373-4A14-8A41-45B37B854FB1}"/>
              </a:ext>
            </a:extLst>
          </p:cNvPr>
          <p:cNvSpPr txBox="1"/>
          <p:nvPr/>
        </p:nvSpPr>
        <p:spPr>
          <a:xfrm>
            <a:off x="10314400" y="5105401"/>
            <a:ext cx="1810111" cy="461665"/>
          </a:xfrm>
          <a:prstGeom prst="rect">
            <a:avLst/>
          </a:prstGeom>
          <a:noFill/>
        </p:spPr>
        <p:txBody>
          <a:bodyPr wrap="none" rtlCol="0">
            <a:spAutoFit/>
          </a:bodyPr>
          <a:lstStyle/>
          <a:p>
            <a:r>
              <a:rPr lang="en-US" sz="1200" b="1" dirty="0"/>
              <a:t>Cross-connect Group </a:t>
            </a:r>
          </a:p>
          <a:p>
            <a:r>
              <a:rPr lang="en-US" sz="1200" b="1" dirty="0"/>
              <a:t>(LAG)</a:t>
            </a:r>
          </a:p>
        </p:txBody>
      </p:sp>
    </p:spTree>
    <p:extLst>
      <p:ext uri="{BB962C8B-B14F-4D97-AF65-F5344CB8AC3E}">
        <p14:creationId xmlns:p14="http://schemas.microsoft.com/office/powerpoint/2010/main" val="2106388867"/>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err="1"/>
              <a:t>FastConnect</a:t>
            </a:r>
            <a:r>
              <a:rPr lang="en-US" dirty="0"/>
              <a:t> Redundancy</a:t>
            </a:r>
          </a:p>
        </p:txBody>
      </p:sp>
      <p:sp>
        <p:nvSpPr>
          <p:cNvPr id="40" name="TextBox 39">
            <a:extLst>
              <a:ext uri="{FF2B5EF4-FFF2-40B4-BE49-F238E27FC236}">
                <a16:creationId xmlns:a16="http://schemas.microsoft.com/office/drawing/2014/main" id="{6E05AE9F-D8DE-48D9-8CCD-6166876BE62F}"/>
              </a:ext>
            </a:extLst>
          </p:cNvPr>
          <p:cNvSpPr txBox="1"/>
          <p:nvPr/>
        </p:nvSpPr>
        <p:spPr>
          <a:xfrm>
            <a:off x="457200" y="1066800"/>
            <a:ext cx="9737170" cy="338554"/>
          </a:xfrm>
          <a:prstGeom prst="rect">
            <a:avLst/>
          </a:prstGeom>
          <a:noFill/>
        </p:spPr>
        <p:txBody>
          <a:bodyPr wrap="square" rtlCol="0">
            <a:spAutoFit/>
          </a:bodyPr>
          <a:lstStyle/>
          <a:p>
            <a:r>
              <a:rPr lang="en-US" sz="1600" dirty="0"/>
              <a:t>Layer 2 Partners : </a:t>
            </a:r>
            <a:r>
              <a:rPr lang="en-US" sz="1600" dirty="0" err="1"/>
              <a:t>Megaport</a:t>
            </a:r>
            <a:r>
              <a:rPr lang="en-US" sz="1600" dirty="0"/>
              <a:t>, Equinix, CenturyLink </a:t>
            </a:r>
          </a:p>
        </p:txBody>
      </p:sp>
      <p:grpSp>
        <p:nvGrpSpPr>
          <p:cNvPr id="42" name="Group 41">
            <a:extLst>
              <a:ext uri="{FF2B5EF4-FFF2-40B4-BE49-F238E27FC236}">
                <a16:creationId xmlns:a16="http://schemas.microsoft.com/office/drawing/2014/main" id="{C55B54F4-3953-40C4-B703-22BEEF42C34A}"/>
              </a:ext>
            </a:extLst>
          </p:cNvPr>
          <p:cNvGrpSpPr/>
          <p:nvPr/>
        </p:nvGrpSpPr>
        <p:grpSpPr>
          <a:xfrm>
            <a:off x="533400" y="2209801"/>
            <a:ext cx="10233528" cy="3973713"/>
            <a:chOff x="1460119" y="838200"/>
            <a:chExt cx="10233528" cy="3973713"/>
          </a:xfrm>
        </p:grpSpPr>
        <p:sp>
          <p:nvSpPr>
            <p:cNvPr id="43" name="Rectangle 42">
              <a:extLst>
                <a:ext uri="{FF2B5EF4-FFF2-40B4-BE49-F238E27FC236}">
                  <a16:creationId xmlns:a16="http://schemas.microsoft.com/office/drawing/2014/main" id="{0E5E2847-D933-44F5-A22B-AA7822CA9FA4}"/>
                </a:ext>
              </a:extLst>
            </p:cNvPr>
            <p:cNvSpPr/>
            <p:nvPr/>
          </p:nvSpPr>
          <p:spPr bwMode="auto">
            <a:xfrm>
              <a:off x="4304172" y="1282590"/>
              <a:ext cx="2894846" cy="3262692"/>
            </a:xfrm>
            <a:prstGeom prst="rect">
              <a:avLst/>
            </a:prstGeom>
            <a:noFill/>
            <a:ln w="28575"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defTabSz="228531">
                <a:spcBef>
                  <a:spcPct val="20000"/>
                </a:spcBef>
                <a:buClr>
                  <a:srgbClr val="FF0000"/>
                </a:buClr>
              </a:pPr>
              <a:r>
                <a:rPr lang="en-US" sz="1400" dirty="0">
                  <a:solidFill>
                    <a:srgbClr val="5F5F5F"/>
                  </a:solidFill>
                  <a:cs typeface="Arial" charset="0"/>
                </a:rPr>
                <a:t>Partner X</a:t>
              </a:r>
            </a:p>
            <a:p>
              <a:pPr algn="ctr" defTabSz="228531">
                <a:spcBef>
                  <a:spcPct val="20000"/>
                </a:spcBef>
                <a:buClr>
                  <a:srgbClr val="FF0000"/>
                </a:buClr>
              </a:pPr>
              <a:r>
                <a:rPr lang="en-US" sz="1400" dirty="0">
                  <a:solidFill>
                    <a:srgbClr val="5F5F5F"/>
                  </a:solidFill>
                  <a:cs typeface="Arial" charset="0"/>
                </a:rPr>
                <a:t>Network</a:t>
              </a:r>
            </a:p>
          </p:txBody>
        </p:sp>
        <p:sp>
          <p:nvSpPr>
            <p:cNvPr id="44" name="Rectangle 43">
              <a:extLst>
                <a:ext uri="{FF2B5EF4-FFF2-40B4-BE49-F238E27FC236}">
                  <a16:creationId xmlns:a16="http://schemas.microsoft.com/office/drawing/2014/main" id="{611A9B0B-9111-4E51-A61A-7FBFDADC2AEA}"/>
                </a:ext>
              </a:extLst>
            </p:cNvPr>
            <p:cNvSpPr/>
            <p:nvPr/>
          </p:nvSpPr>
          <p:spPr bwMode="auto">
            <a:xfrm>
              <a:off x="8341721" y="1212472"/>
              <a:ext cx="2894846" cy="1542575"/>
            </a:xfrm>
            <a:prstGeom prst="rect">
              <a:avLst/>
            </a:prstGeom>
            <a:noFill/>
            <a:ln w="28575"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defTabSz="228531">
                <a:spcBef>
                  <a:spcPct val="20000"/>
                </a:spcBef>
                <a:buClr>
                  <a:srgbClr val="FF0000"/>
                </a:buClr>
              </a:pPr>
              <a:r>
                <a:rPr lang="en-US" sz="1400" dirty="0">
                  <a:solidFill>
                    <a:srgbClr val="5F5F5F"/>
                  </a:solidFill>
                  <a:cs typeface="Arial" charset="0"/>
                </a:rPr>
                <a:t>Oracle POP 1</a:t>
              </a:r>
            </a:p>
          </p:txBody>
        </p:sp>
        <p:sp>
          <p:nvSpPr>
            <p:cNvPr id="45" name="Rectangle 44">
              <a:extLst>
                <a:ext uri="{FF2B5EF4-FFF2-40B4-BE49-F238E27FC236}">
                  <a16:creationId xmlns:a16="http://schemas.microsoft.com/office/drawing/2014/main" id="{0CE60B1B-ACF9-4766-A813-02C47CE79F34}"/>
                </a:ext>
              </a:extLst>
            </p:cNvPr>
            <p:cNvSpPr/>
            <p:nvPr/>
          </p:nvSpPr>
          <p:spPr bwMode="auto">
            <a:xfrm>
              <a:off x="8341721" y="3135948"/>
              <a:ext cx="2894846" cy="1542575"/>
            </a:xfrm>
            <a:prstGeom prst="rect">
              <a:avLst/>
            </a:prstGeom>
            <a:noFill/>
            <a:ln w="28575"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defTabSz="228531">
                <a:spcBef>
                  <a:spcPct val="20000"/>
                </a:spcBef>
                <a:buClr>
                  <a:srgbClr val="FF0000"/>
                </a:buClr>
              </a:pPr>
              <a:r>
                <a:rPr lang="en-US" sz="1400" dirty="0">
                  <a:solidFill>
                    <a:srgbClr val="5F5F5F"/>
                  </a:solidFill>
                  <a:cs typeface="Arial" charset="0"/>
                </a:rPr>
                <a:t>Oracle POP 2</a:t>
              </a:r>
            </a:p>
          </p:txBody>
        </p:sp>
        <p:sp>
          <p:nvSpPr>
            <p:cNvPr id="46" name="Oval 45">
              <a:extLst>
                <a:ext uri="{FF2B5EF4-FFF2-40B4-BE49-F238E27FC236}">
                  <a16:creationId xmlns:a16="http://schemas.microsoft.com/office/drawing/2014/main" id="{3909AE8B-010C-4E36-A858-66C85E5FFFEE}"/>
                </a:ext>
              </a:extLst>
            </p:cNvPr>
            <p:cNvSpPr/>
            <p:nvPr/>
          </p:nvSpPr>
          <p:spPr bwMode="auto">
            <a:xfrm>
              <a:off x="9522513" y="1753350"/>
              <a:ext cx="533261" cy="533261"/>
            </a:xfrm>
            <a:prstGeom prst="ellipse">
              <a:avLst/>
            </a:prstGeom>
            <a:solidFill>
              <a:schemeClr val="bg1">
                <a:lumMod val="65000"/>
              </a:schemeClr>
            </a:solidFill>
            <a:ln w="28575"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defTabSz="228531">
                <a:spcBef>
                  <a:spcPct val="20000"/>
                </a:spcBef>
                <a:buClr>
                  <a:srgbClr val="FF0000"/>
                </a:buClr>
              </a:pPr>
              <a:endParaRPr lang="en-US" sz="1799">
                <a:solidFill>
                  <a:srgbClr val="5F5F5F"/>
                </a:solidFill>
                <a:cs typeface="Arial" charset="0"/>
              </a:endParaRPr>
            </a:p>
          </p:txBody>
        </p:sp>
        <p:sp>
          <p:nvSpPr>
            <p:cNvPr id="47" name="Oval 46">
              <a:extLst>
                <a:ext uri="{FF2B5EF4-FFF2-40B4-BE49-F238E27FC236}">
                  <a16:creationId xmlns:a16="http://schemas.microsoft.com/office/drawing/2014/main" id="{68CC6BB5-488C-48EF-A4AA-648167A1F90F}"/>
                </a:ext>
              </a:extLst>
            </p:cNvPr>
            <p:cNvSpPr/>
            <p:nvPr/>
          </p:nvSpPr>
          <p:spPr bwMode="auto">
            <a:xfrm>
              <a:off x="9522513" y="3640603"/>
              <a:ext cx="533261" cy="533261"/>
            </a:xfrm>
            <a:prstGeom prst="ellipse">
              <a:avLst/>
            </a:prstGeom>
            <a:solidFill>
              <a:schemeClr val="bg1">
                <a:lumMod val="65000"/>
              </a:schemeClr>
            </a:solidFill>
            <a:ln w="28575"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defTabSz="228531">
                <a:spcBef>
                  <a:spcPct val="20000"/>
                </a:spcBef>
                <a:buClr>
                  <a:srgbClr val="FF0000"/>
                </a:buClr>
              </a:pPr>
              <a:endParaRPr lang="en-US" sz="1799">
                <a:solidFill>
                  <a:srgbClr val="5F5F5F"/>
                </a:solidFill>
                <a:cs typeface="Arial" charset="0"/>
              </a:endParaRPr>
            </a:p>
          </p:txBody>
        </p:sp>
        <p:sp>
          <p:nvSpPr>
            <p:cNvPr id="48" name="Oval 47">
              <a:extLst>
                <a:ext uri="{FF2B5EF4-FFF2-40B4-BE49-F238E27FC236}">
                  <a16:creationId xmlns:a16="http://schemas.microsoft.com/office/drawing/2014/main" id="{4CA4B0D5-D89D-4B9B-86B9-DB5B2FA02E59}"/>
                </a:ext>
              </a:extLst>
            </p:cNvPr>
            <p:cNvSpPr/>
            <p:nvPr/>
          </p:nvSpPr>
          <p:spPr bwMode="auto">
            <a:xfrm>
              <a:off x="6043619" y="2266362"/>
              <a:ext cx="533261" cy="533261"/>
            </a:xfrm>
            <a:prstGeom prst="ellipse">
              <a:avLst/>
            </a:prstGeom>
            <a:solidFill>
              <a:schemeClr val="bg1">
                <a:lumMod val="65000"/>
              </a:schemeClr>
            </a:solidFill>
            <a:ln w="28575"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defTabSz="228531">
                <a:spcBef>
                  <a:spcPct val="20000"/>
                </a:spcBef>
                <a:buClr>
                  <a:srgbClr val="FF0000"/>
                </a:buClr>
              </a:pPr>
              <a:r>
                <a:rPr lang="en-US" sz="1100" dirty="0">
                  <a:solidFill>
                    <a:srgbClr val="5F5F5F"/>
                  </a:solidFill>
                  <a:cs typeface="Arial" charset="0"/>
                </a:rPr>
                <a:t>PE</a:t>
              </a:r>
            </a:p>
          </p:txBody>
        </p:sp>
        <p:sp>
          <p:nvSpPr>
            <p:cNvPr id="49" name="Oval 48">
              <a:extLst>
                <a:ext uri="{FF2B5EF4-FFF2-40B4-BE49-F238E27FC236}">
                  <a16:creationId xmlns:a16="http://schemas.microsoft.com/office/drawing/2014/main" id="{38D6D0F8-9083-4708-8B1E-9CEC565482C3}"/>
                </a:ext>
              </a:extLst>
            </p:cNvPr>
            <p:cNvSpPr/>
            <p:nvPr/>
          </p:nvSpPr>
          <p:spPr bwMode="auto">
            <a:xfrm>
              <a:off x="6031580" y="3025829"/>
              <a:ext cx="533261" cy="533261"/>
            </a:xfrm>
            <a:prstGeom prst="ellipse">
              <a:avLst/>
            </a:prstGeom>
            <a:solidFill>
              <a:schemeClr val="bg1">
                <a:lumMod val="65000"/>
              </a:schemeClr>
            </a:solidFill>
            <a:ln w="28575"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defTabSz="228531">
                <a:spcBef>
                  <a:spcPct val="20000"/>
                </a:spcBef>
                <a:buClr>
                  <a:srgbClr val="FF0000"/>
                </a:buClr>
              </a:pPr>
              <a:endParaRPr lang="en-US" sz="1799">
                <a:solidFill>
                  <a:srgbClr val="5F5F5F"/>
                </a:solidFill>
                <a:cs typeface="Arial" charset="0"/>
              </a:endParaRPr>
            </a:p>
          </p:txBody>
        </p:sp>
        <p:sp>
          <p:nvSpPr>
            <p:cNvPr id="50" name="TextBox 49">
              <a:extLst>
                <a:ext uri="{FF2B5EF4-FFF2-40B4-BE49-F238E27FC236}">
                  <a16:creationId xmlns:a16="http://schemas.microsoft.com/office/drawing/2014/main" id="{0C241AC0-CF9F-4553-9D97-7B86542E77E1}"/>
                </a:ext>
              </a:extLst>
            </p:cNvPr>
            <p:cNvSpPr txBox="1"/>
            <p:nvPr/>
          </p:nvSpPr>
          <p:spPr>
            <a:xfrm>
              <a:off x="10102425" y="3739656"/>
              <a:ext cx="736099" cy="261610"/>
            </a:xfrm>
            <a:prstGeom prst="rect">
              <a:avLst/>
            </a:prstGeom>
            <a:noFill/>
          </p:spPr>
          <p:txBody>
            <a:bodyPr wrap="none" rtlCol="0">
              <a:spAutoFit/>
            </a:bodyPr>
            <a:lstStyle/>
            <a:p>
              <a:pPr fontAlgn="base">
                <a:spcBef>
                  <a:spcPct val="0"/>
                </a:spcBef>
                <a:spcAft>
                  <a:spcPct val="0"/>
                </a:spcAft>
              </a:pPr>
              <a:r>
                <a:rPr lang="en-US" sz="1100" b="1" dirty="0">
                  <a:solidFill>
                    <a:srgbClr val="5F5F5F"/>
                  </a:solidFill>
                  <a:cs typeface="Arial" charset="0"/>
                </a:rPr>
                <a:t>Router 1</a:t>
              </a:r>
            </a:p>
          </p:txBody>
        </p:sp>
        <p:sp>
          <p:nvSpPr>
            <p:cNvPr id="51" name="TextBox 50">
              <a:extLst>
                <a:ext uri="{FF2B5EF4-FFF2-40B4-BE49-F238E27FC236}">
                  <a16:creationId xmlns:a16="http://schemas.microsoft.com/office/drawing/2014/main" id="{E310EE7A-CB96-448E-BF3D-29AC1DCB674A}"/>
                </a:ext>
              </a:extLst>
            </p:cNvPr>
            <p:cNvSpPr txBox="1"/>
            <p:nvPr/>
          </p:nvSpPr>
          <p:spPr>
            <a:xfrm>
              <a:off x="10119576" y="1831445"/>
              <a:ext cx="736099" cy="261610"/>
            </a:xfrm>
            <a:prstGeom prst="rect">
              <a:avLst/>
            </a:prstGeom>
            <a:noFill/>
          </p:spPr>
          <p:txBody>
            <a:bodyPr wrap="none" rtlCol="0">
              <a:spAutoFit/>
            </a:bodyPr>
            <a:lstStyle/>
            <a:p>
              <a:pPr fontAlgn="base">
                <a:spcBef>
                  <a:spcPct val="0"/>
                </a:spcBef>
                <a:spcAft>
                  <a:spcPct val="0"/>
                </a:spcAft>
              </a:pPr>
              <a:r>
                <a:rPr lang="en-US" sz="1100" b="1">
                  <a:solidFill>
                    <a:srgbClr val="5F5F5F"/>
                  </a:solidFill>
                  <a:cs typeface="Arial" charset="0"/>
                </a:rPr>
                <a:t>Router 1</a:t>
              </a:r>
            </a:p>
          </p:txBody>
        </p:sp>
        <p:sp>
          <p:nvSpPr>
            <p:cNvPr id="52" name="Rectangle 51">
              <a:extLst>
                <a:ext uri="{FF2B5EF4-FFF2-40B4-BE49-F238E27FC236}">
                  <a16:creationId xmlns:a16="http://schemas.microsoft.com/office/drawing/2014/main" id="{31B0746B-B9B0-41B2-9A01-A9CB6D9EC949}"/>
                </a:ext>
              </a:extLst>
            </p:cNvPr>
            <p:cNvSpPr/>
            <p:nvPr/>
          </p:nvSpPr>
          <p:spPr bwMode="auto">
            <a:xfrm>
              <a:off x="8151276" y="926726"/>
              <a:ext cx="3542371" cy="3885187"/>
            </a:xfrm>
            <a:prstGeom prst="rect">
              <a:avLst/>
            </a:prstGeom>
            <a:noFill/>
            <a:ln w="28575" cap="flat" cmpd="sng" algn="ctr">
              <a:solidFill>
                <a:schemeClr val="tx1"/>
              </a:solidFill>
              <a:prstDash val="dash"/>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defTabSz="228531">
                <a:spcBef>
                  <a:spcPct val="20000"/>
                </a:spcBef>
                <a:buClr>
                  <a:srgbClr val="FF0000"/>
                </a:buClr>
              </a:pPr>
              <a:r>
                <a:rPr lang="en-US" sz="1400">
                  <a:solidFill>
                    <a:srgbClr val="5F5F5F"/>
                  </a:solidFill>
                  <a:cs typeface="Arial" charset="0"/>
                </a:rPr>
                <a:t>OCI Region</a:t>
              </a:r>
              <a:endParaRPr lang="en-US" sz="1400" dirty="0">
                <a:solidFill>
                  <a:srgbClr val="5F5F5F"/>
                </a:solidFill>
                <a:cs typeface="Arial" charset="0"/>
              </a:endParaRPr>
            </a:p>
          </p:txBody>
        </p:sp>
        <p:cxnSp>
          <p:nvCxnSpPr>
            <p:cNvPr id="53" name="Straight Connector 52">
              <a:extLst>
                <a:ext uri="{FF2B5EF4-FFF2-40B4-BE49-F238E27FC236}">
                  <a16:creationId xmlns:a16="http://schemas.microsoft.com/office/drawing/2014/main" id="{01C2B598-DE58-4764-A24F-30199D3A053C}"/>
                </a:ext>
              </a:extLst>
            </p:cNvPr>
            <p:cNvCxnSpPr>
              <a:stCxn id="48" idx="6"/>
              <a:endCxn id="46" idx="2"/>
            </p:cNvCxnSpPr>
            <p:nvPr/>
          </p:nvCxnSpPr>
          <p:spPr>
            <a:xfrm flipV="1">
              <a:off x="6576880" y="2019981"/>
              <a:ext cx="2945633" cy="513012"/>
            </a:xfrm>
            <a:prstGeom prst="line">
              <a:avLst/>
            </a:prstGeom>
            <a:ln w="19050">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C58E551-4B6C-4284-8D05-B77CF02F8943}"/>
                </a:ext>
              </a:extLst>
            </p:cNvPr>
            <p:cNvCxnSpPr>
              <a:endCxn id="47" idx="2"/>
            </p:cNvCxnSpPr>
            <p:nvPr/>
          </p:nvCxnSpPr>
          <p:spPr>
            <a:xfrm>
              <a:off x="6589571" y="3319460"/>
              <a:ext cx="2932942" cy="587774"/>
            </a:xfrm>
            <a:prstGeom prst="line">
              <a:avLst/>
            </a:prstGeom>
            <a:ln w="19050">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536573BB-4D66-4D7D-B627-CAB4EE2C8424}"/>
                </a:ext>
              </a:extLst>
            </p:cNvPr>
            <p:cNvSpPr/>
            <p:nvPr/>
          </p:nvSpPr>
          <p:spPr bwMode="auto">
            <a:xfrm>
              <a:off x="1460119" y="2019981"/>
              <a:ext cx="1680798" cy="1896737"/>
            </a:xfrm>
            <a:prstGeom prst="rect">
              <a:avLst/>
            </a:prstGeom>
            <a:noFill/>
            <a:ln w="28575"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defTabSz="228531">
                <a:spcBef>
                  <a:spcPct val="20000"/>
                </a:spcBef>
                <a:buClr>
                  <a:srgbClr val="FF0000"/>
                </a:buClr>
              </a:pPr>
              <a:r>
                <a:rPr lang="en-US" sz="1400">
                  <a:solidFill>
                    <a:srgbClr val="5F5F5F"/>
                  </a:solidFill>
                  <a:cs typeface="Arial" charset="0"/>
                </a:rPr>
                <a:t> Customer DC</a:t>
              </a:r>
              <a:endParaRPr lang="en-US" sz="1400" dirty="0">
                <a:solidFill>
                  <a:srgbClr val="5F5F5F"/>
                </a:solidFill>
                <a:cs typeface="Arial" charset="0"/>
              </a:endParaRPr>
            </a:p>
          </p:txBody>
        </p:sp>
        <p:sp>
          <p:nvSpPr>
            <p:cNvPr id="56" name="Rectangle 55">
              <a:extLst>
                <a:ext uri="{FF2B5EF4-FFF2-40B4-BE49-F238E27FC236}">
                  <a16:creationId xmlns:a16="http://schemas.microsoft.com/office/drawing/2014/main" id="{19D97F53-FD8C-4EDD-A9D7-6C30FF001B80}"/>
                </a:ext>
              </a:extLst>
            </p:cNvPr>
            <p:cNvSpPr/>
            <p:nvPr/>
          </p:nvSpPr>
          <p:spPr>
            <a:xfrm>
              <a:off x="6139750" y="3174383"/>
              <a:ext cx="351378" cy="261610"/>
            </a:xfrm>
            <a:prstGeom prst="rect">
              <a:avLst/>
            </a:prstGeom>
          </p:spPr>
          <p:txBody>
            <a:bodyPr wrap="none">
              <a:spAutoFit/>
            </a:bodyPr>
            <a:lstStyle/>
            <a:p>
              <a:pPr algn="ctr" defTabSz="228531">
                <a:spcBef>
                  <a:spcPct val="20000"/>
                </a:spcBef>
                <a:buClr>
                  <a:srgbClr val="FF0000"/>
                </a:buClr>
              </a:pPr>
              <a:r>
                <a:rPr lang="en-US" sz="1100" dirty="0">
                  <a:solidFill>
                    <a:srgbClr val="5F5F5F"/>
                  </a:solidFill>
                  <a:cs typeface="Arial" charset="0"/>
                </a:rPr>
                <a:t>PE</a:t>
              </a:r>
            </a:p>
          </p:txBody>
        </p:sp>
        <p:sp>
          <p:nvSpPr>
            <p:cNvPr id="57" name="Oval 56">
              <a:extLst>
                <a:ext uri="{FF2B5EF4-FFF2-40B4-BE49-F238E27FC236}">
                  <a16:creationId xmlns:a16="http://schemas.microsoft.com/office/drawing/2014/main" id="{C46817B2-5116-4558-9F2F-2721C0B0ADEA}"/>
                </a:ext>
              </a:extLst>
            </p:cNvPr>
            <p:cNvSpPr/>
            <p:nvPr/>
          </p:nvSpPr>
          <p:spPr bwMode="auto">
            <a:xfrm>
              <a:off x="4037542" y="2605565"/>
              <a:ext cx="533261" cy="533261"/>
            </a:xfrm>
            <a:prstGeom prst="ellipse">
              <a:avLst/>
            </a:prstGeom>
            <a:solidFill>
              <a:schemeClr val="bg1">
                <a:lumMod val="65000"/>
              </a:schemeClr>
            </a:solidFill>
            <a:ln w="28575"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defTabSz="228531">
                <a:spcBef>
                  <a:spcPct val="20000"/>
                </a:spcBef>
                <a:buClr>
                  <a:srgbClr val="FF0000"/>
                </a:buClr>
              </a:pPr>
              <a:r>
                <a:rPr lang="en-US" sz="1100" dirty="0">
                  <a:solidFill>
                    <a:srgbClr val="5F5F5F"/>
                  </a:solidFill>
                  <a:cs typeface="Arial" charset="0"/>
                </a:rPr>
                <a:t>PE</a:t>
              </a:r>
            </a:p>
          </p:txBody>
        </p:sp>
        <p:sp>
          <p:nvSpPr>
            <p:cNvPr id="58" name="Oval 57">
              <a:extLst>
                <a:ext uri="{FF2B5EF4-FFF2-40B4-BE49-F238E27FC236}">
                  <a16:creationId xmlns:a16="http://schemas.microsoft.com/office/drawing/2014/main" id="{89754A1D-F3BB-448B-B44E-07B4131CEEF2}"/>
                </a:ext>
              </a:extLst>
            </p:cNvPr>
            <p:cNvSpPr/>
            <p:nvPr/>
          </p:nvSpPr>
          <p:spPr bwMode="auto">
            <a:xfrm>
              <a:off x="2713152" y="2578391"/>
              <a:ext cx="638762" cy="602176"/>
            </a:xfrm>
            <a:prstGeom prst="ellipse">
              <a:avLst/>
            </a:prstGeom>
            <a:solidFill>
              <a:schemeClr val="bg1">
                <a:lumMod val="65000"/>
              </a:schemeClr>
            </a:solidFill>
            <a:ln w="28575"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defTabSz="228531">
                <a:spcBef>
                  <a:spcPct val="20000"/>
                </a:spcBef>
                <a:buClr>
                  <a:srgbClr val="FF0000"/>
                </a:buClr>
              </a:pPr>
              <a:r>
                <a:rPr lang="en-US" sz="1000" dirty="0">
                  <a:solidFill>
                    <a:srgbClr val="5F5F5F"/>
                  </a:solidFill>
                  <a:cs typeface="Arial" charset="0"/>
                </a:rPr>
                <a:t>CPE</a:t>
              </a:r>
            </a:p>
          </p:txBody>
        </p:sp>
        <p:cxnSp>
          <p:nvCxnSpPr>
            <p:cNvPr id="59" name="Straight Connector 58">
              <a:extLst>
                <a:ext uri="{FF2B5EF4-FFF2-40B4-BE49-F238E27FC236}">
                  <a16:creationId xmlns:a16="http://schemas.microsoft.com/office/drawing/2014/main" id="{5F6FC2F0-BD46-4FCF-884B-25F0812E3823}"/>
                </a:ext>
              </a:extLst>
            </p:cNvPr>
            <p:cNvCxnSpPr>
              <a:endCxn id="57" idx="2"/>
            </p:cNvCxnSpPr>
            <p:nvPr/>
          </p:nvCxnSpPr>
          <p:spPr>
            <a:xfrm>
              <a:off x="3407548" y="2869318"/>
              <a:ext cx="629994" cy="2877"/>
            </a:xfrm>
            <a:prstGeom prst="line">
              <a:avLst/>
            </a:prstGeom>
            <a:ln w="19050">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21EDD43-EFDD-4D33-9CFE-FB8E39EE9D5C}"/>
                </a:ext>
              </a:extLst>
            </p:cNvPr>
            <p:cNvSpPr txBox="1"/>
            <p:nvPr/>
          </p:nvSpPr>
          <p:spPr>
            <a:xfrm>
              <a:off x="4245039" y="2125443"/>
              <a:ext cx="1891807" cy="276999"/>
            </a:xfrm>
            <a:prstGeom prst="rect">
              <a:avLst/>
            </a:prstGeom>
            <a:noFill/>
          </p:spPr>
          <p:txBody>
            <a:bodyPr wrap="square" rtlCol="0">
              <a:spAutoFit/>
            </a:bodyPr>
            <a:lstStyle/>
            <a:p>
              <a:r>
                <a:rPr lang="en-US" sz="1200" dirty="0"/>
                <a:t>Virtual Circuit -1</a:t>
              </a:r>
            </a:p>
          </p:txBody>
        </p:sp>
        <p:sp>
          <p:nvSpPr>
            <p:cNvPr id="61" name="Rectangle 60">
              <a:extLst>
                <a:ext uri="{FF2B5EF4-FFF2-40B4-BE49-F238E27FC236}">
                  <a16:creationId xmlns:a16="http://schemas.microsoft.com/office/drawing/2014/main" id="{2A00989D-80AC-4958-AA96-A911CCDDF4CB}"/>
                </a:ext>
              </a:extLst>
            </p:cNvPr>
            <p:cNvSpPr/>
            <p:nvPr/>
          </p:nvSpPr>
          <p:spPr>
            <a:xfrm>
              <a:off x="4257522" y="3441675"/>
              <a:ext cx="1379792" cy="276999"/>
            </a:xfrm>
            <a:prstGeom prst="rect">
              <a:avLst/>
            </a:prstGeom>
          </p:spPr>
          <p:txBody>
            <a:bodyPr wrap="square">
              <a:spAutoFit/>
            </a:bodyPr>
            <a:lstStyle/>
            <a:p>
              <a:r>
                <a:rPr lang="en-US" sz="1200" dirty="0"/>
                <a:t>Virtual Circuit -2</a:t>
              </a:r>
            </a:p>
          </p:txBody>
        </p:sp>
        <p:cxnSp>
          <p:nvCxnSpPr>
            <p:cNvPr id="62" name="Curved Connector 55">
              <a:extLst>
                <a:ext uri="{FF2B5EF4-FFF2-40B4-BE49-F238E27FC236}">
                  <a16:creationId xmlns:a16="http://schemas.microsoft.com/office/drawing/2014/main" id="{5EA0B959-2FE9-418F-890A-858E6767EF08}"/>
                </a:ext>
              </a:extLst>
            </p:cNvPr>
            <p:cNvCxnSpPr/>
            <p:nvPr/>
          </p:nvCxnSpPr>
          <p:spPr>
            <a:xfrm flipV="1">
              <a:off x="3256546" y="1942518"/>
              <a:ext cx="6170599" cy="753323"/>
            </a:xfrm>
            <a:prstGeom prst="curvedConnector3">
              <a:avLst>
                <a:gd name="adj1" fmla="val 48501"/>
              </a:avLst>
            </a:prstGeom>
            <a:ln w="12700">
              <a:solidFill>
                <a:srgbClr val="D61E03"/>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Curved Connector 59">
              <a:extLst>
                <a:ext uri="{FF2B5EF4-FFF2-40B4-BE49-F238E27FC236}">
                  <a16:creationId xmlns:a16="http://schemas.microsoft.com/office/drawing/2014/main" id="{35B60D9B-79C1-4B7F-820F-5A7C9BCC4822}"/>
                </a:ext>
              </a:extLst>
            </p:cNvPr>
            <p:cNvCxnSpPr>
              <a:endCxn id="47" idx="3"/>
            </p:cNvCxnSpPr>
            <p:nvPr/>
          </p:nvCxnSpPr>
          <p:spPr>
            <a:xfrm>
              <a:off x="3274422" y="3006749"/>
              <a:ext cx="6326186" cy="1089021"/>
            </a:xfrm>
            <a:prstGeom prst="curvedConnector4">
              <a:avLst>
                <a:gd name="adj1" fmla="val 49383"/>
                <a:gd name="adj2" fmla="val 120986"/>
              </a:avLst>
            </a:prstGeom>
            <a:ln w="12700">
              <a:solidFill>
                <a:srgbClr val="D61E03"/>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BBC8CF5-703E-4173-9777-5A337854622E}"/>
                </a:ext>
              </a:extLst>
            </p:cNvPr>
            <p:cNvCxnSpPr/>
            <p:nvPr/>
          </p:nvCxnSpPr>
          <p:spPr>
            <a:xfrm>
              <a:off x="7618015" y="1345898"/>
              <a:ext cx="38090" cy="9780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F92D5C5-85AB-4108-B2AE-21C17B288F11}"/>
                </a:ext>
              </a:extLst>
            </p:cNvPr>
            <p:cNvSpPr txBox="1"/>
            <p:nvPr/>
          </p:nvSpPr>
          <p:spPr>
            <a:xfrm>
              <a:off x="7199018" y="838200"/>
              <a:ext cx="952258" cy="646331"/>
            </a:xfrm>
            <a:prstGeom prst="rect">
              <a:avLst/>
            </a:prstGeom>
            <a:noFill/>
          </p:spPr>
          <p:txBody>
            <a:bodyPr wrap="square" rtlCol="0">
              <a:spAutoFit/>
            </a:bodyPr>
            <a:lstStyle/>
            <a:p>
              <a:r>
                <a:rPr lang="en-US" sz="900" dirty="0">
                  <a:solidFill>
                    <a:srgbClr val="FF0000"/>
                  </a:solidFill>
                </a:rPr>
                <a:t>Oracle requires redundancy with Partners</a:t>
              </a:r>
            </a:p>
          </p:txBody>
        </p:sp>
        <p:cxnSp>
          <p:nvCxnSpPr>
            <p:cNvPr id="66" name="Straight Arrow Connector 65">
              <a:extLst>
                <a:ext uri="{FF2B5EF4-FFF2-40B4-BE49-F238E27FC236}">
                  <a16:creationId xmlns:a16="http://schemas.microsoft.com/office/drawing/2014/main" id="{06CC208D-0BF7-4D0E-AE34-8E15707D609F}"/>
                </a:ext>
              </a:extLst>
            </p:cNvPr>
            <p:cNvCxnSpPr/>
            <p:nvPr/>
          </p:nvCxnSpPr>
          <p:spPr>
            <a:xfrm>
              <a:off x="3665410" y="1873218"/>
              <a:ext cx="38090" cy="9780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C5AE9710-CCEE-4842-BA12-F3EB54458441}"/>
                </a:ext>
              </a:extLst>
            </p:cNvPr>
            <p:cNvSpPr txBox="1"/>
            <p:nvPr/>
          </p:nvSpPr>
          <p:spPr>
            <a:xfrm>
              <a:off x="3154675" y="1474072"/>
              <a:ext cx="952258" cy="646331"/>
            </a:xfrm>
            <a:prstGeom prst="rect">
              <a:avLst/>
            </a:prstGeom>
            <a:noFill/>
          </p:spPr>
          <p:txBody>
            <a:bodyPr wrap="square" rtlCol="0">
              <a:spAutoFit/>
            </a:bodyPr>
            <a:lstStyle/>
            <a:p>
              <a:r>
                <a:rPr lang="en-US" sz="900" dirty="0">
                  <a:solidFill>
                    <a:srgbClr val="FF0000"/>
                  </a:solidFill>
                </a:rPr>
                <a:t>Customer responsible for </a:t>
              </a:r>
            </a:p>
            <a:p>
              <a:r>
                <a:rPr lang="en-US" sz="900" dirty="0">
                  <a:solidFill>
                    <a:srgbClr val="FF0000"/>
                  </a:solidFill>
                </a:rPr>
                <a:t>redundancy</a:t>
              </a:r>
            </a:p>
          </p:txBody>
        </p:sp>
      </p:grpSp>
      <p:sp>
        <p:nvSpPr>
          <p:cNvPr id="68" name="Rectangle 67">
            <a:extLst>
              <a:ext uri="{FF2B5EF4-FFF2-40B4-BE49-F238E27FC236}">
                <a16:creationId xmlns:a16="http://schemas.microsoft.com/office/drawing/2014/main" id="{ACBD15AA-23DA-4A63-B744-D5197A77DE2B}"/>
              </a:ext>
            </a:extLst>
          </p:cNvPr>
          <p:cNvSpPr/>
          <p:nvPr/>
        </p:nvSpPr>
        <p:spPr>
          <a:xfrm>
            <a:off x="2514768" y="6248401"/>
            <a:ext cx="906017" cy="246221"/>
          </a:xfrm>
          <a:prstGeom prst="rect">
            <a:avLst/>
          </a:prstGeom>
        </p:spPr>
        <p:txBody>
          <a:bodyPr wrap="none">
            <a:spAutoFit/>
          </a:bodyPr>
          <a:lstStyle/>
          <a:p>
            <a:r>
              <a:rPr lang="en-US" sz="1000" dirty="0">
                <a:solidFill>
                  <a:srgbClr val="FF0000"/>
                </a:solidFill>
              </a:rPr>
              <a:t>BGP Session</a:t>
            </a:r>
          </a:p>
        </p:txBody>
      </p:sp>
      <p:cxnSp>
        <p:nvCxnSpPr>
          <p:cNvPr id="69" name="Straight Connector 68">
            <a:extLst>
              <a:ext uri="{FF2B5EF4-FFF2-40B4-BE49-F238E27FC236}">
                <a16:creationId xmlns:a16="http://schemas.microsoft.com/office/drawing/2014/main" id="{F4574818-ECB7-474A-A694-F3C67B8FA678}"/>
              </a:ext>
            </a:extLst>
          </p:cNvPr>
          <p:cNvCxnSpPr>
            <a:cxnSpLocks/>
          </p:cNvCxnSpPr>
          <p:nvPr/>
        </p:nvCxnSpPr>
        <p:spPr bwMode="auto">
          <a:xfrm>
            <a:off x="1981200" y="5372799"/>
            <a:ext cx="277014" cy="899607"/>
          </a:xfrm>
          <a:prstGeom prst="line">
            <a:avLst/>
          </a:prstGeom>
          <a:noFill/>
          <a:ln w="28575" cap="flat" cmpd="sng" algn="ctr">
            <a:solidFill>
              <a:schemeClr val="accent1"/>
            </a:solidFill>
            <a:prstDash val="sysDash"/>
            <a:round/>
            <a:headEnd type="none" w="sm" len="sm"/>
            <a:tailEnd type="none" w="sm" len="sm"/>
          </a:ln>
          <a:effectLst/>
        </p:spPr>
      </p:cxnSp>
      <p:cxnSp>
        <p:nvCxnSpPr>
          <p:cNvPr id="70" name="Straight Connector 69">
            <a:extLst>
              <a:ext uri="{FF2B5EF4-FFF2-40B4-BE49-F238E27FC236}">
                <a16:creationId xmlns:a16="http://schemas.microsoft.com/office/drawing/2014/main" id="{A582CAD2-6DAF-4ADE-AFD2-3AB8F266BDC2}"/>
              </a:ext>
            </a:extLst>
          </p:cNvPr>
          <p:cNvCxnSpPr>
            <a:cxnSpLocks/>
          </p:cNvCxnSpPr>
          <p:nvPr/>
        </p:nvCxnSpPr>
        <p:spPr bwMode="auto">
          <a:xfrm>
            <a:off x="2258215" y="6272405"/>
            <a:ext cx="4452127" cy="15596"/>
          </a:xfrm>
          <a:prstGeom prst="line">
            <a:avLst/>
          </a:prstGeom>
          <a:noFill/>
          <a:ln w="28575" cap="flat" cmpd="sng" algn="ctr">
            <a:solidFill>
              <a:schemeClr val="accent1"/>
            </a:solidFill>
            <a:prstDash val="sysDash"/>
            <a:round/>
            <a:headEnd type="none" w="sm" len="sm"/>
            <a:tailEnd type="none" w="sm" len="sm"/>
          </a:ln>
          <a:effectLst/>
        </p:spPr>
      </p:cxnSp>
      <p:cxnSp>
        <p:nvCxnSpPr>
          <p:cNvPr id="73" name="Straight Connector 72">
            <a:extLst>
              <a:ext uri="{FF2B5EF4-FFF2-40B4-BE49-F238E27FC236}">
                <a16:creationId xmlns:a16="http://schemas.microsoft.com/office/drawing/2014/main" id="{49B78BA9-B7C8-490D-BD74-9020B03F56EF}"/>
              </a:ext>
            </a:extLst>
          </p:cNvPr>
          <p:cNvCxnSpPr>
            <a:cxnSpLocks/>
          </p:cNvCxnSpPr>
          <p:nvPr/>
        </p:nvCxnSpPr>
        <p:spPr bwMode="auto">
          <a:xfrm flipH="1">
            <a:off x="6710342" y="5164287"/>
            <a:ext cx="471845" cy="1116529"/>
          </a:xfrm>
          <a:prstGeom prst="line">
            <a:avLst/>
          </a:prstGeom>
          <a:noFill/>
          <a:ln w="28575" cap="flat" cmpd="sng" algn="ctr">
            <a:solidFill>
              <a:schemeClr val="accent1"/>
            </a:solidFill>
            <a:prstDash val="sysDash"/>
            <a:round/>
            <a:headEnd type="none" w="sm" len="sm"/>
            <a:tailEnd type="none" w="sm" len="sm"/>
          </a:ln>
          <a:effectLst/>
        </p:spPr>
      </p:cxnSp>
    </p:spTree>
    <p:extLst>
      <p:ext uri="{BB962C8B-B14F-4D97-AF65-F5344CB8AC3E}">
        <p14:creationId xmlns:p14="http://schemas.microsoft.com/office/powerpoint/2010/main" val="3763234559"/>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err="1"/>
              <a:t>FastConnect</a:t>
            </a:r>
            <a:r>
              <a:rPr lang="en-US" dirty="0"/>
              <a:t> Redundancy</a:t>
            </a:r>
          </a:p>
        </p:txBody>
      </p:sp>
      <p:sp>
        <p:nvSpPr>
          <p:cNvPr id="30" name="TextBox 29">
            <a:extLst>
              <a:ext uri="{FF2B5EF4-FFF2-40B4-BE49-F238E27FC236}">
                <a16:creationId xmlns:a16="http://schemas.microsoft.com/office/drawing/2014/main" id="{7EE60381-7EAF-4774-8A21-836564528649}"/>
              </a:ext>
            </a:extLst>
          </p:cNvPr>
          <p:cNvSpPr txBox="1"/>
          <p:nvPr/>
        </p:nvSpPr>
        <p:spPr>
          <a:xfrm>
            <a:off x="292011" y="983772"/>
            <a:ext cx="10246231" cy="369332"/>
          </a:xfrm>
          <a:prstGeom prst="rect">
            <a:avLst/>
          </a:prstGeom>
          <a:noFill/>
        </p:spPr>
        <p:txBody>
          <a:bodyPr wrap="square" rtlCol="0">
            <a:spAutoFit/>
          </a:bodyPr>
          <a:lstStyle/>
          <a:p>
            <a:r>
              <a:rPr lang="en-US" dirty="0">
                <a:latin typeface="+mj-lt"/>
              </a:rPr>
              <a:t>Layer 3 Partners :Verizon, BT </a:t>
            </a:r>
          </a:p>
        </p:txBody>
      </p:sp>
      <p:grpSp>
        <p:nvGrpSpPr>
          <p:cNvPr id="31" name="Group 30">
            <a:extLst>
              <a:ext uri="{FF2B5EF4-FFF2-40B4-BE49-F238E27FC236}">
                <a16:creationId xmlns:a16="http://schemas.microsoft.com/office/drawing/2014/main" id="{A3CE6243-551C-4DB4-B05D-4C8E59516F4A}"/>
              </a:ext>
            </a:extLst>
          </p:cNvPr>
          <p:cNvGrpSpPr/>
          <p:nvPr/>
        </p:nvGrpSpPr>
        <p:grpSpPr>
          <a:xfrm>
            <a:off x="720875" y="1981201"/>
            <a:ext cx="10140918" cy="4025587"/>
            <a:chOff x="1552729" y="685800"/>
            <a:chExt cx="10140918" cy="4025587"/>
          </a:xfrm>
        </p:grpSpPr>
        <p:sp>
          <p:nvSpPr>
            <p:cNvPr id="32" name="Rectangle 31">
              <a:extLst>
                <a:ext uri="{FF2B5EF4-FFF2-40B4-BE49-F238E27FC236}">
                  <a16:creationId xmlns:a16="http://schemas.microsoft.com/office/drawing/2014/main" id="{FCB0E928-E1DA-496D-A1D6-1AFAE3CD527F}"/>
                </a:ext>
              </a:extLst>
            </p:cNvPr>
            <p:cNvSpPr/>
            <p:nvPr/>
          </p:nvSpPr>
          <p:spPr bwMode="auto">
            <a:xfrm>
              <a:off x="4304172" y="1211812"/>
              <a:ext cx="2894846" cy="3262692"/>
            </a:xfrm>
            <a:prstGeom prst="rect">
              <a:avLst/>
            </a:prstGeom>
            <a:noFill/>
            <a:ln w="28575"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defTabSz="228531">
                <a:spcBef>
                  <a:spcPct val="20000"/>
                </a:spcBef>
                <a:buClr>
                  <a:srgbClr val="FF0000"/>
                </a:buClr>
              </a:pPr>
              <a:r>
                <a:rPr lang="en-US" sz="1400" dirty="0">
                  <a:solidFill>
                    <a:srgbClr val="5F5F5F"/>
                  </a:solidFill>
                  <a:cs typeface="Arial" charset="0"/>
                </a:rPr>
                <a:t>Partner X</a:t>
              </a:r>
            </a:p>
            <a:p>
              <a:pPr algn="ctr" defTabSz="228531">
                <a:spcBef>
                  <a:spcPct val="20000"/>
                </a:spcBef>
                <a:buClr>
                  <a:srgbClr val="FF0000"/>
                </a:buClr>
              </a:pPr>
              <a:r>
                <a:rPr lang="en-US" sz="1400" dirty="0">
                  <a:solidFill>
                    <a:srgbClr val="5F5F5F"/>
                  </a:solidFill>
                  <a:cs typeface="Arial" charset="0"/>
                </a:rPr>
                <a:t>Network</a:t>
              </a:r>
            </a:p>
          </p:txBody>
        </p:sp>
        <p:sp>
          <p:nvSpPr>
            <p:cNvPr id="33" name="Rectangle 32">
              <a:extLst>
                <a:ext uri="{FF2B5EF4-FFF2-40B4-BE49-F238E27FC236}">
                  <a16:creationId xmlns:a16="http://schemas.microsoft.com/office/drawing/2014/main" id="{A4373B44-3B25-4BB9-AF63-F6CFF8D7A1E4}"/>
                </a:ext>
              </a:extLst>
            </p:cNvPr>
            <p:cNvSpPr/>
            <p:nvPr/>
          </p:nvSpPr>
          <p:spPr bwMode="auto">
            <a:xfrm>
              <a:off x="8341721" y="1111947"/>
              <a:ext cx="2894846" cy="1542575"/>
            </a:xfrm>
            <a:prstGeom prst="rect">
              <a:avLst/>
            </a:prstGeom>
            <a:noFill/>
            <a:ln w="28575"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defTabSz="228531">
                <a:spcBef>
                  <a:spcPct val="20000"/>
                </a:spcBef>
                <a:buClr>
                  <a:srgbClr val="FF0000"/>
                </a:buClr>
              </a:pPr>
              <a:r>
                <a:rPr lang="en-US" sz="1400" dirty="0">
                  <a:solidFill>
                    <a:srgbClr val="5F5F5F"/>
                  </a:solidFill>
                  <a:cs typeface="Arial" charset="0"/>
                </a:rPr>
                <a:t>Oracle POP 1</a:t>
              </a:r>
            </a:p>
          </p:txBody>
        </p:sp>
        <p:sp>
          <p:nvSpPr>
            <p:cNvPr id="34" name="Rectangle 33">
              <a:extLst>
                <a:ext uri="{FF2B5EF4-FFF2-40B4-BE49-F238E27FC236}">
                  <a16:creationId xmlns:a16="http://schemas.microsoft.com/office/drawing/2014/main" id="{DD6692F5-92EC-4D11-AF1B-51E5078A77A5}"/>
                </a:ext>
              </a:extLst>
            </p:cNvPr>
            <p:cNvSpPr/>
            <p:nvPr/>
          </p:nvSpPr>
          <p:spPr bwMode="auto">
            <a:xfrm>
              <a:off x="8341721" y="3035423"/>
              <a:ext cx="2894846" cy="1542575"/>
            </a:xfrm>
            <a:prstGeom prst="rect">
              <a:avLst/>
            </a:prstGeom>
            <a:noFill/>
            <a:ln w="28575"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defTabSz="228531">
                <a:spcBef>
                  <a:spcPct val="20000"/>
                </a:spcBef>
                <a:buClr>
                  <a:srgbClr val="FF0000"/>
                </a:buClr>
              </a:pPr>
              <a:r>
                <a:rPr lang="en-US" sz="1400" dirty="0">
                  <a:solidFill>
                    <a:srgbClr val="5F5F5F"/>
                  </a:solidFill>
                  <a:cs typeface="Arial" charset="0"/>
                </a:rPr>
                <a:t>Oracle POP 2</a:t>
              </a:r>
            </a:p>
          </p:txBody>
        </p:sp>
        <p:sp>
          <p:nvSpPr>
            <p:cNvPr id="35" name="Oval 34">
              <a:extLst>
                <a:ext uri="{FF2B5EF4-FFF2-40B4-BE49-F238E27FC236}">
                  <a16:creationId xmlns:a16="http://schemas.microsoft.com/office/drawing/2014/main" id="{566B5415-4A37-45A2-84A3-137563DBFDEA}"/>
                </a:ext>
              </a:extLst>
            </p:cNvPr>
            <p:cNvSpPr/>
            <p:nvPr/>
          </p:nvSpPr>
          <p:spPr bwMode="auto">
            <a:xfrm>
              <a:off x="8697387" y="1379721"/>
              <a:ext cx="533261" cy="533261"/>
            </a:xfrm>
            <a:prstGeom prst="ellipse">
              <a:avLst/>
            </a:prstGeom>
            <a:solidFill>
              <a:schemeClr val="bg1">
                <a:lumMod val="65000"/>
              </a:schemeClr>
            </a:solidFill>
            <a:ln w="28575"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defTabSz="228531">
                <a:spcBef>
                  <a:spcPct val="20000"/>
                </a:spcBef>
                <a:buClr>
                  <a:srgbClr val="FF0000"/>
                </a:buClr>
              </a:pPr>
              <a:endParaRPr lang="en-US" sz="1799">
                <a:solidFill>
                  <a:srgbClr val="5F5F5F"/>
                </a:solidFill>
                <a:cs typeface="Arial" charset="0"/>
              </a:endParaRPr>
            </a:p>
          </p:txBody>
        </p:sp>
        <p:sp>
          <p:nvSpPr>
            <p:cNvPr id="36" name="Oval 35">
              <a:extLst>
                <a:ext uri="{FF2B5EF4-FFF2-40B4-BE49-F238E27FC236}">
                  <a16:creationId xmlns:a16="http://schemas.microsoft.com/office/drawing/2014/main" id="{264D5CAF-CD80-47B2-992B-CF3F4718CC0B}"/>
                </a:ext>
              </a:extLst>
            </p:cNvPr>
            <p:cNvSpPr/>
            <p:nvPr/>
          </p:nvSpPr>
          <p:spPr bwMode="auto">
            <a:xfrm>
              <a:off x="8690120" y="2073703"/>
              <a:ext cx="533261" cy="533261"/>
            </a:xfrm>
            <a:prstGeom prst="ellipse">
              <a:avLst/>
            </a:prstGeom>
            <a:solidFill>
              <a:schemeClr val="bg1">
                <a:lumMod val="65000"/>
              </a:schemeClr>
            </a:solidFill>
            <a:ln w="28575"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defTabSz="228531">
                <a:spcBef>
                  <a:spcPct val="20000"/>
                </a:spcBef>
                <a:buClr>
                  <a:srgbClr val="FF0000"/>
                </a:buClr>
              </a:pPr>
              <a:endParaRPr lang="en-US" sz="1799">
                <a:solidFill>
                  <a:srgbClr val="5F5F5F"/>
                </a:solidFill>
                <a:cs typeface="Arial" charset="0"/>
              </a:endParaRPr>
            </a:p>
          </p:txBody>
        </p:sp>
        <p:sp>
          <p:nvSpPr>
            <p:cNvPr id="37" name="Oval 36">
              <a:extLst>
                <a:ext uri="{FF2B5EF4-FFF2-40B4-BE49-F238E27FC236}">
                  <a16:creationId xmlns:a16="http://schemas.microsoft.com/office/drawing/2014/main" id="{3340F210-6DEC-4D20-91BB-7CA59B99DCA7}"/>
                </a:ext>
              </a:extLst>
            </p:cNvPr>
            <p:cNvSpPr/>
            <p:nvPr/>
          </p:nvSpPr>
          <p:spPr bwMode="auto">
            <a:xfrm>
              <a:off x="6492336" y="2238451"/>
              <a:ext cx="533261" cy="533261"/>
            </a:xfrm>
            <a:prstGeom prst="ellipse">
              <a:avLst/>
            </a:prstGeom>
            <a:solidFill>
              <a:schemeClr val="bg1">
                <a:lumMod val="65000"/>
              </a:schemeClr>
            </a:solidFill>
            <a:ln w="28575"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defTabSz="228531">
                <a:spcBef>
                  <a:spcPct val="20000"/>
                </a:spcBef>
                <a:buClr>
                  <a:srgbClr val="FF0000"/>
                </a:buClr>
              </a:pPr>
              <a:r>
                <a:rPr lang="en-US" sz="1100" dirty="0">
                  <a:solidFill>
                    <a:srgbClr val="5F5F5F"/>
                  </a:solidFill>
                  <a:cs typeface="Arial" charset="0"/>
                </a:rPr>
                <a:t>PE</a:t>
              </a:r>
            </a:p>
          </p:txBody>
        </p:sp>
        <p:sp>
          <p:nvSpPr>
            <p:cNvPr id="38" name="Oval 37">
              <a:extLst>
                <a:ext uri="{FF2B5EF4-FFF2-40B4-BE49-F238E27FC236}">
                  <a16:creationId xmlns:a16="http://schemas.microsoft.com/office/drawing/2014/main" id="{F7E5F2B3-8DF7-4468-B6AC-E84D9ED5005B}"/>
                </a:ext>
              </a:extLst>
            </p:cNvPr>
            <p:cNvSpPr/>
            <p:nvPr/>
          </p:nvSpPr>
          <p:spPr bwMode="auto">
            <a:xfrm>
              <a:off x="6492336" y="3089847"/>
              <a:ext cx="533261" cy="533261"/>
            </a:xfrm>
            <a:prstGeom prst="ellipse">
              <a:avLst/>
            </a:prstGeom>
            <a:solidFill>
              <a:schemeClr val="bg1">
                <a:lumMod val="65000"/>
              </a:schemeClr>
            </a:solidFill>
            <a:ln w="28575"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defTabSz="228531">
                <a:spcBef>
                  <a:spcPct val="20000"/>
                </a:spcBef>
                <a:buClr>
                  <a:srgbClr val="FF0000"/>
                </a:buClr>
              </a:pPr>
              <a:endParaRPr lang="en-US" sz="1799">
                <a:solidFill>
                  <a:srgbClr val="5F5F5F"/>
                </a:solidFill>
                <a:cs typeface="Arial" charset="0"/>
              </a:endParaRPr>
            </a:p>
          </p:txBody>
        </p:sp>
        <p:sp>
          <p:nvSpPr>
            <p:cNvPr id="39" name="TextBox 38">
              <a:extLst>
                <a:ext uri="{FF2B5EF4-FFF2-40B4-BE49-F238E27FC236}">
                  <a16:creationId xmlns:a16="http://schemas.microsoft.com/office/drawing/2014/main" id="{3E12FE70-FDFA-4081-8587-4550A98975CB}"/>
                </a:ext>
              </a:extLst>
            </p:cNvPr>
            <p:cNvSpPr txBox="1"/>
            <p:nvPr/>
          </p:nvSpPr>
          <p:spPr>
            <a:xfrm>
              <a:off x="9247328" y="2276398"/>
              <a:ext cx="716863" cy="261610"/>
            </a:xfrm>
            <a:prstGeom prst="rect">
              <a:avLst/>
            </a:prstGeom>
            <a:noFill/>
          </p:spPr>
          <p:txBody>
            <a:bodyPr wrap="none" rtlCol="0">
              <a:spAutoFit/>
            </a:bodyPr>
            <a:lstStyle/>
            <a:p>
              <a:pPr fontAlgn="base">
                <a:spcBef>
                  <a:spcPct val="0"/>
                </a:spcBef>
                <a:spcAft>
                  <a:spcPct val="0"/>
                </a:spcAft>
              </a:pPr>
              <a:r>
                <a:rPr lang="en-US" sz="1100" b="1" dirty="0">
                  <a:solidFill>
                    <a:srgbClr val="5F5F5F"/>
                  </a:solidFill>
                  <a:cs typeface="Arial" charset="0"/>
                </a:rPr>
                <a:t>Router2</a:t>
              </a:r>
            </a:p>
          </p:txBody>
        </p:sp>
        <p:sp>
          <p:nvSpPr>
            <p:cNvPr id="41" name="TextBox 40">
              <a:extLst>
                <a:ext uri="{FF2B5EF4-FFF2-40B4-BE49-F238E27FC236}">
                  <a16:creationId xmlns:a16="http://schemas.microsoft.com/office/drawing/2014/main" id="{4E67D4F4-87A4-4C3F-9149-5AB322AFF99F}"/>
                </a:ext>
              </a:extLst>
            </p:cNvPr>
            <p:cNvSpPr txBox="1"/>
            <p:nvPr/>
          </p:nvSpPr>
          <p:spPr>
            <a:xfrm>
              <a:off x="9230648" y="1515580"/>
              <a:ext cx="736099" cy="261610"/>
            </a:xfrm>
            <a:prstGeom prst="rect">
              <a:avLst/>
            </a:prstGeom>
            <a:noFill/>
          </p:spPr>
          <p:txBody>
            <a:bodyPr wrap="none" rtlCol="0">
              <a:spAutoFit/>
            </a:bodyPr>
            <a:lstStyle/>
            <a:p>
              <a:pPr fontAlgn="base">
                <a:spcBef>
                  <a:spcPct val="0"/>
                </a:spcBef>
                <a:spcAft>
                  <a:spcPct val="0"/>
                </a:spcAft>
              </a:pPr>
              <a:r>
                <a:rPr lang="en-US" sz="1100" b="1" dirty="0">
                  <a:solidFill>
                    <a:srgbClr val="5F5F5F"/>
                  </a:solidFill>
                  <a:cs typeface="Arial" charset="0"/>
                </a:rPr>
                <a:t>Router 1</a:t>
              </a:r>
            </a:p>
          </p:txBody>
        </p:sp>
        <p:sp>
          <p:nvSpPr>
            <p:cNvPr id="68" name="Rectangle 67">
              <a:extLst>
                <a:ext uri="{FF2B5EF4-FFF2-40B4-BE49-F238E27FC236}">
                  <a16:creationId xmlns:a16="http://schemas.microsoft.com/office/drawing/2014/main" id="{CFB721DA-D456-4B8B-B048-FBB33D08149D}"/>
                </a:ext>
              </a:extLst>
            </p:cNvPr>
            <p:cNvSpPr/>
            <p:nvPr/>
          </p:nvSpPr>
          <p:spPr bwMode="auto">
            <a:xfrm>
              <a:off x="8151276" y="826200"/>
              <a:ext cx="3542371" cy="3885187"/>
            </a:xfrm>
            <a:prstGeom prst="rect">
              <a:avLst/>
            </a:prstGeom>
            <a:noFill/>
            <a:ln w="28575" cap="flat" cmpd="sng" algn="ctr">
              <a:solidFill>
                <a:schemeClr val="tx1"/>
              </a:solidFill>
              <a:prstDash val="dash"/>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defTabSz="228531">
                <a:spcBef>
                  <a:spcPct val="20000"/>
                </a:spcBef>
                <a:buClr>
                  <a:srgbClr val="FF0000"/>
                </a:buClr>
              </a:pPr>
              <a:r>
                <a:rPr lang="en-US" sz="1400">
                  <a:solidFill>
                    <a:srgbClr val="5F5F5F"/>
                  </a:solidFill>
                  <a:cs typeface="Arial" charset="0"/>
                </a:rPr>
                <a:t>OCI Region</a:t>
              </a:r>
              <a:endParaRPr lang="en-US" sz="1400" dirty="0">
                <a:solidFill>
                  <a:srgbClr val="5F5F5F"/>
                </a:solidFill>
                <a:cs typeface="Arial" charset="0"/>
              </a:endParaRPr>
            </a:p>
          </p:txBody>
        </p:sp>
        <p:cxnSp>
          <p:nvCxnSpPr>
            <p:cNvPr id="69" name="Straight Connector 68">
              <a:extLst>
                <a:ext uri="{FF2B5EF4-FFF2-40B4-BE49-F238E27FC236}">
                  <a16:creationId xmlns:a16="http://schemas.microsoft.com/office/drawing/2014/main" id="{7FDF74B6-8CA4-4A1F-89E7-A4CA2302851A}"/>
                </a:ext>
              </a:extLst>
            </p:cNvPr>
            <p:cNvCxnSpPr>
              <a:stCxn id="37" idx="6"/>
              <a:endCxn id="35" idx="2"/>
            </p:cNvCxnSpPr>
            <p:nvPr/>
          </p:nvCxnSpPr>
          <p:spPr>
            <a:xfrm flipV="1">
              <a:off x="7025598" y="1646351"/>
              <a:ext cx="1671790" cy="858730"/>
            </a:xfrm>
            <a:prstGeom prst="line">
              <a:avLst/>
            </a:prstGeom>
            <a:ln w="19050">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E4F8CD9-F194-4956-9B63-FDB2218C6BC8}"/>
                </a:ext>
              </a:extLst>
            </p:cNvPr>
            <p:cNvCxnSpPr>
              <a:stCxn id="38" idx="6"/>
              <a:endCxn id="36" idx="2"/>
            </p:cNvCxnSpPr>
            <p:nvPr/>
          </p:nvCxnSpPr>
          <p:spPr>
            <a:xfrm flipV="1">
              <a:off x="7025598" y="2340334"/>
              <a:ext cx="1664522" cy="1016144"/>
            </a:xfrm>
            <a:prstGeom prst="line">
              <a:avLst/>
            </a:prstGeom>
            <a:ln w="19050">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913661F9-C209-49D5-ACDA-B17B0A087728}"/>
                </a:ext>
              </a:extLst>
            </p:cNvPr>
            <p:cNvSpPr/>
            <p:nvPr/>
          </p:nvSpPr>
          <p:spPr bwMode="auto">
            <a:xfrm>
              <a:off x="1552729" y="1949204"/>
              <a:ext cx="1680798" cy="1896737"/>
            </a:xfrm>
            <a:prstGeom prst="rect">
              <a:avLst/>
            </a:prstGeom>
            <a:noFill/>
            <a:ln w="28575"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defTabSz="228531">
                <a:spcBef>
                  <a:spcPct val="20000"/>
                </a:spcBef>
                <a:buClr>
                  <a:srgbClr val="FF0000"/>
                </a:buClr>
              </a:pPr>
              <a:r>
                <a:rPr lang="en-US" sz="1400" dirty="0">
                  <a:solidFill>
                    <a:srgbClr val="5F5F5F"/>
                  </a:solidFill>
                  <a:cs typeface="Arial" charset="0"/>
                </a:rPr>
                <a:t> Customer DC</a:t>
              </a:r>
            </a:p>
          </p:txBody>
        </p:sp>
        <p:sp>
          <p:nvSpPr>
            <p:cNvPr id="72" name="Rectangle 71">
              <a:extLst>
                <a:ext uri="{FF2B5EF4-FFF2-40B4-BE49-F238E27FC236}">
                  <a16:creationId xmlns:a16="http://schemas.microsoft.com/office/drawing/2014/main" id="{456D4DC5-8627-421A-BFB5-D366D5866984}"/>
                </a:ext>
              </a:extLst>
            </p:cNvPr>
            <p:cNvSpPr/>
            <p:nvPr/>
          </p:nvSpPr>
          <p:spPr>
            <a:xfrm>
              <a:off x="6575262" y="3180478"/>
              <a:ext cx="367408" cy="276999"/>
            </a:xfrm>
            <a:prstGeom prst="rect">
              <a:avLst/>
            </a:prstGeom>
          </p:spPr>
          <p:txBody>
            <a:bodyPr wrap="none">
              <a:spAutoFit/>
            </a:bodyPr>
            <a:lstStyle/>
            <a:p>
              <a:pPr algn="ctr" defTabSz="228531">
                <a:spcBef>
                  <a:spcPct val="20000"/>
                </a:spcBef>
                <a:buClr>
                  <a:srgbClr val="FF0000"/>
                </a:buClr>
              </a:pPr>
              <a:r>
                <a:rPr lang="en-US" sz="1200" dirty="0">
                  <a:solidFill>
                    <a:srgbClr val="5F5F5F"/>
                  </a:solidFill>
                  <a:cs typeface="Arial" charset="0"/>
                </a:rPr>
                <a:t>PE</a:t>
              </a:r>
            </a:p>
          </p:txBody>
        </p:sp>
        <p:sp>
          <p:nvSpPr>
            <p:cNvPr id="73" name="Oval 72">
              <a:extLst>
                <a:ext uri="{FF2B5EF4-FFF2-40B4-BE49-F238E27FC236}">
                  <a16:creationId xmlns:a16="http://schemas.microsoft.com/office/drawing/2014/main" id="{E03AE03C-2FA7-4EFC-AD3D-380010D84E21}"/>
                </a:ext>
              </a:extLst>
            </p:cNvPr>
            <p:cNvSpPr/>
            <p:nvPr/>
          </p:nvSpPr>
          <p:spPr bwMode="auto">
            <a:xfrm>
              <a:off x="4037542" y="2534788"/>
              <a:ext cx="533261" cy="533261"/>
            </a:xfrm>
            <a:prstGeom prst="ellipse">
              <a:avLst/>
            </a:prstGeom>
            <a:solidFill>
              <a:schemeClr val="bg1">
                <a:lumMod val="65000"/>
              </a:schemeClr>
            </a:solidFill>
            <a:ln w="28575"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defTabSz="228531">
                <a:spcBef>
                  <a:spcPct val="20000"/>
                </a:spcBef>
                <a:buClr>
                  <a:srgbClr val="FF0000"/>
                </a:buClr>
              </a:pPr>
              <a:r>
                <a:rPr lang="en-US" sz="1100" dirty="0">
                  <a:solidFill>
                    <a:srgbClr val="5F5F5F"/>
                  </a:solidFill>
                  <a:cs typeface="Arial" charset="0"/>
                </a:rPr>
                <a:t>PE</a:t>
              </a:r>
            </a:p>
          </p:txBody>
        </p:sp>
        <p:sp>
          <p:nvSpPr>
            <p:cNvPr id="74" name="Oval 73">
              <a:extLst>
                <a:ext uri="{FF2B5EF4-FFF2-40B4-BE49-F238E27FC236}">
                  <a16:creationId xmlns:a16="http://schemas.microsoft.com/office/drawing/2014/main" id="{61E15517-F91B-4123-BE23-6D3E80123A81}"/>
                </a:ext>
              </a:extLst>
            </p:cNvPr>
            <p:cNvSpPr/>
            <p:nvPr/>
          </p:nvSpPr>
          <p:spPr bwMode="auto">
            <a:xfrm>
              <a:off x="2713152" y="2576274"/>
              <a:ext cx="638762" cy="533515"/>
            </a:xfrm>
            <a:prstGeom prst="ellipse">
              <a:avLst/>
            </a:prstGeom>
            <a:solidFill>
              <a:schemeClr val="bg1">
                <a:lumMod val="65000"/>
              </a:schemeClr>
            </a:solidFill>
            <a:ln w="28575"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defTabSz="228531">
                <a:spcBef>
                  <a:spcPct val="20000"/>
                </a:spcBef>
                <a:buClr>
                  <a:srgbClr val="FF0000"/>
                </a:buClr>
              </a:pPr>
              <a:r>
                <a:rPr lang="en-US" sz="1000" dirty="0">
                  <a:solidFill>
                    <a:srgbClr val="5F5F5F"/>
                  </a:solidFill>
                  <a:cs typeface="Arial" charset="0"/>
                </a:rPr>
                <a:t>CPE</a:t>
              </a:r>
            </a:p>
          </p:txBody>
        </p:sp>
        <p:cxnSp>
          <p:nvCxnSpPr>
            <p:cNvPr id="75" name="Straight Connector 74">
              <a:extLst>
                <a:ext uri="{FF2B5EF4-FFF2-40B4-BE49-F238E27FC236}">
                  <a16:creationId xmlns:a16="http://schemas.microsoft.com/office/drawing/2014/main" id="{0A841ACB-ABC5-4087-83EB-B868B595861D}"/>
                </a:ext>
              </a:extLst>
            </p:cNvPr>
            <p:cNvCxnSpPr>
              <a:endCxn id="73" idx="2"/>
            </p:cNvCxnSpPr>
            <p:nvPr/>
          </p:nvCxnSpPr>
          <p:spPr>
            <a:xfrm>
              <a:off x="3407548" y="2798541"/>
              <a:ext cx="629994" cy="2877"/>
            </a:xfrm>
            <a:prstGeom prst="line">
              <a:avLst/>
            </a:prstGeom>
            <a:ln w="19050">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8682AB11-B245-4C60-8899-1E66477FF3F0}"/>
                </a:ext>
              </a:extLst>
            </p:cNvPr>
            <p:cNvSpPr txBox="1"/>
            <p:nvPr/>
          </p:nvSpPr>
          <p:spPr>
            <a:xfrm>
              <a:off x="4361308" y="1952573"/>
              <a:ext cx="1891807" cy="307697"/>
            </a:xfrm>
            <a:prstGeom prst="rect">
              <a:avLst/>
            </a:prstGeom>
            <a:noFill/>
          </p:spPr>
          <p:txBody>
            <a:bodyPr wrap="square" rtlCol="0">
              <a:spAutoFit/>
            </a:bodyPr>
            <a:lstStyle/>
            <a:p>
              <a:r>
                <a:rPr lang="en-US" sz="1400" dirty="0"/>
                <a:t>Virtual Circuit -1</a:t>
              </a:r>
            </a:p>
          </p:txBody>
        </p:sp>
        <p:sp>
          <p:nvSpPr>
            <p:cNvPr id="77" name="Oval 76">
              <a:extLst>
                <a:ext uri="{FF2B5EF4-FFF2-40B4-BE49-F238E27FC236}">
                  <a16:creationId xmlns:a16="http://schemas.microsoft.com/office/drawing/2014/main" id="{AC02E82B-7FB4-4DA0-A2A8-48D5C19EC257}"/>
                </a:ext>
              </a:extLst>
            </p:cNvPr>
            <p:cNvSpPr/>
            <p:nvPr/>
          </p:nvSpPr>
          <p:spPr bwMode="auto">
            <a:xfrm>
              <a:off x="8673440" y="3256413"/>
              <a:ext cx="533261" cy="533261"/>
            </a:xfrm>
            <a:prstGeom prst="ellipse">
              <a:avLst/>
            </a:prstGeom>
            <a:solidFill>
              <a:schemeClr val="bg1">
                <a:lumMod val="65000"/>
              </a:schemeClr>
            </a:solidFill>
            <a:ln w="28575"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defTabSz="228531">
                <a:spcBef>
                  <a:spcPct val="20000"/>
                </a:spcBef>
                <a:buClr>
                  <a:srgbClr val="FF0000"/>
                </a:buClr>
              </a:pPr>
              <a:endParaRPr lang="en-US" sz="1799">
                <a:solidFill>
                  <a:srgbClr val="5F5F5F"/>
                </a:solidFill>
                <a:cs typeface="Arial" charset="0"/>
              </a:endParaRPr>
            </a:p>
          </p:txBody>
        </p:sp>
        <p:sp>
          <p:nvSpPr>
            <p:cNvPr id="78" name="Oval 77">
              <a:extLst>
                <a:ext uri="{FF2B5EF4-FFF2-40B4-BE49-F238E27FC236}">
                  <a16:creationId xmlns:a16="http://schemas.microsoft.com/office/drawing/2014/main" id="{E42268E3-3E7D-44DF-8F07-BEEFBA2B9036}"/>
                </a:ext>
              </a:extLst>
            </p:cNvPr>
            <p:cNvSpPr/>
            <p:nvPr/>
          </p:nvSpPr>
          <p:spPr bwMode="auto">
            <a:xfrm>
              <a:off x="8673440" y="3964136"/>
              <a:ext cx="533261" cy="533261"/>
            </a:xfrm>
            <a:prstGeom prst="ellipse">
              <a:avLst/>
            </a:prstGeom>
            <a:solidFill>
              <a:schemeClr val="bg1">
                <a:lumMod val="65000"/>
              </a:schemeClr>
            </a:solidFill>
            <a:ln w="28575"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defTabSz="228531">
                <a:spcBef>
                  <a:spcPct val="20000"/>
                </a:spcBef>
                <a:buClr>
                  <a:srgbClr val="FF0000"/>
                </a:buClr>
              </a:pPr>
              <a:endParaRPr lang="en-US" sz="1799">
                <a:solidFill>
                  <a:srgbClr val="5F5F5F"/>
                </a:solidFill>
                <a:cs typeface="Arial" charset="0"/>
              </a:endParaRPr>
            </a:p>
          </p:txBody>
        </p:sp>
        <p:cxnSp>
          <p:nvCxnSpPr>
            <p:cNvPr id="79" name="Straight Connector 78">
              <a:extLst>
                <a:ext uri="{FF2B5EF4-FFF2-40B4-BE49-F238E27FC236}">
                  <a16:creationId xmlns:a16="http://schemas.microsoft.com/office/drawing/2014/main" id="{52297745-9B53-4D54-9572-CC70B1EA9A9F}"/>
                </a:ext>
              </a:extLst>
            </p:cNvPr>
            <p:cNvCxnSpPr>
              <a:endCxn id="77" idx="2"/>
            </p:cNvCxnSpPr>
            <p:nvPr/>
          </p:nvCxnSpPr>
          <p:spPr>
            <a:xfrm>
              <a:off x="7025597" y="2535004"/>
              <a:ext cx="1647843" cy="988040"/>
            </a:xfrm>
            <a:prstGeom prst="line">
              <a:avLst/>
            </a:prstGeom>
            <a:ln w="19050">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02FDF33-14AD-4F6A-9761-D5562711E92C}"/>
                </a:ext>
              </a:extLst>
            </p:cNvPr>
            <p:cNvCxnSpPr/>
            <p:nvPr/>
          </p:nvCxnSpPr>
          <p:spPr>
            <a:xfrm>
              <a:off x="7025597" y="3413185"/>
              <a:ext cx="1647843" cy="844367"/>
            </a:xfrm>
            <a:prstGeom prst="line">
              <a:avLst/>
            </a:prstGeom>
            <a:ln w="19050">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65123878-7776-4588-8FF4-C49C3DAB39A4}"/>
                </a:ext>
              </a:extLst>
            </p:cNvPr>
            <p:cNvSpPr txBox="1"/>
            <p:nvPr/>
          </p:nvSpPr>
          <p:spPr>
            <a:xfrm>
              <a:off x="9197648" y="3371718"/>
              <a:ext cx="736099" cy="261610"/>
            </a:xfrm>
            <a:prstGeom prst="rect">
              <a:avLst/>
            </a:prstGeom>
            <a:noFill/>
          </p:spPr>
          <p:txBody>
            <a:bodyPr wrap="none" rtlCol="0">
              <a:spAutoFit/>
            </a:bodyPr>
            <a:lstStyle/>
            <a:p>
              <a:pPr fontAlgn="base">
                <a:spcBef>
                  <a:spcPct val="0"/>
                </a:spcBef>
                <a:spcAft>
                  <a:spcPct val="0"/>
                </a:spcAft>
              </a:pPr>
              <a:r>
                <a:rPr lang="en-US" sz="1100" b="1" dirty="0">
                  <a:solidFill>
                    <a:srgbClr val="5F5F5F"/>
                  </a:solidFill>
                  <a:cs typeface="Arial" charset="0"/>
                </a:rPr>
                <a:t>Router 1</a:t>
              </a:r>
            </a:p>
          </p:txBody>
        </p:sp>
        <p:sp>
          <p:nvSpPr>
            <p:cNvPr id="82" name="Rectangle 81">
              <a:extLst>
                <a:ext uri="{FF2B5EF4-FFF2-40B4-BE49-F238E27FC236}">
                  <a16:creationId xmlns:a16="http://schemas.microsoft.com/office/drawing/2014/main" id="{CCF0578C-937F-44E1-8C49-4B9D1B76C8EA}"/>
                </a:ext>
              </a:extLst>
            </p:cNvPr>
            <p:cNvSpPr/>
            <p:nvPr/>
          </p:nvSpPr>
          <p:spPr>
            <a:xfrm>
              <a:off x="9230648" y="3994856"/>
              <a:ext cx="716863" cy="261610"/>
            </a:xfrm>
            <a:prstGeom prst="rect">
              <a:avLst/>
            </a:prstGeom>
          </p:spPr>
          <p:txBody>
            <a:bodyPr wrap="none">
              <a:spAutoFit/>
            </a:bodyPr>
            <a:lstStyle/>
            <a:p>
              <a:pPr fontAlgn="base">
                <a:spcBef>
                  <a:spcPct val="0"/>
                </a:spcBef>
                <a:spcAft>
                  <a:spcPct val="0"/>
                </a:spcAft>
              </a:pPr>
              <a:r>
                <a:rPr lang="en-US" sz="1100" b="1" dirty="0">
                  <a:solidFill>
                    <a:srgbClr val="5F5F5F"/>
                  </a:solidFill>
                  <a:cs typeface="Arial" charset="0"/>
                </a:rPr>
                <a:t>Router2</a:t>
              </a:r>
            </a:p>
          </p:txBody>
        </p:sp>
        <p:cxnSp>
          <p:nvCxnSpPr>
            <p:cNvPr id="83" name="Curved Connector 44">
              <a:extLst>
                <a:ext uri="{FF2B5EF4-FFF2-40B4-BE49-F238E27FC236}">
                  <a16:creationId xmlns:a16="http://schemas.microsoft.com/office/drawing/2014/main" id="{9BE1D657-BE78-4DA6-AAD2-88D32A9C20E5}"/>
                </a:ext>
              </a:extLst>
            </p:cNvPr>
            <p:cNvCxnSpPr/>
            <p:nvPr/>
          </p:nvCxnSpPr>
          <p:spPr>
            <a:xfrm flipV="1">
              <a:off x="3233528" y="1594477"/>
              <a:ext cx="5463860" cy="946682"/>
            </a:xfrm>
            <a:prstGeom prst="curvedConnector3">
              <a:avLst>
                <a:gd name="adj1" fmla="val 50000"/>
              </a:avLst>
            </a:prstGeom>
            <a:ln>
              <a:solidFill>
                <a:srgbClr val="D61E03"/>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2ADE3004-2CF3-4972-8146-AA1075A49009}"/>
                </a:ext>
              </a:extLst>
            </p:cNvPr>
            <p:cNvSpPr txBox="1"/>
            <p:nvPr/>
          </p:nvSpPr>
          <p:spPr>
            <a:xfrm rot="19980000">
              <a:off x="7170201" y="1650482"/>
              <a:ext cx="1053611" cy="430887"/>
            </a:xfrm>
            <a:prstGeom prst="rect">
              <a:avLst/>
            </a:prstGeom>
            <a:noFill/>
          </p:spPr>
          <p:txBody>
            <a:bodyPr wrap="square" rtlCol="0">
              <a:spAutoFit/>
            </a:bodyPr>
            <a:lstStyle/>
            <a:p>
              <a:r>
                <a:rPr lang="en-US" sz="1100" dirty="0">
                  <a:solidFill>
                    <a:srgbClr val="FF0000"/>
                  </a:solidFill>
                </a:rPr>
                <a:t>BGP Session-1</a:t>
              </a:r>
            </a:p>
          </p:txBody>
        </p:sp>
        <p:sp>
          <p:nvSpPr>
            <p:cNvPr id="85" name="TextBox 84">
              <a:extLst>
                <a:ext uri="{FF2B5EF4-FFF2-40B4-BE49-F238E27FC236}">
                  <a16:creationId xmlns:a16="http://schemas.microsoft.com/office/drawing/2014/main" id="{6164AB14-CC15-43F0-B078-813E4644C020}"/>
                </a:ext>
              </a:extLst>
            </p:cNvPr>
            <p:cNvSpPr txBox="1"/>
            <p:nvPr/>
          </p:nvSpPr>
          <p:spPr>
            <a:xfrm rot="19980000">
              <a:off x="7398742" y="2284149"/>
              <a:ext cx="1053611" cy="430887"/>
            </a:xfrm>
            <a:prstGeom prst="rect">
              <a:avLst/>
            </a:prstGeom>
            <a:noFill/>
          </p:spPr>
          <p:txBody>
            <a:bodyPr wrap="square" rtlCol="0">
              <a:spAutoFit/>
            </a:bodyPr>
            <a:lstStyle/>
            <a:p>
              <a:r>
                <a:rPr lang="en-US" sz="1100" dirty="0">
                  <a:solidFill>
                    <a:srgbClr val="FF0000"/>
                  </a:solidFill>
                </a:rPr>
                <a:t>BGP Session-2</a:t>
              </a:r>
            </a:p>
          </p:txBody>
        </p:sp>
        <p:cxnSp>
          <p:nvCxnSpPr>
            <p:cNvPr id="86" name="Curved Connector 52">
              <a:extLst>
                <a:ext uri="{FF2B5EF4-FFF2-40B4-BE49-F238E27FC236}">
                  <a16:creationId xmlns:a16="http://schemas.microsoft.com/office/drawing/2014/main" id="{70C48252-1517-4584-80B5-B52CE9D400FD}"/>
                </a:ext>
              </a:extLst>
            </p:cNvPr>
            <p:cNvCxnSpPr/>
            <p:nvPr/>
          </p:nvCxnSpPr>
          <p:spPr>
            <a:xfrm>
              <a:off x="3296441" y="2938839"/>
              <a:ext cx="5423233" cy="1240054"/>
            </a:xfrm>
            <a:prstGeom prst="curvedConnector3">
              <a:avLst/>
            </a:prstGeom>
            <a:ln w="12700">
              <a:solidFill>
                <a:srgbClr val="D61E03"/>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93D81C04-0A8D-4D3A-91A1-B588A363F228}"/>
                </a:ext>
              </a:extLst>
            </p:cNvPr>
            <p:cNvSpPr/>
            <p:nvPr/>
          </p:nvSpPr>
          <p:spPr>
            <a:xfrm>
              <a:off x="4123151" y="3176867"/>
              <a:ext cx="1627561" cy="307777"/>
            </a:xfrm>
            <a:prstGeom prst="rect">
              <a:avLst/>
            </a:prstGeom>
          </p:spPr>
          <p:txBody>
            <a:bodyPr wrap="none">
              <a:spAutoFit/>
            </a:bodyPr>
            <a:lstStyle/>
            <a:p>
              <a:r>
                <a:rPr lang="en-US" sz="1400" dirty="0"/>
                <a:t>    Virtual Circuit-2</a:t>
              </a:r>
            </a:p>
          </p:txBody>
        </p:sp>
        <p:sp>
          <p:nvSpPr>
            <p:cNvPr id="88" name="Rectangle 87">
              <a:extLst>
                <a:ext uri="{FF2B5EF4-FFF2-40B4-BE49-F238E27FC236}">
                  <a16:creationId xmlns:a16="http://schemas.microsoft.com/office/drawing/2014/main" id="{EE6D5E29-341D-41CB-B58E-8BE34575F725}"/>
                </a:ext>
              </a:extLst>
            </p:cNvPr>
            <p:cNvSpPr/>
            <p:nvPr/>
          </p:nvSpPr>
          <p:spPr>
            <a:xfrm rot="1620000">
              <a:off x="7061251" y="3709463"/>
              <a:ext cx="1112805" cy="261610"/>
            </a:xfrm>
            <a:prstGeom prst="rect">
              <a:avLst/>
            </a:prstGeom>
          </p:spPr>
          <p:txBody>
            <a:bodyPr wrap="none">
              <a:spAutoFit/>
            </a:bodyPr>
            <a:lstStyle/>
            <a:p>
              <a:r>
                <a:rPr lang="en-US" sz="1100" dirty="0">
                  <a:solidFill>
                    <a:srgbClr val="FF0000"/>
                  </a:solidFill>
                </a:rPr>
                <a:t>BGP Session-2</a:t>
              </a:r>
            </a:p>
          </p:txBody>
        </p:sp>
        <p:sp>
          <p:nvSpPr>
            <p:cNvPr id="89" name="Rectangle 88">
              <a:extLst>
                <a:ext uri="{FF2B5EF4-FFF2-40B4-BE49-F238E27FC236}">
                  <a16:creationId xmlns:a16="http://schemas.microsoft.com/office/drawing/2014/main" id="{70273DD0-679B-4398-B614-30F2B44E3846}"/>
                </a:ext>
              </a:extLst>
            </p:cNvPr>
            <p:cNvSpPr/>
            <p:nvPr/>
          </p:nvSpPr>
          <p:spPr>
            <a:xfrm rot="1620000">
              <a:off x="7543205" y="3155869"/>
              <a:ext cx="1091966" cy="261610"/>
            </a:xfrm>
            <a:prstGeom prst="rect">
              <a:avLst/>
            </a:prstGeom>
          </p:spPr>
          <p:txBody>
            <a:bodyPr wrap="none">
              <a:spAutoFit/>
            </a:bodyPr>
            <a:lstStyle/>
            <a:p>
              <a:r>
                <a:rPr lang="en-US" sz="1100" dirty="0">
                  <a:solidFill>
                    <a:srgbClr val="FF0000"/>
                  </a:solidFill>
                </a:rPr>
                <a:t>BGP Session-1</a:t>
              </a:r>
            </a:p>
          </p:txBody>
        </p:sp>
        <p:sp>
          <p:nvSpPr>
            <p:cNvPr id="90" name="Rectangle 89">
              <a:extLst>
                <a:ext uri="{FF2B5EF4-FFF2-40B4-BE49-F238E27FC236}">
                  <a16:creationId xmlns:a16="http://schemas.microsoft.com/office/drawing/2014/main" id="{212B37C6-934D-4C3B-98D2-AC4B22E71081}"/>
                </a:ext>
              </a:extLst>
            </p:cNvPr>
            <p:cNvSpPr/>
            <p:nvPr/>
          </p:nvSpPr>
          <p:spPr>
            <a:xfrm>
              <a:off x="3296442" y="2541159"/>
              <a:ext cx="906017" cy="246221"/>
            </a:xfrm>
            <a:prstGeom prst="rect">
              <a:avLst/>
            </a:prstGeom>
          </p:spPr>
          <p:txBody>
            <a:bodyPr wrap="none">
              <a:spAutoFit/>
            </a:bodyPr>
            <a:lstStyle/>
            <a:p>
              <a:r>
                <a:rPr lang="en-US" sz="1000" dirty="0">
                  <a:solidFill>
                    <a:srgbClr val="FF0000"/>
                  </a:solidFill>
                </a:rPr>
                <a:t>BGP Session</a:t>
              </a:r>
            </a:p>
          </p:txBody>
        </p:sp>
        <p:cxnSp>
          <p:nvCxnSpPr>
            <p:cNvPr id="91" name="Straight Arrow Connector 90">
              <a:extLst>
                <a:ext uri="{FF2B5EF4-FFF2-40B4-BE49-F238E27FC236}">
                  <a16:creationId xmlns:a16="http://schemas.microsoft.com/office/drawing/2014/main" id="{DB4122A3-9820-43B1-83A3-DA60E1686B42}"/>
                </a:ext>
              </a:extLst>
            </p:cNvPr>
            <p:cNvCxnSpPr/>
            <p:nvPr/>
          </p:nvCxnSpPr>
          <p:spPr>
            <a:xfrm>
              <a:off x="7618015" y="1193498"/>
              <a:ext cx="38090" cy="9780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362205FB-3EFC-477F-BC3C-941FB3E5D5BA}"/>
                </a:ext>
              </a:extLst>
            </p:cNvPr>
            <p:cNvSpPr txBox="1"/>
            <p:nvPr/>
          </p:nvSpPr>
          <p:spPr>
            <a:xfrm>
              <a:off x="7199018" y="685800"/>
              <a:ext cx="952258" cy="507699"/>
            </a:xfrm>
            <a:prstGeom prst="rect">
              <a:avLst/>
            </a:prstGeom>
            <a:noFill/>
          </p:spPr>
          <p:txBody>
            <a:bodyPr wrap="square" rtlCol="0">
              <a:spAutoFit/>
            </a:bodyPr>
            <a:lstStyle/>
            <a:p>
              <a:r>
                <a:rPr lang="en-US" sz="900" dirty="0">
                  <a:solidFill>
                    <a:srgbClr val="FF0000"/>
                  </a:solidFill>
                </a:rPr>
                <a:t>Oracle require redundancy with Partners</a:t>
              </a:r>
            </a:p>
          </p:txBody>
        </p:sp>
        <p:cxnSp>
          <p:nvCxnSpPr>
            <p:cNvPr id="93" name="Straight Arrow Connector 92">
              <a:extLst>
                <a:ext uri="{FF2B5EF4-FFF2-40B4-BE49-F238E27FC236}">
                  <a16:creationId xmlns:a16="http://schemas.microsoft.com/office/drawing/2014/main" id="{B519C371-D5F0-4659-9259-5CE4C7886B32}"/>
                </a:ext>
              </a:extLst>
            </p:cNvPr>
            <p:cNvCxnSpPr/>
            <p:nvPr/>
          </p:nvCxnSpPr>
          <p:spPr>
            <a:xfrm>
              <a:off x="3665410" y="1720818"/>
              <a:ext cx="38090" cy="9780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8688F8EB-F156-4EAB-99C5-CCB84FB17C3B}"/>
                </a:ext>
              </a:extLst>
            </p:cNvPr>
            <p:cNvSpPr txBox="1"/>
            <p:nvPr/>
          </p:nvSpPr>
          <p:spPr>
            <a:xfrm>
              <a:off x="3154675" y="1321672"/>
              <a:ext cx="952258" cy="646331"/>
            </a:xfrm>
            <a:prstGeom prst="rect">
              <a:avLst/>
            </a:prstGeom>
            <a:noFill/>
          </p:spPr>
          <p:txBody>
            <a:bodyPr wrap="square" rtlCol="0">
              <a:spAutoFit/>
            </a:bodyPr>
            <a:lstStyle/>
            <a:p>
              <a:r>
                <a:rPr lang="en-US" sz="900" dirty="0">
                  <a:solidFill>
                    <a:srgbClr val="FF0000"/>
                  </a:solidFill>
                </a:rPr>
                <a:t>Customer responsible for </a:t>
              </a:r>
            </a:p>
            <a:p>
              <a:r>
                <a:rPr lang="en-US" sz="900" dirty="0">
                  <a:solidFill>
                    <a:srgbClr val="FF0000"/>
                  </a:solidFill>
                </a:rPr>
                <a:t>redundancy</a:t>
              </a:r>
            </a:p>
          </p:txBody>
        </p:sp>
      </p:grpSp>
    </p:spTree>
    <p:extLst>
      <p:ext uri="{BB962C8B-B14F-4D97-AF65-F5344CB8AC3E}">
        <p14:creationId xmlns:p14="http://schemas.microsoft.com/office/powerpoint/2010/main" val="2978488770"/>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726" y="430041"/>
            <a:ext cx="10944549" cy="607485"/>
          </a:xfrm>
        </p:spPr>
        <p:txBody>
          <a:bodyPr/>
          <a:lstStyle/>
          <a:p>
            <a:r>
              <a:rPr lang="en-US" dirty="0"/>
              <a:t>Private Peering network design </a:t>
            </a:r>
          </a:p>
        </p:txBody>
      </p:sp>
      <p:sp>
        <p:nvSpPr>
          <p:cNvPr id="3" name="Content Placeholder 2"/>
          <p:cNvSpPr>
            <a:spLocks noGrp="1"/>
          </p:cNvSpPr>
          <p:nvPr>
            <p:ph idx="1"/>
          </p:nvPr>
        </p:nvSpPr>
        <p:spPr>
          <a:xfrm>
            <a:off x="623726" y="1143001"/>
            <a:ext cx="11339675" cy="4312285"/>
          </a:xfrm>
        </p:spPr>
        <p:txBody>
          <a:bodyPr/>
          <a:lstStyle/>
          <a:p>
            <a:pPr marL="285750" indent="-285750">
              <a:spcBef>
                <a:spcPts val="600"/>
              </a:spcBef>
              <a:spcAft>
                <a:spcPts val="600"/>
              </a:spcAft>
              <a:buFont typeface="Arial" charset="0"/>
              <a:buChar char="•"/>
            </a:pPr>
            <a:r>
              <a:rPr lang="en-US" sz="1800" b="1" dirty="0">
                <a:latin typeface="+mn-lt"/>
              </a:rPr>
              <a:t>Routing Protocol</a:t>
            </a:r>
          </a:p>
          <a:p>
            <a:pPr marL="1108710" lvl="2" indent="-285750">
              <a:spcBef>
                <a:spcPts val="600"/>
              </a:spcBef>
              <a:spcAft>
                <a:spcPts val="600"/>
              </a:spcAft>
              <a:buClr>
                <a:srgbClr val="000000"/>
              </a:buClr>
            </a:pPr>
            <a:r>
              <a:rPr lang="en-US" sz="1700" dirty="0">
                <a:ea typeface="+mn-ea"/>
                <a:cs typeface="+mn-cs"/>
              </a:rPr>
              <a:t>OCI currently supporting BGP(Border Gateway protocol) as a routing protocols for FastConnect connectivity to connect to partners as well as customers</a:t>
            </a:r>
          </a:p>
          <a:p>
            <a:pPr marL="1108710" lvl="2" indent="-285750">
              <a:spcBef>
                <a:spcPts val="600"/>
              </a:spcBef>
              <a:spcAft>
                <a:spcPts val="600"/>
              </a:spcAft>
              <a:buClr>
                <a:srgbClr val="000000"/>
              </a:buClr>
            </a:pPr>
            <a:r>
              <a:rPr lang="en-US" sz="1700" dirty="0">
                <a:ea typeface="+mn-ea"/>
                <a:cs typeface="+mn-cs"/>
              </a:rPr>
              <a:t>BGP is standardized exterior gateway protocols designed to exchange routing and reachability information between ASNs</a:t>
            </a:r>
          </a:p>
          <a:p>
            <a:pPr marL="1108710" lvl="2" indent="-285750">
              <a:spcBef>
                <a:spcPts val="600"/>
              </a:spcBef>
              <a:spcAft>
                <a:spcPts val="600"/>
              </a:spcAft>
              <a:buClr>
                <a:srgbClr val="000000"/>
              </a:buClr>
            </a:pPr>
            <a:r>
              <a:rPr lang="en-US" sz="1700" dirty="0">
                <a:ea typeface="+mn-ea"/>
                <a:cs typeface="+mn-cs"/>
              </a:rPr>
              <a:t>BGP is open standard protocol supported by all hardware vendor</a:t>
            </a:r>
          </a:p>
          <a:p>
            <a:pPr marL="285750" lvl="1" indent="-285750">
              <a:spcBef>
                <a:spcPts val="600"/>
              </a:spcBef>
              <a:spcAft>
                <a:spcPts val="600"/>
              </a:spcAft>
              <a:buClr>
                <a:srgbClr val="000000"/>
              </a:buClr>
            </a:pPr>
            <a:endParaRPr lang="en-US" sz="1800" b="1" dirty="0"/>
          </a:p>
          <a:p>
            <a:pPr marL="285750" indent="-285750">
              <a:spcBef>
                <a:spcPts val="600"/>
              </a:spcBef>
              <a:spcAft>
                <a:spcPts val="600"/>
              </a:spcAft>
              <a:buFont typeface="Arial" charset="0"/>
              <a:buChar char="•"/>
            </a:pPr>
            <a:r>
              <a:rPr lang="en-US" sz="1800" b="1" dirty="0">
                <a:latin typeface="+mn-lt"/>
              </a:rPr>
              <a:t>BGP IP address assignment</a:t>
            </a:r>
          </a:p>
          <a:p>
            <a:pPr marL="1108710" lvl="2" indent="-285750">
              <a:spcBef>
                <a:spcPts val="600"/>
              </a:spcBef>
              <a:spcAft>
                <a:spcPts val="600"/>
              </a:spcAft>
              <a:buClr>
                <a:srgbClr val="000000"/>
              </a:buClr>
            </a:pPr>
            <a:r>
              <a:rPr lang="en-US" sz="1700" dirty="0">
                <a:ea typeface="+mn-ea"/>
                <a:cs typeface="+mn-cs"/>
              </a:rPr>
              <a:t>Customer/L3 Provider can use any /30 or /31 ip address that they want to use. </a:t>
            </a:r>
          </a:p>
          <a:p>
            <a:pPr marL="1108710" lvl="2" indent="-285750">
              <a:spcBef>
                <a:spcPts val="600"/>
              </a:spcBef>
              <a:spcAft>
                <a:spcPts val="600"/>
              </a:spcAft>
              <a:buClr>
                <a:srgbClr val="000000"/>
              </a:buClr>
            </a:pPr>
            <a:r>
              <a:rPr lang="en-US" sz="1700" dirty="0">
                <a:ea typeface="+mn-ea"/>
                <a:cs typeface="+mn-cs"/>
              </a:rPr>
              <a:t>This IP address is used for point to point addressing as well as BGP peer addresses</a:t>
            </a:r>
          </a:p>
          <a:p>
            <a:pPr marL="342900" lvl="1" indent="-342900">
              <a:spcBef>
                <a:spcPts val="600"/>
              </a:spcBef>
              <a:spcAft>
                <a:spcPts val="600"/>
              </a:spcAft>
              <a:buClr>
                <a:srgbClr val="000000"/>
              </a:buClr>
            </a:pPr>
            <a:endParaRPr lang="en-US" sz="1800" dirty="0">
              <a:latin typeface="Arial" pitchFamily="34" charset="0"/>
              <a:ea typeface="+mn-ea"/>
              <a:cs typeface="+mn-cs"/>
            </a:endParaRPr>
          </a:p>
        </p:txBody>
      </p:sp>
    </p:spTree>
    <p:extLst>
      <p:ext uri="{BB962C8B-B14F-4D97-AF65-F5344CB8AC3E}">
        <p14:creationId xmlns:p14="http://schemas.microsoft.com/office/powerpoint/2010/main" val="1393681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90FE7-11AC-414C-842F-8A9A0E469DA6}"/>
              </a:ext>
            </a:extLst>
          </p:cNvPr>
          <p:cNvSpPr>
            <a:spLocks noGrp="1"/>
          </p:cNvSpPr>
          <p:nvPr>
            <p:ph type="title"/>
          </p:nvPr>
        </p:nvSpPr>
        <p:spPr/>
        <p:txBody>
          <a:bodyPr/>
          <a:lstStyle/>
          <a:p>
            <a:r>
              <a:rPr lang="en-US" sz="3200" b="1" dirty="0">
                <a:latin typeface="+mn-lt"/>
              </a:rPr>
              <a:t>Virtual Cloud Network</a:t>
            </a:r>
          </a:p>
        </p:txBody>
      </p:sp>
      <p:sp>
        <p:nvSpPr>
          <p:cNvPr id="4" name="Footer Placeholder 3">
            <a:extLst>
              <a:ext uri="{FF2B5EF4-FFF2-40B4-BE49-F238E27FC236}">
                <a16:creationId xmlns:a16="http://schemas.microsoft.com/office/drawing/2014/main" id="{E3B982E7-B2CA-664F-933B-0494D7B642F2}"/>
              </a:ext>
            </a:extLst>
          </p:cNvPr>
          <p:cNvSpPr>
            <a:spLocks noGrp="1"/>
          </p:cNvSpPr>
          <p:nvPr>
            <p:ph type="ftr" sz="quarter" idx="16"/>
          </p:nvPr>
        </p:nvSpPr>
        <p:spPr/>
        <p:txBody>
          <a:bodyPr/>
          <a:lstStyle/>
          <a:p>
            <a:r>
              <a:rPr lang="en-US"/>
              <a:t>Copyright © 2019, Oracle and/or its affiliates. All rights reserved.</a:t>
            </a:r>
            <a:endParaRPr lang="en-US" dirty="0"/>
          </a:p>
        </p:txBody>
      </p:sp>
      <p:sp>
        <p:nvSpPr>
          <p:cNvPr id="5" name="Slide Number Placeholder 4">
            <a:extLst>
              <a:ext uri="{FF2B5EF4-FFF2-40B4-BE49-F238E27FC236}">
                <a16:creationId xmlns:a16="http://schemas.microsoft.com/office/drawing/2014/main" id="{1DF98EE0-3CA1-E048-931B-458493C686EE}"/>
              </a:ext>
            </a:extLst>
          </p:cNvPr>
          <p:cNvSpPr>
            <a:spLocks noGrp="1"/>
          </p:cNvSpPr>
          <p:nvPr>
            <p:ph type="sldNum" sz="quarter" idx="17"/>
          </p:nvPr>
        </p:nvSpPr>
        <p:spPr/>
        <p:txBody>
          <a:bodyPr/>
          <a:lstStyle/>
          <a:p>
            <a:pPr>
              <a:defRPr/>
            </a:pPr>
            <a:fld id="{E512E067-8BE2-45A0-8DDB-F42273211E6F}" type="slidenum">
              <a:rPr lang="en-US" smtClean="0"/>
              <a:pPr>
                <a:defRPr/>
              </a:pPr>
              <a:t>5</a:t>
            </a:fld>
            <a:endParaRPr lang="en-US" dirty="0"/>
          </a:p>
        </p:txBody>
      </p:sp>
    </p:spTree>
    <p:extLst>
      <p:ext uri="{BB962C8B-B14F-4D97-AF65-F5344CB8AC3E}">
        <p14:creationId xmlns:p14="http://schemas.microsoft.com/office/powerpoint/2010/main" val="2391244339"/>
      </p:ext>
    </p:extLst>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727" y="457201"/>
            <a:ext cx="10944549" cy="607485"/>
          </a:xfrm>
        </p:spPr>
        <p:txBody>
          <a:bodyPr/>
          <a:lstStyle/>
          <a:p>
            <a:r>
              <a:rPr lang="en-US" dirty="0"/>
              <a:t>Private Peering network design contd..</a:t>
            </a:r>
          </a:p>
        </p:txBody>
      </p:sp>
      <p:sp>
        <p:nvSpPr>
          <p:cNvPr id="3" name="Content Placeholder 2"/>
          <p:cNvSpPr>
            <a:spLocks noGrp="1"/>
          </p:cNvSpPr>
          <p:nvPr>
            <p:ph idx="1"/>
          </p:nvPr>
        </p:nvSpPr>
        <p:spPr>
          <a:xfrm>
            <a:off x="623727" y="1143000"/>
            <a:ext cx="11339675" cy="4527728"/>
          </a:xfrm>
        </p:spPr>
        <p:txBody>
          <a:bodyPr/>
          <a:lstStyle/>
          <a:p>
            <a:pPr marL="285750" indent="-285750">
              <a:spcBef>
                <a:spcPts val="600"/>
              </a:spcBef>
              <a:spcAft>
                <a:spcPts val="600"/>
              </a:spcAft>
              <a:buFont typeface="Arial" charset="0"/>
              <a:buChar char="•"/>
            </a:pPr>
            <a:r>
              <a:rPr lang="en-US" sz="1800" b="1" dirty="0"/>
              <a:t>BGP ASN </a:t>
            </a:r>
          </a:p>
          <a:p>
            <a:pPr marL="1108710" lvl="2" indent="-285750">
              <a:spcBef>
                <a:spcPts val="600"/>
              </a:spcBef>
              <a:spcAft>
                <a:spcPts val="600"/>
              </a:spcAft>
              <a:buClr>
                <a:srgbClr val="000000"/>
              </a:buClr>
            </a:pPr>
            <a:r>
              <a:rPr lang="en-US" sz="1800" dirty="0">
                <a:latin typeface="Arial" pitchFamily="34" charset="0"/>
              </a:rPr>
              <a:t>Similar to public and private addresses there are private (64512- 65535) &amp; public ASN(1 - 64511) allocation</a:t>
            </a:r>
          </a:p>
          <a:p>
            <a:pPr marL="1108710" lvl="2" indent="-285750">
              <a:spcBef>
                <a:spcPts val="600"/>
              </a:spcBef>
              <a:spcAft>
                <a:spcPts val="600"/>
              </a:spcAft>
              <a:buClr>
                <a:srgbClr val="000000"/>
              </a:buClr>
            </a:pPr>
            <a:r>
              <a:rPr lang="en-US" sz="1800" dirty="0">
                <a:latin typeface="Arial" pitchFamily="34" charset="0"/>
              </a:rPr>
              <a:t>OCI only supports 2 byte ASN</a:t>
            </a:r>
            <a:endParaRPr lang="en-US" sz="1800" dirty="0">
              <a:latin typeface="Arial" pitchFamily="34" charset="0"/>
              <a:ea typeface="+mn-ea"/>
              <a:cs typeface="+mn-cs"/>
            </a:endParaRPr>
          </a:p>
          <a:p>
            <a:pPr marL="1108710" lvl="2" indent="-285750">
              <a:spcBef>
                <a:spcPts val="600"/>
              </a:spcBef>
              <a:spcAft>
                <a:spcPts val="600"/>
              </a:spcAft>
              <a:buClr>
                <a:srgbClr val="000000"/>
              </a:buClr>
            </a:pPr>
            <a:r>
              <a:rPr lang="en-US" sz="1800" dirty="0">
                <a:latin typeface="Arial" pitchFamily="34" charset="0"/>
                <a:ea typeface="+mn-ea"/>
                <a:cs typeface="+mn-cs"/>
              </a:rPr>
              <a:t>The BGP ASN for OCI will be 31898 regardless of region</a:t>
            </a:r>
          </a:p>
          <a:p>
            <a:pPr marL="1108710" lvl="2" indent="-285750">
              <a:spcBef>
                <a:spcPts val="600"/>
              </a:spcBef>
              <a:spcAft>
                <a:spcPts val="600"/>
              </a:spcAft>
              <a:buClr>
                <a:srgbClr val="000000"/>
              </a:buClr>
            </a:pPr>
            <a:r>
              <a:rPr lang="en-US" sz="1800" dirty="0">
                <a:latin typeface="Arial" pitchFamily="34" charset="0"/>
                <a:ea typeface="+mn-ea"/>
                <a:cs typeface="+mn-cs"/>
              </a:rPr>
              <a:t>Customer can use any ASN that they comfortable using</a:t>
            </a:r>
          </a:p>
          <a:p>
            <a:pPr marL="0" lvl="1">
              <a:spcBef>
                <a:spcPts val="600"/>
              </a:spcBef>
              <a:spcAft>
                <a:spcPts val="600"/>
              </a:spcAft>
              <a:buClr>
                <a:srgbClr val="000000"/>
              </a:buClr>
            </a:pPr>
            <a:endParaRPr lang="en-US" sz="1800" b="1" dirty="0"/>
          </a:p>
          <a:p>
            <a:pPr marL="285750" lvl="1" indent="-285750">
              <a:spcBef>
                <a:spcPts val="600"/>
              </a:spcBef>
              <a:spcAft>
                <a:spcPts val="600"/>
              </a:spcAft>
              <a:buClr>
                <a:srgbClr val="000000"/>
              </a:buClr>
            </a:pPr>
            <a:r>
              <a:rPr lang="en-US" sz="1800" b="1" dirty="0"/>
              <a:t>LAG Support (Cross-Connect Groups)</a:t>
            </a:r>
          </a:p>
          <a:p>
            <a:pPr marL="1165860" lvl="2" indent="-342900">
              <a:spcBef>
                <a:spcPts val="600"/>
              </a:spcBef>
              <a:spcAft>
                <a:spcPts val="600"/>
              </a:spcAft>
              <a:buClr>
                <a:srgbClr val="000000"/>
              </a:buClr>
            </a:pPr>
            <a:r>
              <a:rPr lang="en-US" sz="1700" dirty="0">
                <a:latin typeface="Arial" pitchFamily="34" charset="0"/>
                <a:ea typeface="+mn-ea"/>
                <a:cs typeface="+mn-cs"/>
              </a:rPr>
              <a:t>You can aggregate multiple physical links in to a single logical channel based on IEEE 802.3ad also known as LACP (Link Aggregation Control Protocol)</a:t>
            </a:r>
          </a:p>
          <a:p>
            <a:pPr marL="1165860" lvl="2" indent="-342900">
              <a:spcBef>
                <a:spcPts val="600"/>
              </a:spcBef>
              <a:spcAft>
                <a:spcPts val="600"/>
              </a:spcAft>
              <a:buClr>
                <a:srgbClr val="000000"/>
              </a:buClr>
            </a:pPr>
            <a:r>
              <a:rPr lang="en-US" sz="1700" dirty="0">
                <a:latin typeface="Arial" pitchFamily="34" charset="0"/>
                <a:ea typeface="+mn-ea"/>
                <a:cs typeface="+mn-cs"/>
              </a:rPr>
              <a:t>LAG provides Link level redundancy and OCI always recommend partners and customer to build LAG      even with Single physical member so when we have to scale up there is no downtime</a:t>
            </a:r>
          </a:p>
        </p:txBody>
      </p:sp>
    </p:spTree>
    <p:extLst>
      <p:ext uri="{BB962C8B-B14F-4D97-AF65-F5344CB8AC3E}">
        <p14:creationId xmlns:p14="http://schemas.microsoft.com/office/powerpoint/2010/main" val="3173021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727" y="457201"/>
            <a:ext cx="10944549" cy="607485"/>
          </a:xfrm>
        </p:spPr>
        <p:txBody>
          <a:bodyPr/>
          <a:lstStyle/>
          <a:p>
            <a:r>
              <a:rPr lang="en-US" dirty="0"/>
              <a:t>Private Peering network design contd.. (2) </a:t>
            </a:r>
          </a:p>
        </p:txBody>
      </p:sp>
      <p:sp>
        <p:nvSpPr>
          <p:cNvPr id="3" name="Content Placeholder 2"/>
          <p:cNvSpPr>
            <a:spLocks noGrp="1"/>
          </p:cNvSpPr>
          <p:nvPr>
            <p:ph idx="1"/>
          </p:nvPr>
        </p:nvSpPr>
        <p:spPr>
          <a:xfrm>
            <a:off x="623727" y="1062423"/>
            <a:ext cx="11111074" cy="4389229"/>
          </a:xfrm>
        </p:spPr>
        <p:txBody>
          <a:bodyPr/>
          <a:lstStyle/>
          <a:p>
            <a:pPr marL="285750" lvl="1" indent="-285750">
              <a:spcBef>
                <a:spcPts val="600"/>
              </a:spcBef>
              <a:spcAft>
                <a:spcPts val="600"/>
              </a:spcAft>
              <a:buClr>
                <a:srgbClr val="000000"/>
              </a:buClr>
            </a:pPr>
            <a:r>
              <a:rPr lang="en-US" sz="1800" b="1" dirty="0"/>
              <a:t>BGP Authentication </a:t>
            </a:r>
          </a:p>
          <a:p>
            <a:pPr marL="1165860" lvl="2" indent="-342900">
              <a:spcBef>
                <a:spcPts val="600"/>
              </a:spcBef>
              <a:spcAft>
                <a:spcPts val="600"/>
              </a:spcAft>
              <a:buClr>
                <a:srgbClr val="000000"/>
              </a:buClr>
            </a:pPr>
            <a:r>
              <a:rPr lang="en-US" sz="1700" dirty="0">
                <a:latin typeface="Arial" pitchFamily="34" charset="0"/>
              </a:rPr>
              <a:t>OCI supports BGP authentication mechanisms like Message Digest5 (MD5) algorithms. When authentication in enable any TCP segment belonging to BGP exchanged between peers is verified and accepted only if Authentication is successful.</a:t>
            </a:r>
          </a:p>
          <a:p>
            <a:pPr marL="1165860" lvl="2" indent="-342900">
              <a:spcBef>
                <a:spcPts val="600"/>
              </a:spcBef>
              <a:spcAft>
                <a:spcPts val="600"/>
              </a:spcAft>
              <a:buClr>
                <a:srgbClr val="000000"/>
              </a:buClr>
            </a:pPr>
            <a:r>
              <a:rPr lang="en-US" sz="1800" dirty="0">
                <a:latin typeface="Arial" pitchFamily="34" charset="0"/>
                <a:ea typeface="+mn-ea"/>
                <a:cs typeface="+mn-cs"/>
              </a:rPr>
              <a:t>Most types of authentication require administration and can disproportionately consume router resources as a result. OCI doesn't recommend using it unless customer have hardcore requirement.</a:t>
            </a:r>
          </a:p>
          <a:p>
            <a:pPr marL="1165860" lvl="2" indent="-342900">
              <a:spcBef>
                <a:spcPts val="600"/>
              </a:spcBef>
              <a:spcAft>
                <a:spcPts val="600"/>
              </a:spcAft>
              <a:buClr>
                <a:srgbClr val="000000"/>
              </a:buClr>
            </a:pPr>
            <a:r>
              <a:rPr lang="en-US" sz="1800" dirty="0">
                <a:latin typeface="Arial" pitchFamily="34" charset="0"/>
                <a:ea typeface="+mn-ea"/>
                <a:cs typeface="+mn-cs"/>
              </a:rPr>
              <a:t>OCI will not use MD5 with partners</a:t>
            </a:r>
            <a:endParaRPr lang="en-US" sz="1800" b="1" dirty="0"/>
          </a:p>
          <a:p>
            <a:pPr marL="285750" lvl="1" indent="-285750">
              <a:spcBef>
                <a:spcPts val="600"/>
              </a:spcBef>
              <a:spcAft>
                <a:spcPts val="600"/>
              </a:spcAft>
              <a:buClr>
                <a:srgbClr val="000000"/>
              </a:buClr>
            </a:pPr>
            <a:r>
              <a:rPr lang="en-US" sz="1800" b="1" dirty="0"/>
              <a:t>Prefix-Acceptance</a:t>
            </a:r>
          </a:p>
          <a:p>
            <a:pPr marL="1165860" lvl="2" indent="-342900">
              <a:spcBef>
                <a:spcPts val="600"/>
              </a:spcBef>
              <a:spcAft>
                <a:spcPts val="600"/>
              </a:spcAft>
              <a:buClr>
                <a:srgbClr val="000000"/>
              </a:buClr>
            </a:pPr>
            <a:r>
              <a:rPr lang="en-US" sz="1800" dirty="0">
                <a:ea typeface="+mn-ea"/>
                <a:cs typeface="+mn-cs"/>
              </a:rPr>
              <a:t>OCI will accept any-prefix advertise by customer over the FastConnect BGP session</a:t>
            </a:r>
          </a:p>
          <a:p>
            <a:pPr marL="1165860" lvl="2" indent="-342900">
              <a:spcBef>
                <a:spcPts val="600"/>
              </a:spcBef>
              <a:spcAft>
                <a:spcPts val="600"/>
              </a:spcAft>
              <a:buClr>
                <a:srgbClr val="000000"/>
              </a:buClr>
            </a:pPr>
            <a:r>
              <a:rPr lang="en-US" sz="1800" dirty="0">
                <a:ea typeface="+mn-ea"/>
                <a:cs typeface="+mn-cs"/>
              </a:rPr>
              <a:t>No restriction on prefix-length</a:t>
            </a:r>
          </a:p>
          <a:p>
            <a:pPr marL="1165860" lvl="2" indent="-342900">
              <a:spcBef>
                <a:spcPts val="600"/>
              </a:spcBef>
              <a:spcAft>
                <a:spcPts val="600"/>
              </a:spcAft>
              <a:buClr>
                <a:srgbClr val="000000"/>
              </a:buClr>
            </a:pPr>
            <a:r>
              <a:rPr lang="en-US" sz="1800" dirty="0"/>
              <a:t>The only limit is number of prefixes(2000) that customer can advertise over the VC/BGP session</a:t>
            </a:r>
          </a:p>
        </p:txBody>
      </p:sp>
    </p:spTree>
    <p:extLst>
      <p:ext uri="{BB962C8B-B14F-4D97-AF65-F5344CB8AC3E}">
        <p14:creationId xmlns:p14="http://schemas.microsoft.com/office/powerpoint/2010/main" val="2929885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dissolve">
                                      <p:cBhvr>
                                        <p:cTn id="21" dur="500"/>
                                        <p:tgtEl>
                                          <p:spTgt spid="3">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dissolve">
                                      <p:cBhvr>
                                        <p:cTn id="24" dur="500"/>
                                        <p:tgtEl>
                                          <p:spTgt spid="3">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dissolv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3727" y="381001"/>
            <a:ext cx="10944549" cy="649815"/>
          </a:xfrm>
        </p:spPr>
        <p:txBody>
          <a:bodyPr/>
          <a:lstStyle/>
          <a:p>
            <a:r>
              <a:rPr lang="en-US" dirty="0"/>
              <a:t>Public Peering network design</a:t>
            </a:r>
          </a:p>
        </p:txBody>
      </p:sp>
      <p:sp>
        <p:nvSpPr>
          <p:cNvPr id="5" name="TextBox 4"/>
          <p:cNvSpPr txBox="1"/>
          <p:nvPr/>
        </p:nvSpPr>
        <p:spPr>
          <a:xfrm>
            <a:off x="2088572" y="2119256"/>
            <a:ext cx="914400" cy="914400"/>
          </a:xfrm>
          <a:prstGeom prst="rect">
            <a:avLst/>
          </a:prstGeom>
          <a:noFill/>
        </p:spPr>
        <p:txBody>
          <a:bodyPr wrap="none" lIns="0" tIns="0" rIns="0" bIns="0" rtlCol="0">
            <a:noAutofit/>
          </a:bodyPr>
          <a:lstStyle/>
          <a:p>
            <a:pPr>
              <a:lnSpc>
                <a:spcPct val="90000"/>
              </a:lnSpc>
            </a:pPr>
            <a:endParaRPr lang="en-US" dirty="0"/>
          </a:p>
        </p:txBody>
      </p:sp>
      <p:sp>
        <p:nvSpPr>
          <p:cNvPr id="6" name="TextBox 5"/>
          <p:cNvSpPr txBox="1"/>
          <p:nvPr/>
        </p:nvSpPr>
        <p:spPr>
          <a:xfrm>
            <a:off x="623726" y="1145689"/>
            <a:ext cx="11263474" cy="4264511"/>
          </a:xfrm>
          <a:prstGeom prst="rect">
            <a:avLst/>
          </a:prstGeom>
          <a:noFill/>
        </p:spPr>
        <p:txBody>
          <a:bodyPr wrap="square" lIns="0" tIns="0" rIns="0" bIns="0" rtlCol="0">
            <a:noAutofit/>
          </a:bodyPr>
          <a:lstStyle/>
          <a:p>
            <a:pPr marL="285750" indent="-285750" defTabSz="304747">
              <a:spcBef>
                <a:spcPts val="600"/>
              </a:spcBef>
              <a:spcAft>
                <a:spcPts val="600"/>
              </a:spcAft>
              <a:buClr>
                <a:srgbClr val="000000"/>
              </a:buClr>
              <a:buFont typeface="Arial" charset="0"/>
              <a:buChar char="•"/>
            </a:pPr>
            <a:r>
              <a:rPr lang="en-US" b="1" dirty="0">
                <a:latin typeface="Arial" pitchFamily="34" charset="0"/>
                <a:cs typeface="+mn-cs"/>
              </a:rPr>
              <a:t>BGP IP address assignment</a:t>
            </a:r>
          </a:p>
          <a:p>
            <a:pPr marL="952394" lvl="2" indent="-342900" defTabSz="304747">
              <a:spcBef>
                <a:spcPts val="600"/>
              </a:spcBef>
              <a:spcAft>
                <a:spcPts val="600"/>
              </a:spcAft>
              <a:buClr>
                <a:srgbClr val="000000"/>
              </a:buClr>
              <a:buFont typeface="Arial" charset="0"/>
              <a:buChar char="•"/>
            </a:pPr>
            <a:r>
              <a:rPr lang="en-US" dirty="0">
                <a:solidFill>
                  <a:srgbClr val="5F5F5F"/>
                </a:solidFill>
                <a:latin typeface="Arial" pitchFamily="34" charset="0"/>
              </a:rPr>
              <a:t>In contrast to FastConnect-private, Customer’s Layer 3 point-to-point interface will be part of shared Internet routing-instance instead of unique DRG routing-instance.</a:t>
            </a:r>
          </a:p>
          <a:p>
            <a:pPr marL="952394" lvl="2" indent="-342900" defTabSz="304747">
              <a:spcBef>
                <a:spcPts val="600"/>
              </a:spcBef>
              <a:spcAft>
                <a:spcPts val="600"/>
              </a:spcAft>
              <a:buClr>
                <a:srgbClr val="000000"/>
              </a:buClr>
              <a:buFont typeface="Arial" charset="0"/>
              <a:buChar char="•"/>
            </a:pPr>
            <a:r>
              <a:rPr lang="en-US" dirty="0">
                <a:solidFill>
                  <a:srgbClr val="5F5F5F"/>
                </a:solidFill>
                <a:latin typeface="Arial" pitchFamily="34" charset="0"/>
              </a:rPr>
              <a:t>Because of customers is going to share same routing-instance we need to make sure that the IP addresses are unique. </a:t>
            </a:r>
          </a:p>
          <a:p>
            <a:pPr marL="952394" lvl="2" indent="-342900" defTabSz="304747">
              <a:spcBef>
                <a:spcPts val="600"/>
              </a:spcBef>
              <a:spcAft>
                <a:spcPts val="600"/>
              </a:spcAft>
              <a:buClr>
                <a:srgbClr val="000000"/>
              </a:buClr>
              <a:buFont typeface="Arial" charset="0"/>
              <a:buChar char="•"/>
            </a:pPr>
            <a:r>
              <a:rPr lang="en-US" dirty="0">
                <a:solidFill>
                  <a:srgbClr val="5F5F5F"/>
                </a:solidFill>
                <a:latin typeface="Arial" pitchFamily="34" charset="0"/>
              </a:rPr>
              <a:t>OCI will assign the point to point IPs from range(169.254.0.0/16)</a:t>
            </a:r>
          </a:p>
          <a:p>
            <a:pPr defTabSz="304747">
              <a:spcBef>
                <a:spcPts val="600"/>
              </a:spcBef>
              <a:spcAft>
                <a:spcPts val="600"/>
              </a:spcAft>
              <a:buClr>
                <a:srgbClr val="000000"/>
              </a:buClr>
            </a:pPr>
            <a:endParaRPr lang="en-US" b="1" dirty="0">
              <a:latin typeface="Arial" pitchFamily="34" charset="0"/>
              <a:cs typeface="+mn-cs"/>
            </a:endParaRPr>
          </a:p>
          <a:p>
            <a:pPr defTabSz="304747">
              <a:spcBef>
                <a:spcPts val="600"/>
              </a:spcBef>
              <a:spcAft>
                <a:spcPts val="600"/>
              </a:spcAft>
              <a:buClr>
                <a:srgbClr val="000000"/>
              </a:buClr>
            </a:pPr>
            <a:r>
              <a:rPr lang="en-US" b="1" dirty="0">
                <a:latin typeface="Arial" pitchFamily="34" charset="0"/>
                <a:cs typeface="+mn-cs"/>
              </a:rPr>
              <a:t>BGP Prefix-advertisement</a:t>
            </a:r>
          </a:p>
          <a:p>
            <a:pPr marL="952394" lvl="2" indent="-342900" defTabSz="304747">
              <a:spcBef>
                <a:spcPts val="600"/>
              </a:spcBef>
              <a:spcAft>
                <a:spcPts val="600"/>
              </a:spcAft>
              <a:buClr>
                <a:srgbClr val="000000"/>
              </a:buClr>
              <a:buFont typeface="Arial" charset="0"/>
              <a:buChar char="•"/>
            </a:pPr>
            <a:r>
              <a:rPr lang="en-US" dirty="0">
                <a:solidFill>
                  <a:srgbClr val="5F5F5F"/>
                </a:solidFill>
                <a:latin typeface="Arial" pitchFamily="34" charset="0"/>
              </a:rPr>
              <a:t>OCI will advertise all the public prefixes for specific region customer is peering with</a:t>
            </a:r>
          </a:p>
          <a:p>
            <a:pPr marL="952394" lvl="2" indent="-342900" defTabSz="304747">
              <a:spcBef>
                <a:spcPts val="600"/>
              </a:spcBef>
              <a:spcAft>
                <a:spcPts val="600"/>
              </a:spcAft>
              <a:buClr>
                <a:srgbClr val="000000"/>
              </a:buClr>
              <a:buFont typeface="Arial" charset="0"/>
              <a:buChar char="•"/>
            </a:pPr>
            <a:r>
              <a:rPr lang="en-US" dirty="0">
                <a:solidFill>
                  <a:srgbClr val="5F5F5F"/>
                </a:solidFill>
                <a:latin typeface="Arial" pitchFamily="34" charset="0"/>
              </a:rPr>
              <a:t>Public prefixes will include IP ranges that covers all public service offering by OCI</a:t>
            </a:r>
          </a:p>
          <a:p>
            <a:pPr marL="952394" lvl="2" indent="-342900" defTabSz="304747">
              <a:spcBef>
                <a:spcPts val="600"/>
              </a:spcBef>
              <a:spcAft>
                <a:spcPts val="600"/>
              </a:spcAft>
              <a:buClr>
                <a:srgbClr val="000000"/>
              </a:buClr>
              <a:buFont typeface="Arial" charset="0"/>
              <a:buChar char="•"/>
            </a:pPr>
            <a:r>
              <a:rPr lang="en-US" dirty="0">
                <a:solidFill>
                  <a:srgbClr val="5F5F5F"/>
                </a:solidFill>
                <a:latin typeface="Arial" pitchFamily="34" charset="0"/>
              </a:rPr>
              <a:t>Public prefixes will also covers all the customer’s public VCN host prefixes</a:t>
            </a:r>
          </a:p>
          <a:p>
            <a:pPr marL="285750" indent="-285750">
              <a:spcAft>
                <a:spcPts val="600"/>
              </a:spcAft>
              <a:buFont typeface="Wingdings" charset="2"/>
              <a:buChar char="Ø"/>
            </a:pPr>
            <a:endParaRPr lang="en-US" b="1" dirty="0">
              <a:solidFill>
                <a:schemeClr val="tx1">
                  <a:lumMod val="50000"/>
                </a:schemeClr>
              </a:solidFill>
            </a:endParaRPr>
          </a:p>
        </p:txBody>
      </p:sp>
    </p:spTree>
    <p:extLst>
      <p:ext uri="{BB962C8B-B14F-4D97-AF65-F5344CB8AC3E}">
        <p14:creationId xmlns:p14="http://schemas.microsoft.com/office/powerpoint/2010/main" val="3219631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dissolve">
                                      <p:cBhvr>
                                        <p:cTn id="10" dur="500"/>
                                        <p:tgtEl>
                                          <p:spTgt spid="6">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dissolve">
                                      <p:cBhvr>
                                        <p:cTn id="13" dur="500"/>
                                        <p:tgtEl>
                                          <p:spTgt spid="6">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dissolve">
                                      <p:cBhvr>
                                        <p:cTn id="16" dur="500"/>
                                        <p:tgtEl>
                                          <p:spTgt spid="6">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animEffect transition="in" filter="dissolve">
                                      <p:cBhvr>
                                        <p:cTn id="21" dur="500"/>
                                        <p:tgtEl>
                                          <p:spTgt spid="6">
                                            <p:txEl>
                                              <p:pRg st="5" end="5"/>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6">
                                            <p:txEl>
                                              <p:pRg st="6" end="6"/>
                                            </p:txEl>
                                          </p:spTgt>
                                        </p:tgtEl>
                                        <p:attrNameLst>
                                          <p:attrName>style.visibility</p:attrName>
                                        </p:attrNameLst>
                                      </p:cBhvr>
                                      <p:to>
                                        <p:strVal val="visible"/>
                                      </p:to>
                                    </p:set>
                                    <p:animEffect transition="in" filter="dissolve">
                                      <p:cBhvr>
                                        <p:cTn id="24" dur="500"/>
                                        <p:tgtEl>
                                          <p:spTgt spid="6">
                                            <p:txEl>
                                              <p:pRg st="6" end="6"/>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dissolve">
                                      <p:cBhvr>
                                        <p:cTn id="27" dur="500"/>
                                        <p:tgtEl>
                                          <p:spTgt spid="6">
                                            <p:txEl>
                                              <p:pRg st="7" end="7"/>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6">
                                            <p:txEl>
                                              <p:pRg st="8" end="8"/>
                                            </p:txEl>
                                          </p:spTgt>
                                        </p:tgtEl>
                                        <p:attrNameLst>
                                          <p:attrName>style.visibility</p:attrName>
                                        </p:attrNameLst>
                                      </p:cBhvr>
                                      <p:to>
                                        <p:strVal val="visible"/>
                                      </p:to>
                                    </p:set>
                                    <p:animEffect transition="in" filter="dissolve">
                                      <p:cBhvr>
                                        <p:cTn id="30"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32938" y="2563738"/>
            <a:ext cx="1076770" cy="504202"/>
          </a:xfrm>
          <a:prstGeom prst="rect">
            <a:avLst/>
          </a:prstGeom>
          <a:noFill/>
        </p:spPr>
        <p:txBody>
          <a:bodyPr wrap="square" lIns="0" tIns="0" rIns="0" bIns="0" rtlCol="0">
            <a:noAutofit/>
          </a:bodyPr>
          <a:lstStyle/>
          <a:p>
            <a:pPr>
              <a:lnSpc>
                <a:spcPct val="90000"/>
              </a:lnSpc>
            </a:pPr>
            <a:endParaRPr lang="en-US" dirty="0"/>
          </a:p>
        </p:txBody>
      </p:sp>
      <p:sp>
        <p:nvSpPr>
          <p:cNvPr id="6" name="TextBox 5"/>
          <p:cNvSpPr txBox="1"/>
          <p:nvPr/>
        </p:nvSpPr>
        <p:spPr>
          <a:xfrm>
            <a:off x="580644" y="1183216"/>
            <a:ext cx="11230357" cy="5217585"/>
          </a:xfrm>
          <a:prstGeom prst="rect">
            <a:avLst/>
          </a:prstGeom>
          <a:noFill/>
        </p:spPr>
        <p:txBody>
          <a:bodyPr wrap="square" lIns="0" tIns="0" rIns="0" bIns="0" rtlCol="0">
            <a:noAutofit/>
          </a:bodyPr>
          <a:lstStyle/>
          <a:p>
            <a:pPr marL="342900" indent="-342900" defTabSz="304747">
              <a:spcBef>
                <a:spcPts val="600"/>
              </a:spcBef>
              <a:spcAft>
                <a:spcPts val="600"/>
              </a:spcAft>
              <a:buClr>
                <a:srgbClr val="000000"/>
              </a:buClr>
              <a:buFont typeface="Arial" charset="0"/>
              <a:buChar char="•"/>
            </a:pPr>
            <a:r>
              <a:rPr lang="en-US" sz="2000" b="1" dirty="0">
                <a:latin typeface="Arial" pitchFamily="34" charset="0"/>
              </a:rPr>
              <a:t>BGP Prefix-acceptance</a:t>
            </a:r>
          </a:p>
          <a:p>
            <a:pPr marL="952394" lvl="2" indent="-342900" defTabSz="304747">
              <a:spcBef>
                <a:spcPts val="600"/>
              </a:spcBef>
              <a:spcAft>
                <a:spcPts val="600"/>
              </a:spcAft>
              <a:buClr>
                <a:srgbClr val="000000"/>
              </a:buClr>
              <a:buFont typeface="Arial" charset="0"/>
              <a:buChar char="•"/>
            </a:pPr>
            <a:r>
              <a:rPr lang="en-US" dirty="0">
                <a:solidFill>
                  <a:srgbClr val="5F5F5F"/>
                </a:solidFill>
                <a:latin typeface="Arial" pitchFamily="34" charset="0"/>
              </a:rPr>
              <a:t>Customer provides list of prefixes that they want to advertise via console</a:t>
            </a:r>
          </a:p>
          <a:p>
            <a:pPr marL="952394" lvl="2" indent="-342900" defTabSz="304747">
              <a:spcBef>
                <a:spcPts val="600"/>
              </a:spcBef>
              <a:spcAft>
                <a:spcPts val="600"/>
              </a:spcAft>
              <a:buClr>
                <a:srgbClr val="000000"/>
              </a:buClr>
              <a:buFont typeface="Arial" charset="0"/>
              <a:buChar char="•"/>
            </a:pPr>
            <a:r>
              <a:rPr lang="en-US" dirty="0">
                <a:solidFill>
                  <a:srgbClr val="5F5F5F"/>
                </a:solidFill>
                <a:latin typeface="Arial" pitchFamily="34" charset="0"/>
              </a:rPr>
              <a:t>OCI accepts the public-prefixes only if prefixes are owned by customer. </a:t>
            </a:r>
          </a:p>
          <a:p>
            <a:pPr marL="952394" lvl="2" indent="-342900" defTabSz="304747">
              <a:spcBef>
                <a:spcPts val="600"/>
              </a:spcBef>
              <a:spcAft>
                <a:spcPts val="600"/>
              </a:spcAft>
              <a:buClr>
                <a:srgbClr val="000000"/>
              </a:buClr>
              <a:buFont typeface="Arial" charset="0"/>
              <a:buChar char="•"/>
            </a:pPr>
            <a:r>
              <a:rPr lang="en-US" dirty="0">
                <a:solidFill>
                  <a:srgbClr val="5F5F5F"/>
                </a:solidFill>
                <a:latin typeface="Arial" pitchFamily="34" charset="0"/>
              </a:rPr>
              <a:t>OCI Check multiple Internet Route Registry database(Using </a:t>
            </a:r>
            <a:r>
              <a:rPr lang="en-US" dirty="0" err="1">
                <a:solidFill>
                  <a:srgbClr val="5F5F5F"/>
                </a:solidFill>
                <a:latin typeface="Arial" pitchFamily="34" charset="0"/>
              </a:rPr>
              <a:t>Dyn</a:t>
            </a:r>
            <a:r>
              <a:rPr lang="en-US" dirty="0">
                <a:solidFill>
                  <a:srgbClr val="5F5F5F"/>
                </a:solidFill>
                <a:latin typeface="Arial" pitchFamily="34" charset="0"/>
              </a:rPr>
              <a:t> tool) to verify who owns the prefixes before accepting the prefix from the customer.</a:t>
            </a:r>
          </a:p>
          <a:p>
            <a:pPr marL="342900" lvl="1" indent="-342900" defTabSz="304747">
              <a:spcBef>
                <a:spcPts val="600"/>
              </a:spcBef>
              <a:spcAft>
                <a:spcPts val="600"/>
              </a:spcAft>
              <a:buClr>
                <a:srgbClr val="000000"/>
              </a:buClr>
              <a:buFont typeface="Arial" charset="0"/>
              <a:buChar char="•"/>
            </a:pPr>
            <a:endParaRPr lang="en-US" dirty="0">
              <a:solidFill>
                <a:srgbClr val="5F5F5F"/>
              </a:solidFill>
              <a:latin typeface="Arial" pitchFamily="34" charset="0"/>
            </a:endParaRPr>
          </a:p>
          <a:p>
            <a:pPr marL="342900" indent="-342900">
              <a:spcBef>
                <a:spcPts val="600"/>
              </a:spcBef>
              <a:spcAft>
                <a:spcPts val="600"/>
              </a:spcAft>
              <a:buFont typeface="Arial" charset="0"/>
              <a:buChar char="•"/>
            </a:pPr>
            <a:r>
              <a:rPr lang="en-US" sz="2000" b="1" dirty="0">
                <a:latin typeface="Arial" pitchFamily="34" charset="0"/>
              </a:rPr>
              <a:t>BGP ASN</a:t>
            </a:r>
          </a:p>
          <a:p>
            <a:pPr marL="952394" lvl="2" indent="-342900" defTabSz="304747">
              <a:spcBef>
                <a:spcPts val="600"/>
              </a:spcBef>
              <a:spcAft>
                <a:spcPts val="600"/>
              </a:spcAft>
              <a:buClr>
                <a:srgbClr val="000000"/>
              </a:buClr>
              <a:buFont typeface="Arial" charset="0"/>
              <a:buChar char="•"/>
            </a:pPr>
            <a:r>
              <a:rPr lang="en-US" dirty="0">
                <a:solidFill>
                  <a:srgbClr val="5F5F5F"/>
                </a:solidFill>
                <a:latin typeface="Arial" pitchFamily="34" charset="0"/>
              </a:rPr>
              <a:t>OCI will use 31898 ASN </a:t>
            </a:r>
          </a:p>
          <a:p>
            <a:pPr marL="952394" lvl="2" indent="-342900" defTabSz="304747">
              <a:spcBef>
                <a:spcPts val="600"/>
              </a:spcBef>
              <a:spcAft>
                <a:spcPts val="600"/>
              </a:spcAft>
              <a:buClr>
                <a:srgbClr val="000000"/>
              </a:buClr>
              <a:buFont typeface="Arial" charset="0"/>
              <a:buChar char="•"/>
            </a:pPr>
            <a:r>
              <a:rPr lang="en-US" dirty="0">
                <a:solidFill>
                  <a:srgbClr val="5F5F5F"/>
                </a:solidFill>
                <a:latin typeface="Arial" pitchFamily="34" charset="0"/>
              </a:rPr>
              <a:t>Customer needs public ASN to peer with OCI </a:t>
            </a:r>
          </a:p>
        </p:txBody>
      </p:sp>
      <p:sp>
        <p:nvSpPr>
          <p:cNvPr id="7" name="Title 2"/>
          <p:cNvSpPr>
            <a:spLocks noGrp="1"/>
          </p:cNvSpPr>
          <p:nvPr>
            <p:ph type="title"/>
          </p:nvPr>
        </p:nvSpPr>
        <p:spPr>
          <a:xfrm>
            <a:off x="623727" y="381001"/>
            <a:ext cx="10944549" cy="649815"/>
          </a:xfrm>
        </p:spPr>
        <p:txBody>
          <a:bodyPr/>
          <a:lstStyle/>
          <a:p>
            <a:r>
              <a:rPr lang="en-US" dirty="0"/>
              <a:t>Public Peering network design contd. </a:t>
            </a:r>
          </a:p>
        </p:txBody>
      </p:sp>
    </p:spTree>
    <p:extLst>
      <p:ext uri="{BB962C8B-B14F-4D97-AF65-F5344CB8AC3E}">
        <p14:creationId xmlns:p14="http://schemas.microsoft.com/office/powerpoint/2010/main" val="586572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dissolve">
                                      <p:cBhvr>
                                        <p:cTn id="10" dur="500"/>
                                        <p:tgtEl>
                                          <p:spTgt spid="6">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dissolve">
                                      <p:cBhvr>
                                        <p:cTn id="13" dur="500"/>
                                        <p:tgtEl>
                                          <p:spTgt spid="6">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dissolve">
                                      <p:cBhvr>
                                        <p:cTn id="16" dur="500"/>
                                        <p:tgtEl>
                                          <p:spTgt spid="6">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animEffect transition="in" filter="dissolve">
                                      <p:cBhvr>
                                        <p:cTn id="21" dur="500"/>
                                        <p:tgtEl>
                                          <p:spTgt spid="6">
                                            <p:txEl>
                                              <p:pRg st="5" end="5"/>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6">
                                            <p:txEl>
                                              <p:pRg st="6" end="6"/>
                                            </p:txEl>
                                          </p:spTgt>
                                        </p:tgtEl>
                                        <p:attrNameLst>
                                          <p:attrName>style.visibility</p:attrName>
                                        </p:attrNameLst>
                                      </p:cBhvr>
                                      <p:to>
                                        <p:strVal val="visible"/>
                                      </p:to>
                                    </p:set>
                                    <p:animEffect transition="in" filter="dissolve">
                                      <p:cBhvr>
                                        <p:cTn id="24" dur="500"/>
                                        <p:tgtEl>
                                          <p:spTgt spid="6">
                                            <p:txEl>
                                              <p:pRg st="6" end="6"/>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dissolve">
                                      <p:cBhvr>
                                        <p:cTn id="27"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5D4C087-186D-5E4D-BF82-C9999203BEF9}"/>
              </a:ext>
            </a:extLst>
          </p:cNvPr>
          <p:cNvSpPr/>
          <p:nvPr/>
        </p:nvSpPr>
        <p:spPr>
          <a:xfrm>
            <a:off x="1360085" y="1603149"/>
            <a:ext cx="7116095" cy="3693319"/>
          </a:xfrm>
          <a:prstGeom prst="rect">
            <a:avLst/>
          </a:prstGeom>
        </p:spPr>
        <p:txBody>
          <a:bodyPr wrap="square">
            <a:spAutoFit/>
          </a:bodyPr>
          <a:lstStyle/>
          <a:p>
            <a:r>
              <a:rPr lang="en-US" b="1" dirty="0">
                <a:solidFill>
                  <a:schemeClr val="tx2"/>
                </a:solidFill>
              </a:rPr>
              <a:t>Oracle Cloud always free tier</a:t>
            </a:r>
            <a:r>
              <a:rPr lang="en-US" dirty="0">
                <a:solidFill>
                  <a:schemeClr val="tx2"/>
                </a:solidFill>
              </a:rPr>
              <a:t>: </a:t>
            </a:r>
            <a:br>
              <a:rPr lang="en-US" dirty="0"/>
            </a:br>
            <a:r>
              <a:rPr lang="en-US" dirty="0">
                <a:solidFill>
                  <a:schemeClr val="accent2"/>
                </a:solidFill>
                <a:hlinkClick r:id="rId2">
                  <a:extLst>
                    <a:ext uri="{A12FA001-AC4F-418D-AE19-62706E023703}">
                      <ahyp:hlinkClr xmlns:ahyp="http://schemas.microsoft.com/office/drawing/2018/hyperlinkcolor" val="tx"/>
                    </a:ext>
                  </a:extLst>
                </a:hlinkClick>
              </a:rPr>
              <a:t>oracle.com/cloud/free/</a:t>
            </a:r>
            <a:br>
              <a:rPr lang="en-US" dirty="0">
                <a:hlinkClick r:id="rId2">
                  <a:extLst>
                    <a:ext uri="{A12FA001-AC4F-418D-AE19-62706E023703}">
                      <ahyp:hlinkClr xmlns:ahyp="http://schemas.microsoft.com/office/drawing/2018/hyperlinkcolor" val="tx"/>
                    </a:ext>
                  </a:extLst>
                </a:hlinkClick>
              </a:rPr>
            </a:br>
            <a:br>
              <a:rPr lang="en-US" dirty="0"/>
            </a:br>
            <a:r>
              <a:rPr lang="en-US" b="1" dirty="0"/>
              <a:t>OCI training and certification</a:t>
            </a:r>
            <a:r>
              <a:rPr lang="en-US" dirty="0"/>
              <a:t>:</a:t>
            </a:r>
          </a:p>
          <a:p>
            <a:r>
              <a:rPr lang="en-US" dirty="0" err="1">
                <a:solidFill>
                  <a:schemeClr val="accent2"/>
                </a:solidFill>
              </a:rPr>
              <a:t>oracle.com</a:t>
            </a:r>
            <a:r>
              <a:rPr lang="en-US" dirty="0">
                <a:solidFill>
                  <a:schemeClr val="accent2"/>
                </a:solidFill>
              </a:rPr>
              <a:t>/cloud/</a:t>
            </a:r>
            <a:r>
              <a:rPr lang="en-US" dirty="0" err="1">
                <a:solidFill>
                  <a:schemeClr val="accent2"/>
                </a:solidFill>
              </a:rPr>
              <a:t>iaas</a:t>
            </a:r>
            <a:r>
              <a:rPr lang="en-US" dirty="0">
                <a:solidFill>
                  <a:schemeClr val="accent2"/>
                </a:solidFill>
              </a:rPr>
              <a:t>/training</a:t>
            </a:r>
            <a:br>
              <a:rPr lang="en-US" dirty="0"/>
            </a:br>
            <a:r>
              <a:rPr lang="en-US" dirty="0" err="1">
                <a:solidFill>
                  <a:schemeClr val="accent2"/>
                </a:solidFill>
              </a:rPr>
              <a:t>oracle.com</a:t>
            </a:r>
            <a:r>
              <a:rPr lang="en-US" dirty="0">
                <a:solidFill>
                  <a:schemeClr val="accent2"/>
                </a:solidFill>
              </a:rPr>
              <a:t>/cloud/</a:t>
            </a:r>
            <a:r>
              <a:rPr lang="en-US" dirty="0" err="1">
                <a:solidFill>
                  <a:schemeClr val="accent2"/>
                </a:solidFill>
              </a:rPr>
              <a:t>iaas</a:t>
            </a:r>
            <a:r>
              <a:rPr lang="en-US" dirty="0">
                <a:solidFill>
                  <a:schemeClr val="accent2"/>
                </a:solidFill>
              </a:rPr>
              <a:t>/training/register-for-</a:t>
            </a:r>
            <a:r>
              <a:rPr lang="en-US" dirty="0" err="1">
                <a:solidFill>
                  <a:schemeClr val="accent2"/>
                </a:solidFill>
              </a:rPr>
              <a:t>training.html</a:t>
            </a:r>
            <a:br>
              <a:rPr lang="en-US" dirty="0"/>
            </a:br>
            <a:r>
              <a:rPr lang="en-US" dirty="0">
                <a:solidFill>
                  <a:schemeClr val="accent2"/>
                </a:solidFill>
                <a:hlinkClick r:id="rId3">
                  <a:extLst>
                    <a:ext uri="{A12FA001-AC4F-418D-AE19-62706E023703}">
                      <ahyp:hlinkClr xmlns:ahyp="http://schemas.microsoft.com/office/drawing/2018/hyperlinkcolor" val="tx"/>
                    </a:ext>
                  </a:extLst>
                </a:hlinkClick>
              </a:rPr>
              <a:t>oracle.com/cloud/iaas/training/certification.html</a:t>
            </a:r>
            <a:br>
              <a:rPr lang="en-US" dirty="0"/>
            </a:br>
            <a:br>
              <a:rPr lang="en-US" dirty="0"/>
            </a:br>
            <a:r>
              <a:rPr lang="en-US" b="1" dirty="0"/>
              <a:t>OCI hands-on labs</a:t>
            </a:r>
            <a:r>
              <a:rPr lang="en-US" dirty="0"/>
              <a:t>:</a:t>
            </a:r>
            <a:br>
              <a:rPr lang="en-US" dirty="0"/>
            </a:br>
            <a:r>
              <a:rPr lang="en-US" dirty="0">
                <a:solidFill>
                  <a:schemeClr val="accent2"/>
                </a:solidFill>
                <a:hlinkClick r:id="rId4">
                  <a:extLst>
                    <a:ext uri="{A12FA001-AC4F-418D-AE19-62706E023703}">
                      <ahyp:hlinkClr xmlns:ahyp="http://schemas.microsoft.com/office/drawing/2018/hyperlinkcolor" val="tx"/>
                    </a:ext>
                  </a:extLst>
                </a:hlinkClick>
              </a:rPr>
              <a:t>ocitraining.qloudable.com/provider/oracle</a:t>
            </a:r>
            <a:br>
              <a:rPr lang="en-US" dirty="0"/>
            </a:br>
            <a:br>
              <a:rPr lang="en-US" dirty="0"/>
            </a:br>
            <a:r>
              <a:rPr lang="en-US" b="1" dirty="0"/>
              <a:t>Oracle learning library videos on YouTube</a:t>
            </a:r>
            <a:r>
              <a:rPr lang="en-US" dirty="0"/>
              <a:t>:</a:t>
            </a:r>
            <a:br>
              <a:rPr lang="en-US" dirty="0"/>
            </a:br>
            <a:r>
              <a:rPr lang="en-US" dirty="0">
                <a:solidFill>
                  <a:schemeClr val="accent2"/>
                </a:solidFill>
                <a:hlinkClick r:id="rId5">
                  <a:extLst>
                    <a:ext uri="{A12FA001-AC4F-418D-AE19-62706E023703}">
                      <ahyp:hlinkClr xmlns:ahyp="http://schemas.microsoft.com/office/drawing/2018/hyperlinkcolor" val="tx"/>
                    </a:ext>
                  </a:extLst>
                </a:hlinkClick>
              </a:rPr>
              <a:t>youtube.com/user/OracleLearning</a:t>
            </a:r>
            <a:endParaRPr lang="en-US" dirty="0"/>
          </a:p>
        </p:txBody>
      </p:sp>
      <p:sp>
        <p:nvSpPr>
          <p:cNvPr id="6" name="Footer Placeholder 4">
            <a:extLst>
              <a:ext uri="{FF2B5EF4-FFF2-40B4-BE49-F238E27FC236}">
                <a16:creationId xmlns:a16="http://schemas.microsoft.com/office/drawing/2014/main" id="{5AF6011E-E67F-3249-A260-B8BFBD4E91AA}"/>
              </a:ext>
            </a:extLst>
          </p:cNvPr>
          <p:cNvSpPr txBox="1">
            <a:spLocks/>
          </p:cNvSpPr>
          <p:nvPr/>
        </p:nvSpPr>
        <p:spPr>
          <a:xfrm>
            <a:off x="1050568" y="6492875"/>
            <a:ext cx="4114800" cy="365125"/>
          </a:xfrm>
          <a:prstGeom prst="rect">
            <a:avLst/>
          </a:prstGeom>
        </p:spPr>
        <p:txBody>
          <a:bodyPr vert="horz" lIns="91440" tIns="45720" rIns="91440" bIns="45720" rtlCol="0" anchor="ctr"/>
          <a:lstStyle>
            <a:defPPr>
              <a:defRPr lang="en-US"/>
            </a:defPPr>
            <a:lvl1pPr algn="l" rtl="0" eaLnBrk="1" fontAlgn="auto" hangingPunct="1">
              <a:spcBef>
                <a:spcPts val="0"/>
              </a:spcBef>
              <a:spcAft>
                <a:spcPts val="0"/>
              </a:spcAft>
              <a:defRPr sz="1000" kern="1200">
                <a:solidFill>
                  <a:srgbClr val="8B8078"/>
                </a:solidFill>
                <a:latin typeface="+mn-lt"/>
                <a:ea typeface="+mn-ea"/>
                <a:cs typeface="Oracle Sans" panose="020B0503020204020204" pitchFamily="34" charset="0"/>
              </a:defRPr>
            </a:lvl1pPr>
            <a:lvl2pPr marL="457200" algn="l" rtl="0" eaLnBrk="0" fontAlgn="base" hangingPunct="0">
              <a:spcBef>
                <a:spcPct val="0"/>
              </a:spcBef>
              <a:spcAft>
                <a:spcPct val="0"/>
              </a:spcAft>
              <a:defRPr kern="1200">
                <a:solidFill>
                  <a:schemeClr val="tx1"/>
                </a:solidFill>
                <a:latin typeface="Oracle Sans" panose="020B0503020204020204" pitchFamily="34" charset="0"/>
                <a:ea typeface="+mn-ea"/>
                <a:cs typeface="+mn-cs"/>
              </a:defRPr>
            </a:lvl2pPr>
            <a:lvl3pPr marL="914400" algn="l" rtl="0" eaLnBrk="0" fontAlgn="base" hangingPunct="0">
              <a:spcBef>
                <a:spcPct val="0"/>
              </a:spcBef>
              <a:spcAft>
                <a:spcPct val="0"/>
              </a:spcAft>
              <a:defRPr kern="1200">
                <a:solidFill>
                  <a:schemeClr val="tx1"/>
                </a:solidFill>
                <a:latin typeface="Oracle Sans" panose="020B0503020204020204" pitchFamily="34" charset="0"/>
                <a:ea typeface="+mn-ea"/>
                <a:cs typeface="+mn-cs"/>
              </a:defRPr>
            </a:lvl3pPr>
            <a:lvl4pPr marL="1371600" algn="l" rtl="0" eaLnBrk="0" fontAlgn="base" hangingPunct="0">
              <a:spcBef>
                <a:spcPct val="0"/>
              </a:spcBef>
              <a:spcAft>
                <a:spcPct val="0"/>
              </a:spcAft>
              <a:defRPr kern="1200">
                <a:solidFill>
                  <a:schemeClr val="tx1"/>
                </a:solidFill>
                <a:latin typeface="Oracle Sans" panose="020B0503020204020204" pitchFamily="34" charset="0"/>
                <a:ea typeface="+mn-ea"/>
                <a:cs typeface="+mn-cs"/>
              </a:defRPr>
            </a:lvl4pPr>
            <a:lvl5pPr marL="1828800" algn="l" rtl="0" eaLnBrk="0" fontAlgn="base" hangingPunct="0">
              <a:spcBef>
                <a:spcPct val="0"/>
              </a:spcBef>
              <a:spcAft>
                <a:spcPct val="0"/>
              </a:spcAft>
              <a:defRPr kern="1200">
                <a:solidFill>
                  <a:schemeClr val="tx1"/>
                </a:solidFill>
                <a:latin typeface="Oracle Sans" panose="020B0503020204020204" pitchFamily="34" charset="0"/>
                <a:ea typeface="+mn-ea"/>
                <a:cs typeface="+mn-cs"/>
              </a:defRPr>
            </a:lvl5pPr>
            <a:lvl6pPr marL="2286000" algn="l" defTabSz="914400" rtl="0" eaLnBrk="1" latinLnBrk="0" hangingPunct="1">
              <a:defRPr kern="1200">
                <a:solidFill>
                  <a:schemeClr val="tx1"/>
                </a:solidFill>
                <a:latin typeface="Oracle Sans" panose="020B0503020204020204" pitchFamily="34" charset="0"/>
                <a:ea typeface="+mn-ea"/>
                <a:cs typeface="+mn-cs"/>
              </a:defRPr>
            </a:lvl6pPr>
            <a:lvl7pPr marL="2743200" algn="l" defTabSz="914400" rtl="0" eaLnBrk="1" latinLnBrk="0" hangingPunct="1">
              <a:defRPr kern="1200">
                <a:solidFill>
                  <a:schemeClr val="tx1"/>
                </a:solidFill>
                <a:latin typeface="Oracle Sans" panose="020B0503020204020204" pitchFamily="34" charset="0"/>
                <a:ea typeface="+mn-ea"/>
                <a:cs typeface="+mn-cs"/>
              </a:defRPr>
            </a:lvl7pPr>
            <a:lvl8pPr marL="3200400" algn="l" defTabSz="914400" rtl="0" eaLnBrk="1" latinLnBrk="0" hangingPunct="1">
              <a:defRPr kern="1200">
                <a:solidFill>
                  <a:schemeClr val="tx1"/>
                </a:solidFill>
                <a:latin typeface="Oracle Sans" panose="020B0503020204020204" pitchFamily="34" charset="0"/>
                <a:ea typeface="+mn-ea"/>
                <a:cs typeface="+mn-cs"/>
              </a:defRPr>
            </a:lvl8pPr>
            <a:lvl9pPr marL="3657600" algn="l" defTabSz="914400" rtl="0" eaLnBrk="1" latinLnBrk="0" hangingPunct="1">
              <a:defRPr kern="1200">
                <a:solidFill>
                  <a:schemeClr val="tx1"/>
                </a:solidFill>
                <a:latin typeface="Oracle Sans" panose="020B0503020204020204" pitchFamily="34" charset="0"/>
                <a:ea typeface="+mn-ea"/>
                <a:cs typeface="+mn-cs"/>
              </a:defRPr>
            </a:lvl9pPr>
          </a:lstStyle>
          <a:p>
            <a:r>
              <a:rPr lang="en-US"/>
              <a:t>Copyright © 2019, Oracle and/or its affiliates. All rights reserved.</a:t>
            </a:r>
            <a:endParaRPr lang="en-US" dirty="0"/>
          </a:p>
        </p:txBody>
      </p:sp>
    </p:spTree>
    <p:extLst>
      <p:ext uri="{BB962C8B-B14F-4D97-AF65-F5344CB8AC3E}">
        <p14:creationId xmlns:p14="http://schemas.microsoft.com/office/powerpoint/2010/main" val="2501014445"/>
      </p:ext>
    </p:extLst>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Picture Placeholder 10"/>
          <p:cNvSpPr>
            <a:spLocks noGrp="1" noTextEdit="1"/>
          </p:cNvSpPr>
          <p:nvPr>
            <p:ph type="pic" sz="quarter" idx="10"/>
          </p:nvPr>
        </p:nvSpPr>
        <p:spPr/>
      </p:sp>
      <p:sp>
        <p:nvSpPr>
          <p:cNvPr id="49155" name="Text Placeholder 2"/>
          <p:cNvSpPr>
            <a:spLocks noGrp="1"/>
          </p:cNvSpPr>
          <p:nvPr>
            <p:ph type="body" sz="quarter" idx="13"/>
          </p:nvPr>
        </p:nvSpPr>
        <p:spPr>
          <a:xfrm>
            <a:off x="768350" y="2346325"/>
            <a:ext cx="4257675" cy="2243138"/>
          </a:xfrm>
        </p:spPr>
        <p:txBody>
          <a:bodyPr/>
          <a:lstStyle/>
          <a:p>
            <a:pPr>
              <a:spcBef>
                <a:spcPct val="0"/>
              </a:spcBef>
            </a:pPr>
            <a:r>
              <a:rPr lang="en-US" altLang="en-US">
                <a:ea typeface="Oracle Sans" panose="020B0503020204020204" pitchFamily="34" charset="0"/>
              </a:rPr>
              <a:t>Thank you</a:t>
            </a:r>
          </a:p>
        </p:txBody>
      </p:sp>
    </p:spTree>
    <p:extLst>
      <p:ext uri="{BB962C8B-B14F-4D97-AF65-F5344CB8AC3E}">
        <p14:creationId xmlns:p14="http://schemas.microsoft.com/office/powerpoint/2010/main" val="2282114666"/>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1295400"/>
            <a:ext cx="10972800" cy="1938992"/>
          </a:xfrm>
          <a:prstGeom prst="rect">
            <a:avLst/>
          </a:prstGeom>
        </p:spPr>
        <p:txBody>
          <a:bodyPr wrap="square">
            <a:spAutoFit/>
          </a:bodyPr>
          <a:lstStyle/>
          <a:p>
            <a:pPr marL="342900" indent="-342900">
              <a:buFont typeface="Arial" panose="020B0604020202020204" pitchFamily="34" charset="0"/>
              <a:buChar char="•"/>
            </a:pPr>
            <a:r>
              <a:rPr lang="en-US" sz="2000" dirty="0"/>
              <a:t>A private network that you set up in the Oracle data centers, with firewall rules and specific types of communication gateways that you can choose to use</a:t>
            </a:r>
          </a:p>
          <a:p>
            <a:pPr marL="342900" indent="-342900">
              <a:buFont typeface="Arial" panose="020B0604020202020204" pitchFamily="34" charset="0"/>
              <a:buChar char="•"/>
            </a:pPr>
            <a:endParaRPr lang="en-US" sz="2000" dirty="0">
              <a:latin typeface="+mn-lt"/>
            </a:endParaRPr>
          </a:p>
          <a:p>
            <a:pPr marL="342900" indent="-342900">
              <a:buFont typeface="Arial" panose="020B0604020202020204" pitchFamily="34" charset="0"/>
              <a:buChar char="•"/>
            </a:pPr>
            <a:r>
              <a:rPr lang="en-US" sz="2000" dirty="0"/>
              <a:t>A VCN covers  contiguous IPv4 CIDR blocks of your choice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 VCN resides within a single region</a:t>
            </a:r>
            <a:endParaRPr lang="en-US" sz="2000" dirty="0">
              <a:latin typeface="+mn-lt"/>
            </a:endParaRPr>
          </a:p>
        </p:txBody>
      </p:sp>
      <p:sp>
        <p:nvSpPr>
          <p:cNvPr id="3" name="Title 4"/>
          <p:cNvSpPr txBox="1">
            <a:spLocks/>
          </p:cNvSpPr>
          <p:nvPr/>
        </p:nvSpPr>
        <p:spPr>
          <a:xfrm>
            <a:off x="533400" y="406401"/>
            <a:ext cx="11125200" cy="522035"/>
          </a:xfrm>
          <a:prstGeom prst="rect">
            <a:avLst/>
          </a:prstGeom>
        </p:spPr>
        <p:txBody>
          <a:bodyPr anchor="ctr"/>
          <a:lstStyle>
            <a:defPPr>
              <a:defRPr lang="en-US"/>
            </a:defPPr>
            <a:lvl1pPr defTabSz="304747" eaLnBrk="1" hangingPunct="1">
              <a:spcBef>
                <a:spcPct val="20000"/>
              </a:spcBef>
              <a:buClr>
                <a:srgbClr val="000000"/>
              </a:buClr>
              <a:buFont typeface="Arial" charset="0"/>
              <a:defRPr sz="3200" kern="0">
                <a:solidFill>
                  <a:srgbClr val="5F5F5F"/>
                </a:solidFill>
                <a:latin typeface="+mj-lt"/>
                <a:ea typeface="+mj-ea"/>
                <a:cs typeface="+mj-cs"/>
              </a:defRPr>
            </a:lvl1pPr>
            <a:lvl2pPr defTabSz="304747" eaLnBrk="1" hangingPunct="1">
              <a:spcBef>
                <a:spcPct val="20000"/>
              </a:spcBef>
              <a:buClr>
                <a:srgbClr val="000000"/>
              </a:buClr>
              <a:buFont typeface="Arial" charset="0"/>
              <a:defRPr sz="3200">
                <a:solidFill>
                  <a:srgbClr val="5F5F5F"/>
                </a:solidFill>
                <a:latin typeface="Arial" pitchFamily="34" charset="0"/>
              </a:defRPr>
            </a:lvl2pPr>
            <a:lvl3pPr defTabSz="304747" eaLnBrk="1" hangingPunct="1">
              <a:spcBef>
                <a:spcPct val="20000"/>
              </a:spcBef>
              <a:buClr>
                <a:srgbClr val="000000"/>
              </a:buClr>
              <a:buFont typeface="Arial" charset="0"/>
              <a:defRPr sz="3200">
                <a:solidFill>
                  <a:srgbClr val="5F5F5F"/>
                </a:solidFill>
                <a:latin typeface="Arial" pitchFamily="34" charset="0"/>
              </a:defRPr>
            </a:lvl3pPr>
            <a:lvl4pPr defTabSz="304747" eaLnBrk="1" hangingPunct="1">
              <a:spcBef>
                <a:spcPct val="20000"/>
              </a:spcBef>
              <a:buClr>
                <a:srgbClr val="000000"/>
              </a:buClr>
              <a:buFont typeface="Arial" charset="0"/>
              <a:defRPr sz="3200">
                <a:solidFill>
                  <a:srgbClr val="5F5F5F"/>
                </a:solidFill>
                <a:latin typeface="Arial" pitchFamily="34" charset="0"/>
              </a:defRPr>
            </a:lvl4pPr>
            <a:lvl5pPr defTabSz="304747" eaLnBrk="1" hangingPunct="1">
              <a:spcBef>
                <a:spcPct val="20000"/>
              </a:spcBef>
              <a:buClr>
                <a:srgbClr val="000000"/>
              </a:buClr>
              <a:buFont typeface="Arial" charset="0"/>
              <a:defRPr sz="3200">
                <a:solidFill>
                  <a:srgbClr val="5F5F5F"/>
                </a:solidFill>
                <a:latin typeface="Arial" pitchFamily="34" charset="0"/>
              </a:defRPr>
            </a:lvl5pPr>
            <a:lvl6pPr marL="609493" algn="ctr" defTabSz="304747" fontAlgn="base">
              <a:spcBef>
                <a:spcPct val="20000"/>
              </a:spcBef>
              <a:spcAft>
                <a:spcPct val="0"/>
              </a:spcAft>
              <a:buClr>
                <a:srgbClr val="000000"/>
              </a:buClr>
              <a:buFont typeface="Arial" pitchFamily="34" charset="0"/>
              <a:defRPr sz="3500" b="1">
                <a:latin typeface="Arial" pitchFamily="34" charset="0"/>
              </a:defRPr>
            </a:lvl6pPr>
            <a:lvl7pPr marL="1218987" algn="ctr" defTabSz="304747" fontAlgn="base">
              <a:spcBef>
                <a:spcPct val="20000"/>
              </a:spcBef>
              <a:spcAft>
                <a:spcPct val="0"/>
              </a:spcAft>
              <a:buClr>
                <a:srgbClr val="000000"/>
              </a:buClr>
              <a:buFont typeface="Arial" pitchFamily="34" charset="0"/>
              <a:defRPr sz="3500" b="1">
                <a:latin typeface="Arial" pitchFamily="34" charset="0"/>
              </a:defRPr>
            </a:lvl7pPr>
            <a:lvl8pPr marL="1828480" algn="ctr" defTabSz="304747" fontAlgn="base">
              <a:spcBef>
                <a:spcPct val="20000"/>
              </a:spcBef>
              <a:spcAft>
                <a:spcPct val="0"/>
              </a:spcAft>
              <a:buClr>
                <a:srgbClr val="000000"/>
              </a:buClr>
              <a:buFont typeface="Arial" pitchFamily="34" charset="0"/>
              <a:defRPr sz="3500" b="1">
                <a:latin typeface="Arial" pitchFamily="34" charset="0"/>
              </a:defRPr>
            </a:lvl8pPr>
            <a:lvl9pPr marL="2437973" algn="ctr" defTabSz="304747" fontAlgn="base">
              <a:spcBef>
                <a:spcPct val="20000"/>
              </a:spcBef>
              <a:spcAft>
                <a:spcPct val="0"/>
              </a:spcAft>
              <a:buClr>
                <a:srgbClr val="000000"/>
              </a:buClr>
              <a:buFont typeface="Arial" pitchFamily="34" charset="0"/>
              <a:defRPr sz="3500" b="1">
                <a:latin typeface="Arial" pitchFamily="34" charset="0"/>
              </a:defRPr>
            </a:lvl9pPr>
          </a:lstStyle>
          <a:p>
            <a:r>
              <a:rPr lang="en-US" b="1" dirty="0">
                <a:solidFill>
                  <a:schemeClr val="tx1"/>
                </a:solidFill>
                <a:latin typeface="+mn-lt"/>
              </a:rPr>
              <a:t>Virtual Cloud Network (VCN)</a:t>
            </a:r>
          </a:p>
        </p:txBody>
      </p:sp>
    </p:spTree>
    <p:extLst>
      <p:ext uri="{BB962C8B-B14F-4D97-AF65-F5344CB8AC3E}">
        <p14:creationId xmlns:p14="http://schemas.microsoft.com/office/powerpoint/2010/main" val="1421750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99"/>
          <p:cNvSpPr/>
          <p:nvPr/>
        </p:nvSpPr>
        <p:spPr>
          <a:xfrm>
            <a:off x="198783" y="1219200"/>
            <a:ext cx="6172199" cy="4114800"/>
          </a:xfrm>
          <a:prstGeom prst="rect">
            <a:avLst/>
          </a:prstGeom>
          <a:solidFill>
            <a:schemeClr val="bg1"/>
          </a:solidFill>
          <a:ln w="28575">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t"/>
          <a:lstStyle/>
          <a:p>
            <a:pPr algn="r">
              <a:lnSpc>
                <a:spcPct val="90000"/>
              </a:lnSpc>
            </a:pPr>
            <a:r>
              <a:rPr lang="en-US" sz="1200" dirty="0">
                <a:solidFill>
                  <a:schemeClr val="tx1"/>
                </a:solidFill>
              </a:rPr>
              <a:t>ORACLE CLOUD DATA CENTER REGION</a:t>
            </a:r>
          </a:p>
        </p:txBody>
      </p:sp>
      <p:sp>
        <p:nvSpPr>
          <p:cNvPr id="27" name="Rectangle 26"/>
          <p:cNvSpPr/>
          <p:nvPr/>
        </p:nvSpPr>
        <p:spPr>
          <a:xfrm>
            <a:off x="929234" y="1676403"/>
            <a:ext cx="1257913" cy="3260273"/>
          </a:xfrm>
          <a:prstGeom prst="rect">
            <a:avLst/>
          </a:prstGeom>
          <a:solidFill>
            <a:schemeClr val="bg1"/>
          </a:solid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t"/>
          <a:lstStyle/>
          <a:p>
            <a:pPr algn="ctr"/>
            <a:r>
              <a:rPr lang="en-US" sz="1100" dirty="0">
                <a:solidFill>
                  <a:schemeClr val="tx1"/>
                </a:solidFill>
              </a:rPr>
              <a:t>AVAILABILITY DOMAIN-1</a:t>
            </a:r>
            <a:endParaRPr lang="en-US" sz="1100" dirty="0">
              <a:solidFill>
                <a:schemeClr val="tx1"/>
              </a:solidFill>
              <a:latin typeface="Calibri" charset="0"/>
              <a:ea typeface="Calibri" charset="0"/>
              <a:cs typeface="Calibri" charset="0"/>
            </a:endParaRPr>
          </a:p>
        </p:txBody>
      </p:sp>
      <p:sp>
        <p:nvSpPr>
          <p:cNvPr id="4" name="Title 3"/>
          <p:cNvSpPr>
            <a:spLocks noGrp="1"/>
          </p:cNvSpPr>
          <p:nvPr>
            <p:ph type="title"/>
          </p:nvPr>
        </p:nvSpPr>
        <p:spPr>
          <a:xfrm>
            <a:off x="533400" y="406401"/>
            <a:ext cx="11125200" cy="447615"/>
          </a:xfrm>
        </p:spPr>
        <p:txBody>
          <a:bodyPr anchor="ctr"/>
          <a:lstStyle/>
          <a:p>
            <a:r>
              <a:rPr lang="en-US" sz="3200" b="1" dirty="0">
                <a:latin typeface="+mn-lt"/>
              </a:rPr>
              <a:t>Subnet</a:t>
            </a:r>
            <a:r>
              <a:rPr lang="en-US" sz="3200" dirty="0"/>
              <a:t> </a:t>
            </a:r>
          </a:p>
        </p:txBody>
      </p:sp>
      <p:sp>
        <p:nvSpPr>
          <p:cNvPr id="44" name="Rectangle 43"/>
          <p:cNvSpPr/>
          <p:nvPr/>
        </p:nvSpPr>
        <p:spPr>
          <a:xfrm>
            <a:off x="4048960" y="1676401"/>
            <a:ext cx="1166164" cy="3260274"/>
          </a:xfrm>
          <a:prstGeom prst="rect">
            <a:avLst/>
          </a:prstGeom>
          <a:solidFill>
            <a:schemeClr val="bg1"/>
          </a:solid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t"/>
          <a:lstStyle/>
          <a:p>
            <a:pPr algn="ctr"/>
            <a:r>
              <a:rPr lang="en-US" sz="1100" dirty="0">
                <a:solidFill>
                  <a:schemeClr val="tx1"/>
                </a:solidFill>
              </a:rPr>
              <a:t>AVAILABILITY DOMAIN-3</a:t>
            </a:r>
            <a:endParaRPr lang="en-US" sz="1100" dirty="0">
              <a:solidFill>
                <a:schemeClr val="tx1"/>
              </a:solidFill>
              <a:latin typeface="Calibri" charset="0"/>
              <a:ea typeface="Calibri" charset="0"/>
              <a:cs typeface="Calibri" charset="0"/>
            </a:endParaRPr>
          </a:p>
        </p:txBody>
      </p:sp>
      <p:sp>
        <p:nvSpPr>
          <p:cNvPr id="66" name="Rectangle 65"/>
          <p:cNvSpPr/>
          <p:nvPr/>
        </p:nvSpPr>
        <p:spPr>
          <a:xfrm>
            <a:off x="2484783" y="1676403"/>
            <a:ext cx="1257913" cy="3260273"/>
          </a:xfrm>
          <a:prstGeom prst="rect">
            <a:avLst/>
          </a:prstGeom>
          <a:solidFill>
            <a:schemeClr val="bg1"/>
          </a:solid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t"/>
          <a:lstStyle/>
          <a:p>
            <a:pPr algn="ctr"/>
            <a:r>
              <a:rPr lang="en-US" sz="1100" dirty="0">
                <a:solidFill>
                  <a:schemeClr val="tx1"/>
                </a:solidFill>
              </a:rPr>
              <a:t>AVAILABILITY DOMAIN-2</a:t>
            </a:r>
            <a:endParaRPr lang="en-US" sz="1100" dirty="0">
              <a:solidFill>
                <a:schemeClr val="tx1"/>
              </a:solidFill>
              <a:latin typeface="Calibri" charset="0"/>
              <a:ea typeface="Calibri" charset="0"/>
              <a:cs typeface="Calibri" charset="0"/>
            </a:endParaRPr>
          </a:p>
        </p:txBody>
      </p:sp>
      <p:sp>
        <p:nvSpPr>
          <p:cNvPr id="85" name="Rectangle 84"/>
          <p:cNvSpPr/>
          <p:nvPr/>
        </p:nvSpPr>
        <p:spPr>
          <a:xfrm>
            <a:off x="1484592" y="3742214"/>
            <a:ext cx="639069" cy="695710"/>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86" name="Rectangle 85"/>
          <p:cNvSpPr/>
          <p:nvPr/>
        </p:nvSpPr>
        <p:spPr>
          <a:xfrm>
            <a:off x="732182" y="2209801"/>
            <a:ext cx="4932575" cy="2387501"/>
          </a:xfrm>
          <a:prstGeom prst="rect">
            <a:avLst/>
          </a:prstGeom>
          <a:noFill/>
          <a:ln w="19050">
            <a:solidFill>
              <a:schemeClr val="accent3"/>
            </a:solidFill>
            <a:prstDash val="sysDash"/>
          </a:ln>
          <a:effectLst/>
        </p:spPr>
        <p:style>
          <a:lnRef idx="1">
            <a:schemeClr val="accent1"/>
          </a:lnRef>
          <a:fillRef idx="3">
            <a:schemeClr val="accent1"/>
          </a:fillRef>
          <a:effectRef idx="2">
            <a:schemeClr val="accent1"/>
          </a:effectRef>
          <a:fontRef idx="minor">
            <a:schemeClr val="lt1"/>
          </a:fontRef>
        </p:style>
        <p:txBody>
          <a:bodyPr anchor="b"/>
          <a:lstStyle/>
          <a:p>
            <a:pPr fontAlgn="auto">
              <a:spcBef>
                <a:spcPts val="0"/>
              </a:spcBef>
              <a:spcAft>
                <a:spcPts val="0"/>
              </a:spcAft>
              <a:defRPr/>
            </a:pPr>
            <a:endParaRPr lang="en-US" sz="1200" dirty="0">
              <a:solidFill>
                <a:schemeClr val="tx1"/>
              </a:solidFill>
              <a:latin typeface="Arial" panose="020B0604020202020204" pitchFamily="34" charset="0"/>
              <a:ea typeface="Calibri" charset="0"/>
              <a:cs typeface="Arial" panose="020B0604020202020204" pitchFamily="34" charset="0"/>
            </a:endParaRPr>
          </a:p>
        </p:txBody>
      </p:sp>
      <p:grpSp>
        <p:nvGrpSpPr>
          <p:cNvPr id="87" name="Group 86"/>
          <p:cNvGrpSpPr/>
          <p:nvPr/>
        </p:nvGrpSpPr>
        <p:grpSpPr>
          <a:xfrm>
            <a:off x="5454537" y="4437430"/>
            <a:ext cx="420438" cy="420438"/>
            <a:chOff x="10489255" y="2324746"/>
            <a:chExt cx="669094" cy="669094"/>
          </a:xfrm>
        </p:grpSpPr>
        <p:sp>
          <p:nvSpPr>
            <p:cNvPr id="88" name="Oval 87"/>
            <p:cNvSpPr/>
            <p:nvPr/>
          </p:nvSpPr>
          <p:spPr>
            <a:xfrm>
              <a:off x="10489255" y="2324746"/>
              <a:ext cx="669094" cy="669094"/>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grpSp>
          <p:nvGrpSpPr>
            <p:cNvPr id="89" name="Group 88"/>
            <p:cNvGrpSpPr/>
            <p:nvPr/>
          </p:nvGrpSpPr>
          <p:grpSpPr>
            <a:xfrm>
              <a:off x="10530128" y="2367936"/>
              <a:ext cx="585564" cy="585564"/>
              <a:chOff x="7046913" y="4090988"/>
              <a:chExt cx="327025" cy="327025"/>
            </a:xfrm>
            <a:solidFill>
              <a:schemeClr val="tx1"/>
            </a:solidFill>
          </p:grpSpPr>
          <p:sp>
            <p:nvSpPr>
              <p:cNvPr id="90" name="Freeform 32"/>
              <p:cNvSpPr>
                <a:spLocks noChangeArrowheads="1"/>
              </p:cNvSpPr>
              <p:nvPr/>
            </p:nvSpPr>
            <p:spPr bwMode="auto">
              <a:xfrm>
                <a:off x="7204075" y="4281488"/>
                <a:ext cx="68263" cy="53975"/>
              </a:xfrm>
              <a:custGeom>
                <a:avLst/>
                <a:gdLst>
                  <a:gd name="T0" fmla="*/ 11 w 190"/>
                  <a:gd name="T1" fmla="*/ 0 h 148"/>
                  <a:gd name="T2" fmla="*/ 186 w 190"/>
                  <a:gd name="T3" fmla="*/ 20 h 148"/>
                  <a:gd name="T4" fmla="*/ 189 w 190"/>
                  <a:gd name="T5" fmla="*/ 31 h 148"/>
                  <a:gd name="T6" fmla="*/ 70 w 190"/>
                  <a:gd name="T7" fmla="*/ 147 h 148"/>
                  <a:gd name="T8" fmla="*/ 50 w 190"/>
                  <a:gd name="T9" fmla="*/ 141 h 148"/>
                  <a:gd name="T10" fmla="*/ 48 w 190"/>
                  <a:gd name="T11" fmla="*/ 141 h 148"/>
                  <a:gd name="T12" fmla="*/ 0 w 190"/>
                  <a:gd name="T13" fmla="*/ 17 h 148"/>
                  <a:gd name="T14" fmla="*/ 11 w 190"/>
                  <a:gd name="T15" fmla="*/ 0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48">
                    <a:moveTo>
                      <a:pt x="11" y="0"/>
                    </a:moveTo>
                    <a:lnTo>
                      <a:pt x="186" y="20"/>
                    </a:lnTo>
                    <a:cubicBezTo>
                      <a:pt x="186" y="25"/>
                      <a:pt x="186" y="28"/>
                      <a:pt x="189" y="31"/>
                    </a:cubicBezTo>
                    <a:lnTo>
                      <a:pt x="70" y="147"/>
                    </a:lnTo>
                    <a:cubicBezTo>
                      <a:pt x="65" y="144"/>
                      <a:pt x="59" y="141"/>
                      <a:pt x="50" y="141"/>
                    </a:cubicBezTo>
                    <a:lnTo>
                      <a:pt x="48" y="141"/>
                    </a:lnTo>
                    <a:lnTo>
                      <a:pt x="0" y="17"/>
                    </a:lnTo>
                    <a:cubicBezTo>
                      <a:pt x="2" y="11"/>
                      <a:pt x="8" y="6"/>
                      <a:pt x="11" y="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1" name="Freeform 33"/>
              <p:cNvSpPr>
                <a:spLocks noChangeArrowheads="1"/>
              </p:cNvSpPr>
              <p:nvPr/>
            </p:nvSpPr>
            <p:spPr bwMode="auto">
              <a:xfrm>
                <a:off x="7148513" y="4283075"/>
                <a:ext cx="63500" cy="52388"/>
              </a:xfrm>
              <a:custGeom>
                <a:avLst/>
                <a:gdLst>
                  <a:gd name="T0" fmla="*/ 125 w 176"/>
                  <a:gd name="T1" fmla="*/ 25 h 145"/>
                  <a:gd name="T2" fmla="*/ 175 w 176"/>
                  <a:gd name="T3" fmla="*/ 144 h 145"/>
                  <a:gd name="T4" fmla="*/ 0 w 176"/>
                  <a:gd name="T5" fmla="*/ 20 h 145"/>
                  <a:gd name="T6" fmla="*/ 3 w 176"/>
                  <a:gd name="T7" fmla="*/ 14 h 145"/>
                  <a:gd name="T8" fmla="*/ 85 w 176"/>
                  <a:gd name="T9" fmla="*/ 0 h 145"/>
                  <a:gd name="T10" fmla="*/ 125 w 176"/>
                  <a:gd name="T11" fmla="*/ 25 h 145"/>
                </a:gdLst>
                <a:ahLst/>
                <a:cxnLst>
                  <a:cxn ang="0">
                    <a:pos x="T0" y="T1"/>
                  </a:cxn>
                  <a:cxn ang="0">
                    <a:pos x="T2" y="T3"/>
                  </a:cxn>
                  <a:cxn ang="0">
                    <a:pos x="T4" y="T5"/>
                  </a:cxn>
                  <a:cxn ang="0">
                    <a:pos x="T6" y="T7"/>
                  </a:cxn>
                  <a:cxn ang="0">
                    <a:pos x="T8" y="T9"/>
                  </a:cxn>
                  <a:cxn ang="0">
                    <a:pos x="T10" y="T11"/>
                  </a:cxn>
                </a:cxnLst>
                <a:rect l="0" t="0" r="r" b="b"/>
                <a:pathLst>
                  <a:path w="176" h="145">
                    <a:moveTo>
                      <a:pt x="125" y="25"/>
                    </a:moveTo>
                    <a:cubicBezTo>
                      <a:pt x="127" y="25"/>
                      <a:pt x="175" y="144"/>
                      <a:pt x="175" y="144"/>
                    </a:cubicBezTo>
                    <a:lnTo>
                      <a:pt x="0" y="20"/>
                    </a:lnTo>
                    <a:cubicBezTo>
                      <a:pt x="3" y="20"/>
                      <a:pt x="3" y="17"/>
                      <a:pt x="3" y="14"/>
                    </a:cubicBezTo>
                    <a:lnTo>
                      <a:pt x="85" y="0"/>
                    </a:lnTo>
                    <a:cubicBezTo>
                      <a:pt x="91" y="14"/>
                      <a:pt x="108" y="25"/>
                      <a:pt x="125" y="25"/>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2" name="Freeform 34"/>
              <p:cNvSpPr>
                <a:spLocks noChangeArrowheads="1"/>
              </p:cNvSpPr>
              <p:nvPr/>
            </p:nvSpPr>
            <p:spPr bwMode="auto">
              <a:xfrm>
                <a:off x="7140575" y="4210050"/>
                <a:ext cx="42863" cy="68263"/>
              </a:xfrm>
              <a:custGeom>
                <a:avLst/>
                <a:gdLst>
                  <a:gd name="T0" fmla="*/ 116 w 117"/>
                  <a:gd name="T1" fmla="*/ 149 h 190"/>
                  <a:gd name="T2" fmla="*/ 99 w 117"/>
                  <a:gd name="T3" fmla="*/ 175 h 190"/>
                  <a:gd name="T4" fmla="*/ 17 w 117"/>
                  <a:gd name="T5" fmla="*/ 189 h 190"/>
                  <a:gd name="T6" fmla="*/ 0 w 117"/>
                  <a:gd name="T7" fmla="*/ 172 h 190"/>
                  <a:gd name="T8" fmla="*/ 42 w 117"/>
                  <a:gd name="T9" fmla="*/ 0 h 190"/>
                  <a:gd name="T10" fmla="*/ 45 w 117"/>
                  <a:gd name="T11" fmla="*/ 0 h 190"/>
                  <a:gd name="T12" fmla="*/ 116 w 117"/>
                  <a:gd name="T13" fmla="*/ 149 h 190"/>
                </a:gdLst>
                <a:ahLst/>
                <a:cxnLst>
                  <a:cxn ang="0">
                    <a:pos x="T0" y="T1"/>
                  </a:cxn>
                  <a:cxn ang="0">
                    <a:pos x="T2" y="T3"/>
                  </a:cxn>
                  <a:cxn ang="0">
                    <a:pos x="T4" y="T5"/>
                  </a:cxn>
                  <a:cxn ang="0">
                    <a:pos x="T6" y="T7"/>
                  </a:cxn>
                  <a:cxn ang="0">
                    <a:pos x="T8" y="T9"/>
                  </a:cxn>
                  <a:cxn ang="0">
                    <a:pos x="T10" y="T11"/>
                  </a:cxn>
                  <a:cxn ang="0">
                    <a:pos x="T12" y="T13"/>
                  </a:cxn>
                </a:cxnLst>
                <a:rect l="0" t="0" r="r" b="b"/>
                <a:pathLst>
                  <a:path w="117" h="190">
                    <a:moveTo>
                      <a:pt x="116" y="149"/>
                    </a:moveTo>
                    <a:cubicBezTo>
                      <a:pt x="110" y="155"/>
                      <a:pt x="104" y="166"/>
                      <a:pt x="99" y="175"/>
                    </a:cubicBezTo>
                    <a:lnTo>
                      <a:pt x="17" y="189"/>
                    </a:lnTo>
                    <a:cubicBezTo>
                      <a:pt x="11" y="183"/>
                      <a:pt x="5" y="177"/>
                      <a:pt x="0" y="172"/>
                    </a:cubicBezTo>
                    <a:lnTo>
                      <a:pt x="42" y="0"/>
                    </a:lnTo>
                    <a:cubicBezTo>
                      <a:pt x="45" y="0"/>
                      <a:pt x="45" y="0"/>
                      <a:pt x="45" y="0"/>
                    </a:cubicBezTo>
                    <a:lnTo>
                      <a:pt x="116" y="14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3" name="Freeform 35"/>
              <p:cNvSpPr>
                <a:spLocks noChangeArrowheads="1"/>
              </p:cNvSpPr>
              <p:nvPr/>
            </p:nvSpPr>
            <p:spPr bwMode="auto">
              <a:xfrm>
                <a:off x="7165975" y="4198938"/>
                <a:ext cx="92075" cy="63500"/>
              </a:xfrm>
              <a:custGeom>
                <a:avLst/>
                <a:gdLst>
                  <a:gd name="T0" fmla="*/ 74 w 255"/>
                  <a:gd name="T1" fmla="*/ 169 h 176"/>
                  <a:gd name="T2" fmla="*/ 71 w 255"/>
                  <a:gd name="T3" fmla="*/ 166 h 176"/>
                  <a:gd name="T4" fmla="*/ 0 w 255"/>
                  <a:gd name="T5" fmla="*/ 17 h 176"/>
                  <a:gd name="T6" fmla="*/ 11 w 255"/>
                  <a:gd name="T7" fmla="*/ 0 h 176"/>
                  <a:gd name="T8" fmla="*/ 251 w 255"/>
                  <a:gd name="T9" fmla="*/ 5 h 176"/>
                  <a:gd name="T10" fmla="*/ 254 w 255"/>
                  <a:gd name="T11" fmla="*/ 14 h 176"/>
                  <a:gd name="T12" fmla="*/ 93 w 255"/>
                  <a:gd name="T13" fmla="*/ 175 h 176"/>
                  <a:gd name="T14" fmla="*/ 74 w 255"/>
                  <a:gd name="T15" fmla="*/ 169 h 1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176">
                    <a:moveTo>
                      <a:pt x="74" y="169"/>
                    </a:moveTo>
                    <a:cubicBezTo>
                      <a:pt x="74" y="169"/>
                      <a:pt x="71" y="169"/>
                      <a:pt x="71" y="166"/>
                    </a:cubicBezTo>
                    <a:lnTo>
                      <a:pt x="0" y="17"/>
                    </a:lnTo>
                    <a:cubicBezTo>
                      <a:pt x="6" y="14"/>
                      <a:pt x="9" y="5"/>
                      <a:pt x="11" y="0"/>
                    </a:cubicBezTo>
                    <a:lnTo>
                      <a:pt x="251" y="5"/>
                    </a:lnTo>
                    <a:cubicBezTo>
                      <a:pt x="251" y="8"/>
                      <a:pt x="254" y="11"/>
                      <a:pt x="254" y="14"/>
                    </a:cubicBezTo>
                    <a:lnTo>
                      <a:pt x="93" y="175"/>
                    </a:lnTo>
                    <a:cubicBezTo>
                      <a:pt x="88" y="172"/>
                      <a:pt x="82" y="169"/>
                      <a:pt x="74" y="169"/>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4" name="Freeform 36"/>
              <p:cNvSpPr>
                <a:spLocks noChangeArrowheads="1"/>
              </p:cNvSpPr>
              <p:nvPr/>
            </p:nvSpPr>
            <p:spPr bwMode="auto">
              <a:xfrm>
                <a:off x="7207250" y="4210050"/>
                <a:ext cx="71438" cy="69850"/>
              </a:xfrm>
              <a:custGeom>
                <a:avLst/>
                <a:gdLst>
                  <a:gd name="T0" fmla="*/ 161 w 198"/>
                  <a:gd name="T1" fmla="*/ 0 h 193"/>
                  <a:gd name="T2" fmla="*/ 172 w 198"/>
                  <a:gd name="T3" fmla="*/ 5 h 193"/>
                  <a:gd name="T4" fmla="*/ 197 w 198"/>
                  <a:gd name="T5" fmla="*/ 169 h 193"/>
                  <a:gd name="T6" fmla="*/ 178 w 198"/>
                  <a:gd name="T7" fmla="*/ 192 h 193"/>
                  <a:gd name="T8" fmla="*/ 3 w 198"/>
                  <a:gd name="T9" fmla="*/ 172 h 193"/>
                  <a:gd name="T10" fmla="*/ 0 w 198"/>
                  <a:gd name="T11" fmla="*/ 161 h 193"/>
                  <a:gd name="T12" fmla="*/ 161 w 198"/>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198" h="193">
                    <a:moveTo>
                      <a:pt x="161" y="0"/>
                    </a:moveTo>
                    <a:cubicBezTo>
                      <a:pt x="164" y="3"/>
                      <a:pt x="169" y="5"/>
                      <a:pt x="172" y="5"/>
                    </a:cubicBezTo>
                    <a:lnTo>
                      <a:pt x="197" y="169"/>
                    </a:lnTo>
                    <a:cubicBezTo>
                      <a:pt x="189" y="175"/>
                      <a:pt x="183" y="183"/>
                      <a:pt x="178" y="192"/>
                    </a:cubicBezTo>
                    <a:lnTo>
                      <a:pt x="3" y="172"/>
                    </a:lnTo>
                    <a:cubicBezTo>
                      <a:pt x="3" y="169"/>
                      <a:pt x="3" y="163"/>
                      <a:pt x="0" y="161"/>
                    </a:cubicBezTo>
                    <a:lnTo>
                      <a:pt x="161"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5" name="Freeform 37"/>
              <p:cNvSpPr>
                <a:spLocks noChangeArrowheads="1"/>
              </p:cNvSpPr>
              <p:nvPr/>
            </p:nvSpPr>
            <p:spPr bwMode="auto">
              <a:xfrm>
                <a:off x="7046913" y="4090988"/>
                <a:ext cx="327025" cy="327025"/>
              </a:xfrm>
              <a:custGeom>
                <a:avLst/>
                <a:gdLst>
                  <a:gd name="T0" fmla="*/ 455 w 910"/>
                  <a:gd name="T1" fmla="*/ 0 h 909"/>
                  <a:gd name="T2" fmla="*/ 909 w 910"/>
                  <a:gd name="T3" fmla="*/ 454 h 909"/>
                  <a:gd name="T4" fmla="*/ 455 w 910"/>
                  <a:gd name="T5" fmla="*/ 908 h 909"/>
                  <a:gd name="T6" fmla="*/ 0 w 910"/>
                  <a:gd name="T7" fmla="*/ 454 h 909"/>
                  <a:gd name="T8" fmla="*/ 455 w 910"/>
                  <a:gd name="T9" fmla="*/ 0 h 909"/>
                  <a:gd name="T10" fmla="*/ 669 w 910"/>
                  <a:gd name="T11" fmla="*/ 589 h 909"/>
                  <a:gd name="T12" fmla="*/ 717 w 910"/>
                  <a:gd name="T13" fmla="*/ 542 h 909"/>
                  <a:gd name="T14" fmla="*/ 677 w 910"/>
                  <a:gd name="T15" fmla="*/ 496 h 909"/>
                  <a:gd name="T16" fmla="*/ 652 w 910"/>
                  <a:gd name="T17" fmla="*/ 333 h 909"/>
                  <a:gd name="T18" fmla="*/ 677 w 910"/>
                  <a:gd name="T19" fmla="*/ 293 h 909"/>
                  <a:gd name="T20" fmla="*/ 632 w 910"/>
                  <a:gd name="T21" fmla="*/ 248 h 909"/>
                  <a:gd name="T22" fmla="*/ 590 w 910"/>
                  <a:gd name="T23" fmla="*/ 279 h 909"/>
                  <a:gd name="T24" fmla="*/ 347 w 910"/>
                  <a:gd name="T25" fmla="*/ 273 h 909"/>
                  <a:gd name="T26" fmla="*/ 305 w 910"/>
                  <a:gd name="T27" fmla="*/ 242 h 909"/>
                  <a:gd name="T28" fmla="*/ 260 w 910"/>
                  <a:gd name="T29" fmla="*/ 288 h 909"/>
                  <a:gd name="T30" fmla="*/ 282 w 910"/>
                  <a:gd name="T31" fmla="*/ 327 h 909"/>
                  <a:gd name="T32" fmla="*/ 240 w 910"/>
                  <a:gd name="T33" fmla="*/ 499 h 909"/>
                  <a:gd name="T34" fmla="*/ 198 w 910"/>
                  <a:gd name="T35" fmla="*/ 544 h 909"/>
                  <a:gd name="T36" fmla="*/ 243 w 910"/>
                  <a:gd name="T37" fmla="*/ 589 h 909"/>
                  <a:gd name="T38" fmla="*/ 271 w 910"/>
                  <a:gd name="T39" fmla="*/ 581 h 909"/>
                  <a:gd name="T40" fmla="*/ 449 w 910"/>
                  <a:gd name="T41" fmla="*/ 705 h 909"/>
                  <a:gd name="T42" fmla="*/ 446 w 910"/>
                  <a:gd name="T43" fmla="*/ 719 h 909"/>
                  <a:gd name="T44" fmla="*/ 491 w 910"/>
                  <a:gd name="T45" fmla="*/ 764 h 909"/>
                  <a:gd name="T46" fmla="*/ 536 w 910"/>
                  <a:gd name="T47" fmla="*/ 719 h 909"/>
                  <a:gd name="T48" fmla="*/ 531 w 910"/>
                  <a:gd name="T49" fmla="*/ 700 h 909"/>
                  <a:gd name="T50" fmla="*/ 649 w 910"/>
                  <a:gd name="T51" fmla="*/ 584 h 909"/>
                  <a:gd name="T52" fmla="*/ 669 w 910"/>
                  <a:gd name="T53" fmla="*/ 589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10" h="909">
                    <a:moveTo>
                      <a:pt x="455" y="0"/>
                    </a:moveTo>
                    <a:cubicBezTo>
                      <a:pt x="706" y="0"/>
                      <a:pt x="909" y="203"/>
                      <a:pt x="909" y="454"/>
                    </a:cubicBezTo>
                    <a:cubicBezTo>
                      <a:pt x="909" y="705"/>
                      <a:pt x="707" y="908"/>
                      <a:pt x="455" y="908"/>
                    </a:cubicBezTo>
                    <a:cubicBezTo>
                      <a:pt x="204" y="908"/>
                      <a:pt x="0" y="705"/>
                      <a:pt x="0" y="454"/>
                    </a:cubicBezTo>
                    <a:cubicBezTo>
                      <a:pt x="0" y="203"/>
                      <a:pt x="203" y="0"/>
                      <a:pt x="455" y="0"/>
                    </a:cubicBezTo>
                    <a:close/>
                    <a:moveTo>
                      <a:pt x="669" y="589"/>
                    </a:moveTo>
                    <a:cubicBezTo>
                      <a:pt x="694" y="589"/>
                      <a:pt x="714" y="570"/>
                      <a:pt x="717" y="542"/>
                    </a:cubicBezTo>
                    <a:cubicBezTo>
                      <a:pt x="717" y="519"/>
                      <a:pt x="700" y="499"/>
                      <a:pt x="677" y="496"/>
                    </a:cubicBezTo>
                    <a:lnTo>
                      <a:pt x="652" y="333"/>
                    </a:lnTo>
                    <a:cubicBezTo>
                      <a:pt x="666" y="327"/>
                      <a:pt x="677" y="310"/>
                      <a:pt x="677" y="293"/>
                    </a:cubicBezTo>
                    <a:cubicBezTo>
                      <a:pt x="677" y="268"/>
                      <a:pt x="658" y="248"/>
                      <a:pt x="632" y="248"/>
                    </a:cubicBezTo>
                    <a:cubicBezTo>
                      <a:pt x="613" y="248"/>
                      <a:pt x="596" y="262"/>
                      <a:pt x="590" y="279"/>
                    </a:cubicBezTo>
                    <a:lnTo>
                      <a:pt x="347" y="273"/>
                    </a:lnTo>
                    <a:cubicBezTo>
                      <a:pt x="342" y="256"/>
                      <a:pt x="325" y="242"/>
                      <a:pt x="305" y="242"/>
                    </a:cubicBezTo>
                    <a:cubicBezTo>
                      <a:pt x="280" y="242"/>
                      <a:pt x="260" y="262"/>
                      <a:pt x="260" y="288"/>
                    </a:cubicBezTo>
                    <a:cubicBezTo>
                      <a:pt x="260" y="304"/>
                      <a:pt x="268" y="319"/>
                      <a:pt x="282" y="327"/>
                    </a:cubicBezTo>
                    <a:lnTo>
                      <a:pt x="240" y="499"/>
                    </a:lnTo>
                    <a:cubicBezTo>
                      <a:pt x="217" y="502"/>
                      <a:pt x="198" y="522"/>
                      <a:pt x="198" y="544"/>
                    </a:cubicBezTo>
                    <a:cubicBezTo>
                      <a:pt x="198" y="570"/>
                      <a:pt x="217" y="589"/>
                      <a:pt x="243" y="589"/>
                    </a:cubicBezTo>
                    <a:cubicBezTo>
                      <a:pt x="254" y="589"/>
                      <a:pt x="263" y="587"/>
                      <a:pt x="271" y="581"/>
                    </a:cubicBezTo>
                    <a:lnTo>
                      <a:pt x="449" y="705"/>
                    </a:lnTo>
                    <a:cubicBezTo>
                      <a:pt x="446" y="711"/>
                      <a:pt x="446" y="714"/>
                      <a:pt x="446" y="719"/>
                    </a:cubicBezTo>
                    <a:cubicBezTo>
                      <a:pt x="446" y="745"/>
                      <a:pt x="466" y="764"/>
                      <a:pt x="491" y="764"/>
                    </a:cubicBezTo>
                    <a:cubicBezTo>
                      <a:pt x="517" y="764"/>
                      <a:pt x="536" y="745"/>
                      <a:pt x="536" y="719"/>
                    </a:cubicBezTo>
                    <a:cubicBezTo>
                      <a:pt x="536" y="714"/>
                      <a:pt x="534" y="705"/>
                      <a:pt x="531" y="700"/>
                    </a:cubicBezTo>
                    <a:lnTo>
                      <a:pt x="649" y="584"/>
                    </a:lnTo>
                    <a:cubicBezTo>
                      <a:pt x="655" y="587"/>
                      <a:pt x="661" y="589"/>
                      <a:pt x="669" y="589"/>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sp>
        <p:nvSpPr>
          <p:cNvPr id="96" name="Rectangle 95"/>
          <p:cNvSpPr/>
          <p:nvPr/>
        </p:nvSpPr>
        <p:spPr>
          <a:xfrm>
            <a:off x="1090960" y="3356845"/>
            <a:ext cx="3984622" cy="910356"/>
          </a:xfrm>
          <a:prstGeom prst="rect">
            <a:avLst/>
          </a:prstGeom>
          <a:solidFill>
            <a:schemeClr val="bg1">
              <a:lumMod val="85000"/>
            </a:schemeClr>
          </a:solidFill>
          <a:ln w="19050">
            <a:solidFill>
              <a:schemeClr val="accent3"/>
            </a:solidFill>
            <a:prstDash val="sysDash"/>
          </a:ln>
          <a:effectLst/>
        </p:spPr>
        <p:style>
          <a:lnRef idx="1">
            <a:schemeClr val="accent1"/>
          </a:lnRef>
          <a:fillRef idx="3">
            <a:schemeClr val="accent1"/>
          </a:fillRef>
          <a:effectRef idx="2">
            <a:schemeClr val="accent1"/>
          </a:effectRef>
          <a:fontRef idx="minor">
            <a:schemeClr val="lt1"/>
          </a:fontRef>
        </p:style>
        <p:txBody>
          <a:bodyPr anchor="b"/>
          <a:lstStyle/>
          <a:p>
            <a:pPr fontAlgn="auto">
              <a:spcBef>
                <a:spcPts val="0"/>
              </a:spcBef>
              <a:spcAft>
                <a:spcPts val="0"/>
              </a:spcAft>
              <a:defRPr/>
            </a:pPr>
            <a:r>
              <a:rPr lang="en-US" sz="1000" dirty="0">
                <a:solidFill>
                  <a:schemeClr val="tx1"/>
                </a:solidFill>
                <a:latin typeface="Arial" panose="020B0604020202020204" pitchFamily="34" charset="0"/>
                <a:ea typeface="Calibri" charset="0"/>
                <a:cs typeface="Arial" panose="020B0604020202020204" pitchFamily="34" charset="0"/>
              </a:rPr>
              <a:t>SUBNET D </a:t>
            </a:r>
          </a:p>
          <a:p>
            <a:pPr fontAlgn="auto">
              <a:spcBef>
                <a:spcPts val="0"/>
              </a:spcBef>
              <a:spcAft>
                <a:spcPts val="0"/>
              </a:spcAft>
              <a:defRPr/>
            </a:pPr>
            <a:r>
              <a:rPr lang="en-US" sz="1000" dirty="0">
                <a:solidFill>
                  <a:schemeClr val="tx1"/>
                </a:solidFill>
                <a:latin typeface="Arial" panose="020B0604020202020204" pitchFamily="34" charset="0"/>
                <a:ea typeface="Calibri" charset="0"/>
                <a:cs typeface="Arial" panose="020B0604020202020204" pitchFamily="34" charset="0"/>
              </a:rPr>
              <a:t>10.0.4.0/24</a:t>
            </a:r>
          </a:p>
        </p:txBody>
      </p:sp>
      <p:sp>
        <p:nvSpPr>
          <p:cNvPr id="98" name="Rectangle 97"/>
          <p:cNvSpPr/>
          <p:nvPr/>
        </p:nvSpPr>
        <p:spPr>
          <a:xfrm>
            <a:off x="4141125" y="2362201"/>
            <a:ext cx="934457" cy="929875"/>
          </a:xfrm>
          <a:prstGeom prst="rect">
            <a:avLst/>
          </a:prstGeom>
          <a:noFill/>
          <a:ln w="19050">
            <a:solidFill>
              <a:schemeClr val="accent3"/>
            </a:solidFill>
            <a:prstDash val="sysDash"/>
          </a:ln>
          <a:effectLst/>
        </p:spPr>
        <p:style>
          <a:lnRef idx="1">
            <a:schemeClr val="accent1"/>
          </a:lnRef>
          <a:fillRef idx="3">
            <a:schemeClr val="accent1"/>
          </a:fillRef>
          <a:effectRef idx="2">
            <a:schemeClr val="accent1"/>
          </a:effectRef>
          <a:fontRef idx="minor">
            <a:schemeClr val="lt1"/>
          </a:fontRef>
        </p:style>
        <p:txBody>
          <a:bodyPr anchor="b"/>
          <a:lstStyle/>
          <a:p>
            <a:pPr fontAlgn="auto">
              <a:spcBef>
                <a:spcPts val="0"/>
              </a:spcBef>
              <a:spcAft>
                <a:spcPts val="0"/>
              </a:spcAft>
              <a:defRPr/>
            </a:pPr>
            <a:r>
              <a:rPr lang="en-US" sz="1000" dirty="0">
                <a:solidFill>
                  <a:schemeClr val="tx1"/>
                </a:solidFill>
                <a:latin typeface="Arial" panose="020B0604020202020204" pitchFamily="34" charset="0"/>
                <a:ea typeface="Calibri" charset="0"/>
                <a:cs typeface="Arial" panose="020B0604020202020204" pitchFamily="34" charset="0"/>
              </a:rPr>
              <a:t>SUBNET C, 10.0.3.0/24</a:t>
            </a:r>
          </a:p>
        </p:txBody>
      </p:sp>
      <p:sp>
        <p:nvSpPr>
          <p:cNvPr id="28" name="Rectangle 27"/>
          <p:cNvSpPr/>
          <p:nvPr/>
        </p:nvSpPr>
        <p:spPr>
          <a:xfrm>
            <a:off x="6582145" y="843026"/>
            <a:ext cx="5411072" cy="5663089"/>
          </a:xfrm>
          <a:prstGeom prst="rect">
            <a:avLst/>
          </a:prstGeom>
        </p:spPr>
        <p:txBody>
          <a:bodyPr wrap="square">
            <a:spAutoFit/>
          </a:bodyPr>
          <a:lstStyle/>
          <a:p>
            <a:r>
              <a:rPr lang="en-US" sz="1600" dirty="0"/>
              <a:t>Each VCN network is subdivided into subnets</a:t>
            </a:r>
          </a:p>
          <a:p>
            <a:pPr marL="285750" indent="-285750">
              <a:spcBef>
                <a:spcPts val="600"/>
              </a:spcBef>
              <a:spcAft>
                <a:spcPts val="600"/>
              </a:spcAft>
              <a:buFont typeface="Arial" panose="020B0604020202020204" pitchFamily="34" charset="0"/>
              <a:buChar char="•"/>
            </a:pPr>
            <a:r>
              <a:rPr lang="en-US" sz="1600" dirty="0"/>
              <a:t>Each subnet can be AD-specific or </a:t>
            </a:r>
            <a:r>
              <a:rPr lang="en-US" sz="1600" b="1" dirty="0"/>
              <a:t>Regional (recommended)</a:t>
            </a:r>
          </a:p>
          <a:p>
            <a:pPr marL="515938" lvl="1" indent="-233363">
              <a:spcBef>
                <a:spcPts val="600"/>
              </a:spcBef>
              <a:spcAft>
                <a:spcPts val="0"/>
              </a:spcAft>
              <a:buFont typeface="Arial" panose="020B0604020202020204" pitchFamily="34" charset="0"/>
              <a:buChar char="•"/>
            </a:pPr>
            <a:r>
              <a:rPr lang="en-US" sz="1400" dirty="0"/>
              <a:t>AD specific subnet is contained within a single AD in a multi-AD region</a:t>
            </a:r>
          </a:p>
          <a:p>
            <a:pPr marL="515938" lvl="1" indent="-233363">
              <a:spcBef>
                <a:spcPts val="600"/>
              </a:spcBef>
              <a:spcAft>
                <a:spcPts val="0"/>
              </a:spcAft>
              <a:buFont typeface="Arial" panose="020B0604020202020204" pitchFamily="34" charset="0"/>
              <a:buChar char="•"/>
            </a:pPr>
            <a:r>
              <a:rPr lang="en-US" sz="1400" dirty="0"/>
              <a:t>Regional subnet spans all three ADs in a multi-AD region</a:t>
            </a:r>
          </a:p>
          <a:p>
            <a:pPr marL="280988" indent="-280988">
              <a:spcBef>
                <a:spcPts val="600"/>
              </a:spcBef>
              <a:spcAft>
                <a:spcPts val="0"/>
              </a:spcAft>
              <a:buFont typeface="Arial" panose="020B0604020202020204" pitchFamily="34" charset="0"/>
              <a:buChar char="•"/>
            </a:pPr>
            <a:r>
              <a:rPr lang="en-US" sz="1600" dirty="0"/>
              <a:t>Each subnet has a contiguous range of IPs, described in CIDR notation. Subnet IP ranges cannot overlap </a:t>
            </a:r>
          </a:p>
          <a:p>
            <a:pPr marL="285750" indent="-285750">
              <a:spcBef>
                <a:spcPts val="600"/>
              </a:spcBef>
              <a:spcAft>
                <a:spcPts val="600"/>
              </a:spcAft>
              <a:buFont typeface="Arial" panose="020B0604020202020204" pitchFamily="34" charset="0"/>
              <a:buChar char="•"/>
            </a:pPr>
            <a:r>
              <a:rPr lang="en-US" sz="1600" dirty="0"/>
              <a:t>Instances are placed in subnets and draw their internal IP address and network configuration from their subnet</a:t>
            </a:r>
          </a:p>
          <a:p>
            <a:pPr marL="285750" indent="-285750">
              <a:spcBef>
                <a:spcPts val="600"/>
              </a:spcBef>
              <a:spcAft>
                <a:spcPts val="600"/>
              </a:spcAft>
              <a:buFont typeface="Arial" panose="020B0604020202020204" pitchFamily="34" charset="0"/>
              <a:buChar char="•"/>
            </a:pPr>
            <a:r>
              <a:rPr lang="en-US" sz="1600" dirty="0"/>
              <a:t>Subnets can be designated as either </a:t>
            </a:r>
          </a:p>
          <a:p>
            <a:pPr marL="515938" lvl="1" indent="-233363">
              <a:spcBef>
                <a:spcPts val="600"/>
              </a:spcBef>
              <a:spcAft>
                <a:spcPts val="0"/>
              </a:spcAft>
              <a:buFont typeface="Arial" panose="020B0604020202020204" pitchFamily="34" charset="0"/>
              <a:buChar char="•"/>
            </a:pPr>
            <a:r>
              <a:rPr lang="en-US" sz="1400" b="1" dirty="0"/>
              <a:t>Private</a:t>
            </a:r>
            <a:r>
              <a:rPr lang="en-US" sz="1400" dirty="0"/>
              <a:t> (instances contain private IP addresses assigned to VNICs) </a:t>
            </a:r>
          </a:p>
          <a:p>
            <a:pPr marL="515938" lvl="1" indent="-233363">
              <a:spcBef>
                <a:spcPts val="600"/>
              </a:spcBef>
              <a:spcAft>
                <a:spcPts val="0"/>
              </a:spcAft>
              <a:buFont typeface="Arial" panose="020B0604020202020204" pitchFamily="34" charset="0"/>
              <a:buChar char="•"/>
            </a:pPr>
            <a:r>
              <a:rPr lang="en-US" sz="1400" b="1" dirty="0"/>
              <a:t>Public</a:t>
            </a:r>
            <a:r>
              <a:rPr lang="en-US" sz="1400" dirty="0"/>
              <a:t> (contain both private and public IP addresses assigned to VNICs) </a:t>
            </a:r>
          </a:p>
          <a:p>
            <a:pPr marL="285750" lvl="1" indent="-285750">
              <a:spcBef>
                <a:spcPts val="600"/>
              </a:spcBef>
              <a:spcAft>
                <a:spcPts val="600"/>
              </a:spcAft>
              <a:buFont typeface="Arial" panose="020B0604020202020204" pitchFamily="34" charset="0"/>
              <a:buChar char="•"/>
            </a:pPr>
            <a:r>
              <a:rPr lang="en-US" sz="1600" dirty="0"/>
              <a:t>VNIC is a component that enables a compute instance to connect to a VCN. The VNIC determines how the instance connects with endpoints inside and outside the VCN</a:t>
            </a:r>
          </a:p>
          <a:p>
            <a:pPr marL="280988" indent="-280988">
              <a:spcBef>
                <a:spcPts val="600"/>
              </a:spcBef>
              <a:spcAft>
                <a:spcPts val="0"/>
              </a:spcAft>
              <a:buFont typeface="Arial" panose="020B0604020202020204" pitchFamily="34" charset="0"/>
              <a:buChar char="•"/>
            </a:pPr>
            <a:endParaRPr lang="en-US" sz="1600" dirty="0"/>
          </a:p>
        </p:txBody>
      </p:sp>
      <p:pic>
        <p:nvPicPr>
          <p:cNvPr id="22" name="Picture 21"/>
          <p:cNvPicPr>
            <a:picLocks noChangeAspect="1"/>
          </p:cNvPicPr>
          <p:nvPr/>
        </p:nvPicPr>
        <p:blipFill>
          <a:blip r:embed="rId3"/>
          <a:stretch>
            <a:fillRect/>
          </a:stretch>
        </p:blipFill>
        <p:spPr>
          <a:xfrm>
            <a:off x="4373528" y="2470165"/>
            <a:ext cx="463597" cy="469392"/>
          </a:xfrm>
          <a:prstGeom prst="rect">
            <a:avLst/>
          </a:prstGeom>
        </p:spPr>
      </p:pic>
      <p:sp>
        <p:nvSpPr>
          <p:cNvPr id="3" name="Rectangle 2"/>
          <p:cNvSpPr/>
          <p:nvPr/>
        </p:nvSpPr>
        <p:spPr bwMode="auto">
          <a:xfrm>
            <a:off x="864244" y="4344016"/>
            <a:ext cx="1447800" cy="253901"/>
          </a:xfrm>
          <a:prstGeom prst="rect">
            <a:avLst/>
          </a:prstGeom>
          <a:noFill/>
          <a:ln w="28575"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defTabSz="228600" eaLnBrk="1" hangingPunct="1">
              <a:spcBef>
                <a:spcPct val="20000"/>
              </a:spcBef>
              <a:buClr>
                <a:srgbClr val="FF0000"/>
              </a:buClr>
            </a:pPr>
            <a:r>
              <a:rPr lang="en-US" sz="1200" dirty="0">
                <a:latin typeface="Arial" pitchFamily="34" charset="0"/>
              </a:rPr>
              <a:t>VCN, 10.0.0.0/16</a:t>
            </a:r>
          </a:p>
        </p:txBody>
      </p:sp>
      <p:sp>
        <p:nvSpPr>
          <p:cNvPr id="32" name="Rectangle 31"/>
          <p:cNvSpPr/>
          <p:nvPr/>
        </p:nvSpPr>
        <p:spPr>
          <a:xfrm>
            <a:off x="2650826" y="2371601"/>
            <a:ext cx="934457" cy="908430"/>
          </a:xfrm>
          <a:prstGeom prst="rect">
            <a:avLst/>
          </a:prstGeom>
          <a:noFill/>
          <a:ln w="19050">
            <a:solidFill>
              <a:schemeClr val="accent3"/>
            </a:solidFill>
            <a:prstDash val="sysDash"/>
          </a:ln>
          <a:effectLst/>
        </p:spPr>
        <p:style>
          <a:lnRef idx="1">
            <a:schemeClr val="accent1"/>
          </a:lnRef>
          <a:fillRef idx="3">
            <a:schemeClr val="accent1"/>
          </a:fillRef>
          <a:effectRef idx="2">
            <a:schemeClr val="accent1"/>
          </a:effectRef>
          <a:fontRef idx="minor">
            <a:schemeClr val="lt1"/>
          </a:fontRef>
        </p:style>
        <p:txBody>
          <a:bodyPr anchor="b"/>
          <a:lstStyle/>
          <a:p>
            <a:pPr fontAlgn="auto">
              <a:spcBef>
                <a:spcPts val="0"/>
              </a:spcBef>
              <a:spcAft>
                <a:spcPts val="0"/>
              </a:spcAft>
              <a:defRPr/>
            </a:pPr>
            <a:r>
              <a:rPr lang="en-US" sz="1000" dirty="0">
                <a:solidFill>
                  <a:schemeClr val="tx1"/>
                </a:solidFill>
                <a:latin typeface="Arial" panose="020B0604020202020204" pitchFamily="34" charset="0"/>
                <a:ea typeface="Calibri" charset="0"/>
                <a:cs typeface="Arial" panose="020B0604020202020204" pitchFamily="34" charset="0"/>
              </a:rPr>
              <a:t>SUBNET B, 10.0.2.0/24</a:t>
            </a:r>
          </a:p>
        </p:txBody>
      </p:sp>
      <p:sp>
        <p:nvSpPr>
          <p:cNvPr id="33" name="Rectangle 32"/>
          <p:cNvSpPr/>
          <p:nvPr/>
        </p:nvSpPr>
        <p:spPr>
          <a:xfrm>
            <a:off x="1090961" y="2350841"/>
            <a:ext cx="934457" cy="929875"/>
          </a:xfrm>
          <a:prstGeom prst="rect">
            <a:avLst/>
          </a:prstGeom>
          <a:noFill/>
          <a:ln w="19050">
            <a:solidFill>
              <a:schemeClr val="accent3"/>
            </a:solidFill>
            <a:prstDash val="sysDash"/>
          </a:ln>
          <a:effectLst/>
        </p:spPr>
        <p:style>
          <a:lnRef idx="1">
            <a:schemeClr val="accent1"/>
          </a:lnRef>
          <a:fillRef idx="3">
            <a:schemeClr val="accent1"/>
          </a:fillRef>
          <a:effectRef idx="2">
            <a:schemeClr val="accent1"/>
          </a:effectRef>
          <a:fontRef idx="minor">
            <a:schemeClr val="lt1"/>
          </a:fontRef>
        </p:style>
        <p:txBody>
          <a:bodyPr anchor="b"/>
          <a:lstStyle/>
          <a:p>
            <a:pPr fontAlgn="auto">
              <a:spcBef>
                <a:spcPts val="0"/>
              </a:spcBef>
              <a:spcAft>
                <a:spcPts val="0"/>
              </a:spcAft>
              <a:defRPr/>
            </a:pPr>
            <a:r>
              <a:rPr lang="en-US" sz="1000" dirty="0">
                <a:solidFill>
                  <a:schemeClr val="tx1"/>
                </a:solidFill>
                <a:latin typeface="Arial" panose="020B0604020202020204" pitchFamily="34" charset="0"/>
                <a:ea typeface="Calibri" charset="0"/>
                <a:cs typeface="Arial" panose="020B0604020202020204" pitchFamily="34" charset="0"/>
              </a:rPr>
              <a:t>SUBNET A, 10.0.1.0/24</a:t>
            </a:r>
          </a:p>
        </p:txBody>
      </p:sp>
      <p:pic>
        <p:nvPicPr>
          <p:cNvPr id="34" name="Picture 33"/>
          <p:cNvPicPr>
            <a:picLocks noChangeAspect="1"/>
          </p:cNvPicPr>
          <p:nvPr/>
        </p:nvPicPr>
        <p:blipFill>
          <a:blip r:embed="rId3"/>
          <a:stretch>
            <a:fillRect/>
          </a:stretch>
        </p:blipFill>
        <p:spPr>
          <a:xfrm>
            <a:off x="2861989" y="2470165"/>
            <a:ext cx="463597" cy="469392"/>
          </a:xfrm>
          <a:prstGeom prst="rect">
            <a:avLst/>
          </a:prstGeom>
        </p:spPr>
      </p:pic>
      <p:pic>
        <p:nvPicPr>
          <p:cNvPr id="35" name="Picture 34"/>
          <p:cNvPicPr>
            <a:picLocks noChangeAspect="1"/>
          </p:cNvPicPr>
          <p:nvPr/>
        </p:nvPicPr>
        <p:blipFill>
          <a:blip r:embed="rId3"/>
          <a:stretch>
            <a:fillRect/>
          </a:stretch>
        </p:blipFill>
        <p:spPr>
          <a:xfrm>
            <a:off x="1353671" y="2490128"/>
            <a:ext cx="463597" cy="469392"/>
          </a:xfrm>
          <a:prstGeom prst="rect">
            <a:avLst/>
          </a:prstGeom>
        </p:spPr>
      </p:pic>
      <p:pic>
        <p:nvPicPr>
          <p:cNvPr id="2" name="Picture 1"/>
          <p:cNvPicPr>
            <a:picLocks noChangeAspect="1"/>
          </p:cNvPicPr>
          <p:nvPr/>
        </p:nvPicPr>
        <p:blipFill>
          <a:blip r:embed="rId4"/>
          <a:stretch>
            <a:fillRect/>
          </a:stretch>
        </p:blipFill>
        <p:spPr>
          <a:xfrm>
            <a:off x="4492058" y="3556270"/>
            <a:ext cx="345066" cy="389591"/>
          </a:xfrm>
          <a:prstGeom prst="rect">
            <a:avLst/>
          </a:prstGeom>
        </p:spPr>
      </p:pic>
    </p:spTree>
    <p:extLst>
      <p:ext uri="{BB962C8B-B14F-4D97-AF65-F5344CB8AC3E}">
        <p14:creationId xmlns:p14="http://schemas.microsoft.com/office/powerpoint/2010/main" val="125712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609601" y="1219200"/>
            <a:ext cx="6172199" cy="4114800"/>
          </a:xfrm>
          <a:prstGeom prst="rect">
            <a:avLst/>
          </a:prstGeom>
          <a:solidFill>
            <a:schemeClr val="bg1"/>
          </a:solidFill>
          <a:ln w="28575">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t"/>
          <a:lstStyle/>
          <a:p>
            <a:pPr algn="r">
              <a:lnSpc>
                <a:spcPct val="90000"/>
              </a:lnSpc>
            </a:pPr>
            <a:endParaRPr lang="en-US" sz="1200" dirty="0">
              <a:solidFill>
                <a:schemeClr val="tx1"/>
              </a:solidFill>
            </a:endParaRPr>
          </a:p>
          <a:p>
            <a:pPr algn="r">
              <a:lnSpc>
                <a:spcPct val="90000"/>
              </a:lnSpc>
            </a:pPr>
            <a:r>
              <a:rPr lang="en-US" sz="1200" dirty="0">
                <a:solidFill>
                  <a:schemeClr val="tx1"/>
                </a:solidFill>
              </a:rPr>
              <a:t>ORACLE CLOUD DATA CENTER REGION</a:t>
            </a:r>
          </a:p>
        </p:txBody>
      </p:sp>
      <p:sp>
        <p:nvSpPr>
          <p:cNvPr id="51" name="Rectangle 50"/>
          <p:cNvSpPr/>
          <p:nvPr/>
        </p:nvSpPr>
        <p:spPr>
          <a:xfrm>
            <a:off x="1173854" y="1828961"/>
            <a:ext cx="4450155" cy="3108960"/>
          </a:xfrm>
          <a:prstGeom prst="rect">
            <a:avLst/>
          </a:prstGeom>
          <a:solidFill>
            <a:schemeClr val="bg1"/>
          </a:solid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t"/>
          <a:lstStyle/>
          <a:p>
            <a:pPr algn="ctr"/>
            <a:r>
              <a:rPr lang="en-US" sz="1200" dirty="0">
                <a:solidFill>
                  <a:schemeClr val="tx1"/>
                </a:solidFill>
                <a:ea typeface="Calibri" charset="0"/>
                <a:cs typeface="Arial" panose="020B0604020202020204" pitchFamily="34" charset="0"/>
              </a:rPr>
              <a:t>Availability Domain – AD1 </a:t>
            </a:r>
          </a:p>
        </p:txBody>
      </p:sp>
      <p:sp>
        <p:nvSpPr>
          <p:cNvPr id="53" name="Rectangle 52"/>
          <p:cNvSpPr/>
          <p:nvPr/>
        </p:nvSpPr>
        <p:spPr>
          <a:xfrm>
            <a:off x="1895410" y="3742214"/>
            <a:ext cx="639069" cy="695710"/>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54" name="Rectangle 53"/>
          <p:cNvSpPr/>
          <p:nvPr/>
        </p:nvSpPr>
        <p:spPr>
          <a:xfrm>
            <a:off x="990601" y="2209801"/>
            <a:ext cx="5084974" cy="2387501"/>
          </a:xfrm>
          <a:prstGeom prst="rect">
            <a:avLst/>
          </a:prstGeom>
          <a:noFill/>
          <a:ln w="19050">
            <a:solidFill>
              <a:schemeClr val="accent3"/>
            </a:solidFill>
            <a:prstDash val="sysDash"/>
          </a:ln>
          <a:effectLst/>
        </p:spPr>
        <p:style>
          <a:lnRef idx="1">
            <a:schemeClr val="accent1"/>
          </a:lnRef>
          <a:fillRef idx="3">
            <a:schemeClr val="accent1"/>
          </a:fillRef>
          <a:effectRef idx="2">
            <a:schemeClr val="accent1"/>
          </a:effectRef>
          <a:fontRef idx="minor">
            <a:schemeClr val="lt1"/>
          </a:fontRef>
        </p:style>
        <p:txBody>
          <a:bodyPr anchor="b"/>
          <a:lstStyle/>
          <a:p>
            <a:pPr fontAlgn="auto">
              <a:spcBef>
                <a:spcPts val="0"/>
              </a:spcBef>
              <a:spcAft>
                <a:spcPts val="0"/>
              </a:spcAft>
              <a:defRPr/>
            </a:pPr>
            <a:endParaRPr lang="en-US" sz="1200" dirty="0">
              <a:solidFill>
                <a:schemeClr val="tx1"/>
              </a:solidFill>
              <a:latin typeface="Arial" panose="020B0604020202020204" pitchFamily="34" charset="0"/>
              <a:ea typeface="Calibri" charset="0"/>
              <a:cs typeface="Arial" panose="020B0604020202020204" pitchFamily="34" charset="0"/>
            </a:endParaRPr>
          </a:p>
        </p:txBody>
      </p:sp>
      <p:sp>
        <p:nvSpPr>
          <p:cNvPr id="65" name="Rectangle 64"/>
          <p:cNvSpPr/>
          <p:nvPr/>
        </p:nvSpPr>
        <p:spPr>
          <a:xfrm>
            <a:off x="3948850" y="2771856"/>
            <a:ext cx="1308950" cy="1142347"/>
          </a:xfrm>
          <a:prstGeom prst="rect">
            <a:avLst/>
          </a:prstGeom>
          <a:noFill/>
          <a:ln w="19050">
            <a:solidFill>
              <a:schemeClr val="accent3"/>
            </a:solidFill>
            <a:prstDash val="sysDash"/>
          </a:ln>
          <a:effectLst/>
        </p:spPr>
        <p:style>
          <a:lnRef idx="1">
            <a:schemeClr val="accent1"/>
          </a:lnRef>
          <a:fillRef idx="3">
            <a:schemeClr val="accent1"/>
          </a:fillRef>
          <a:effectRef idx="2">
            <a:schemeClr val="accent1"/>
          </a:effectRef>
          <a:fontRef idx="minor">
            <a:schemeClr val="lt1"/>
          </a:fontRef>
        </p:style>
        <p:txBody>
          <a:bodyPr anchor="b"/>
          <a:lstStyle/>
          <a:p>
            <a:pPr fontAlgn="auto">
              <a:spcBef>
                <a:spcPts val="0"/>
              </a:spcBef>
              <a:spcAft>
                <a:spcPts val="0"/>
              </a:spcAft>
              <a:defRPr/>
            </a:pPr>
            <a:r>
              <a:rPr lang="en-US" sz="1000" dirty="0">
                <a:solidFill>
                  <a:schemeClr val="tx1"/>
                </a:solidFill>
                <a:latin typeface="Arial" panose="020B0604020202020204" pitchFamily="34" charset="0"/>
                <a:ea typeface="Calibri" charset="0"/>
                <a:cs typeface="Arial" panose="020B0604020202020204" pitchFamily="34" charset="0"/>
              </a:rPr>
              <a:t>SUBNET A, 10.0.1.0/24</a:t>
            </a:r>
          </a:p>
        </p:txBody>
      </p:sp>
      <p:pic>
        <p:nvPicPr>
          <p:cNvPr id="67" name="Picture 66"/>
          <p:cNvPicPr>
            <a:picLocks noChangeAspect="1"/>
          </p:cNvPicPr>
          <p:nvPr/>
        </p:nvPicPr>
        <p:blipFill>
          <a:blip r:embed="rId3"/>
          <a:stretch>
            <a:fillRect/>
          </a:stretch>
        </p:blipFill>
        <p:spPr>
          <a:xfrm>
            <a:off x="4371527" y="3079677"/>
            <a:ext cx="463597" cy="469392"/>
          </a:xfrm>
          <a:prstGeom prst="rect">
            <a:avLst/>
          </a:prstGeom>
        </p:spPr>
      </p:pic>
      <p:sp>
        <p:nvSpPr>
          <p:cNvPr id="68" name="Rectangle 67"/>
          <p:cNvSpPr/>
          <p:nvPr/>
        </p:nvSpPr>
        <p:spPr bwMode="auto">
          <a:xfrm>
            <a:off x="1173853" y="4319692"/>
            <a:ext cx="2125944" cy="253901"/>
          </a:xfrm>
          <a:prstGeom prst="rect">
            <a:avLst/>
          </a:prstGeom>
          <a:solidFill>
            <a:schemeClr val="bg1"/>
          </a:solidFill>
          <a:ln w="28575"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defTabSz="228600" eaLnBrk="1" hangingPunct="1">
              <a:spcBef>
                <a:spcPct val="20000"/>
              </a:spcBef>
              <a:buClr>
                <a:srgbClr val="FF0000"/>
              </a:buClr>
            </a:pPr>
            <a:r>
              <a:rPr lang="en-US" sz="1200" dirty="0">
                <a:latin typeface="Arial" pitchFamily="34" charset="0"/>
              </a:rPr>
              <a:t>VCN, 10.0.0.0/16</a:t>
            </a:r>
          </a:p>
        </p:txBody>
      </p:sp>
      <p:sp>
        <p:nvSpPr>
          <p:cNvPr id="4" name="Title 3"/>
          <p:cNvSpPr>
            <a:spLocks noGrp="1"/>
          </p:cNvSpPr>
          <p:nvPr>
            <p:ph type="title"/>
          </p:nvPr>
        </p:nvSpPr>
        <p:spPr>
          <a:xfrm>
            <a:off x="533400" y="406401"/>
            <a:ext cx="11125200" cy="447615"/>
          </a:xfrm>
        </p:spPr>
        <p:txBody>
          <a:bodyPr anchor="ctr"/>
          <a:lstStyle/>
          <a:p>
            <a:r>
              <a:rPr lang="en-US" sz="3200" b="1" dirty="0">
                <a:latin typeface="+mn-lt"/>
              </a:rPr>
              <a:t>Internet Gateway</a:t>
            </a:r>
          </a:p>
        </p:txBody>
      </p:sp>
      <p:sp>
        <p:nvSpPr>
          <p:cNvPr id="2" name="Rectangle 1"/>
          <p:cNvSpPr/>
          <p:nvPr/>
        </p:nvSpPr>
        <p:spPr>
          <a:xfrm>
            <a:off x="6935836" y="1225956"/>
            <a:ext cx="4750485" cy="923330"/>
          </a:xfrm>
          <a:prstGeom prst="rect">
            <a:avLst/>
          </a:prstGeom>
        </p:spPr>
        <p:txBody>
          <a:bodyPr wrap="square">
            <a:spAutoFit/>
          </a:bodyPr>
          <a:lstStyle/>
          <a:p>
            <a:r>
              <a:rPr lang="en-US" dirty="0"/>
              <a:t>Internet gateway provides a path for network traffic between your VCN and the internet</a:t>
            </a:r>
          </a:p>
        </p:txBody>
      </p:sp>
      <p:sp>
        <p:nvSpPr>
          <p:cNvPr id="85" name="Rectangle 84"/>
          <p:cNvSpPr/>
          <p:nvPr/>
        </p:nvSpPr>
        <p:spPr>
          <a:xfrm>
            <a:off x="1895410" y="3742214"/>
            <a:ext cx="639069" cy="695710"/>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1" name="Rectangle 10"/>
          <p:cNvSpPr/>
          <p:nvPr/>
        </p:nvSpPr>
        <p:spPr>
          <a:xfrm>
            <a:off x="7032988" y="3700399"/>
            <a:ext cx="4653332" cy="1754326"/>
          </a:xfrm>
          <a:prstGeom prst="rect">
            <a:avLst/>
          </a:prstGeom>
        </p:spPr>
        <p:txBody>
          <a:bodyPr wrap="square">
            <a:spAutoFit/>
          </a:bodyPr>
          <a:lstStyle/>
          <a:p>
            <a:r>
              <a:rPr lang="en-US" dirty="0"/>
              <a:t>You can have only one internet gateway for a VCN</a:t>
            </a:r>
          </a:p>
          <a:p>
            <a:endParaRPr lang="en-US" dirty="0"/>
          </a:p>
          <a:p>
            <a:r>
              <a:rPr lang="en-US" dirty="0"/>
              <a:t>After creating an internet gateway, you must add a route for the gateway in the VCN's Route Table to enable traffic flow</a:t>
            </a:r>
          </a:p>
        </p:txBody>
      </p:sp>
      <p:sp>
        <p:nvSpPr>
          <p:cNvPr id="10" name="Cloud 9"/>
          <p:cNvSpPr/>
          <p:nvPr/>
        </p:nvSpPr>
        <p:spPr bwMode="auto">
          <a:xfrm>
            <a:off x="7416481" y="2113354"/>
            <a:ext cx="1527434" cy="1334605"/>
          </a:xfrm>
          <a:prstGeom prst="cloud">
            <a:avLst/>
          </a:prstGeom>
          <a:no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eaLnBrk="1" hangingPunct="1">
              <a:spcBef>
                <a:spcPct val="20000"/>
              </a:spcBef>
              <a:buClr>
                <a:srgbClr val="FF0000"/>
              </a:buClr>
            </a:pPr>
            <a:endParaRPr lang="en-US">
              <a:latin typeface="Arial" pitchFamily="34" charset="0"/>
            </a:endParaRPr>
          </a:p>
        </p:txBody>
      </p:sp>
      <p:sp>
        <p:nvSpPr>
          <p:cNvPr id="20" name="TextBox 19"/>
          <p:cNvSpPr txBox="1"/>
          <p:nvPr/>
        </p:nvSpPr>
        <p:spPr>
          <a:xfrm>
            <a:off x="7675910" y="2568118"/>
            <a:ext cx="990600" cy="338554"/>
          </a:xfrm>
          <a:prstGeom prst="rect">
            <a:avLst/>
          </a:prstGeom>
          <a:noFill/>
        </p:spPr>
        <p:txBody>
          <a:bodyPr wrap="square" rtlCol="0">
            <a:spAutoFit/>
          </a:bodyPr>
          <a:lstStyle/>
          <a:p>
            <a:pPr algn="ctr"/>
            <a:r>
              <a:rPr lang="en-US" sz="1600" dirty="0"/>
              <a:t>Internet</a:t>
            </a:r>
          </a:p>
        </p:txBody>
      </p:sp>
      <p:sp>
        <p:nvSpPr>
          <p:cNvPr id="21" name="Rectangular Callout 20"/>
          <p:cNvSpPr/>
          <p:nvPr/>
        </p:nvSpPr>
        <p:spPr bwMode="auto">
          <a:xfrm>
            <a:off x="2286000" y="2906672"/>
            <a:ext cx="1238568" cy="707670"/>
          </a:xfrm>
          <a:prstGeom prst="wedgeRectCallout">
            <a:avLst>
              <a:gd name="adj1" fmla="val 108944"/>
              <a:gd name="adj2" fmla="val 13953"/>
            </a:avLst>
          </a:prstGeom>
          <a:solidFill>
            <a:schemeClr val="bg1">
              <a:lumMod val="95000"/>
            </a:schemeClr>
          </a:solidFill>
          <a:ln w="28575"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228600" eaLnBrk="1" hangingPunct="1">
              <a:spcBef>
                <a:spcPct val="20000"/>
              </a:spcBef>
              <a:buClr>
                <a:srgbClr val="FF0000"/>
              </a:buClr>
            </a:pPr>
            <a:r>
              <a:rPr lang="en-US" sz="1400" dirty="0">
                <a:latin typeface="Arial" pitchFamily="34" charset="0"/>
              </a:rPr>
              <a:t>Instance with public IP</a:t>
            </a:r>
          </a:p>
        </p:txBody>
      </p:sp>
      <p:cxnSp>
        <p:nvCxnSpPr>
          <p:cNvPr id="14" name="Curved Connector 13"/>
          <p:cNvCxnSpPr/>
          <p:nvPr/>
        </p:nvCxnSpPr>
        <p:spPr bwMode="auto">
          <a:xfrm flipV="1">
            <a:off x="4873175" y="2659371"/>
            <a:ext cx="2477128" cy="667951"/>
          </a:xfrm>
          <a:prstGeom prst="curvedConnector3">
            <a:avLst>
              <a:gd name="adj1" fmla="val 52839"/>
            </a:avLst>
          </a:prstGeom>
          <a:noFill/>
          <a:ln w="28575" cap="flat" cmpd="sng" algn="ctr">
            <a:solidFill>
              <a:srgbClr val="92D050"/>
            </a:solidFill>
            <a:prstDash val="solid"/>
            <a:round/>
            <a:headEnd type="triangle"/>
            <a:tailEnd type="triangle"/>
          </a:ln>
          <a:effectLst/>
        </p:spPr>
      </p:cxnSp>
      <p:grpSp>
        <p:nvGrpSpPr>
          <p:cNvPr id="69" name="Group 68"/>
          <p:cNvGrpSpPr/>
          <p:nvPr/>
        </p:nvGrpSpPr>
        <p:grpSpPr>
          <a:xfrm>
            <a:off x="5865355" y="4437430"/>
            <a:ext cx="420438" cy="420438"/>
            <a:chOff x="10489255" y="2324746"/>
            <a:chExt cx="669094" cy="669094"/>
          </a:xfrm>
        </p:grpSpPr>
        <p:sp>
          <p:nvSpPr>
            <p:cNvPr id="70" name="Oval 69"/>
            <p:cNvSpPr/>
            <p:nvPr/>
          </p:nvSpPr>
          <p:spPr>
            <a:xfrm>
              <a:off x="10489255" y="2324746"/>
              <a:ext cx="669094" cy="669094"/>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grpSp>
          <p:nvGrpSpPr>
            <p:cNvPr id="71" name="Group 70"/>
            <p:cNvGrpSpPr/>
            <p:nvPr/>
          </p:nvGrpSpPr>
          <p:grpSpPr>
            <a:xfrm>
              <a:off x="10530128" y="2367936"/>
              <a:ext cx="585564" cy="585564"/>
              <a:chOff x="7046913" y="4090988"/>
              <a:chExt cx="327025" cy="327025"/>
            </a:xfrm>
            <a:solidFill>
              <a:schemeClr val="tx1"/>
            </a:solidFill>
          </p:grpSpPr>
          <p:sp>
            <p:nvSpPr>
              <p:cNvPr id="72" name="Freeform 32"/>
              <p:cNvSpPr>
                <a:spLocks noChangeArrowheads="1"/>
              </p:cNvSpPr>
              <p:nvPr/>
            </p:nvSpPr>
            <p:spPr bwMode="auto">
              <a:xfrm>
                <a:off x="7204075" y="4281488"/>
                <a:ext cx="68263" cy="53975"/>
              </a:xfrm>
              <a:custGeom>
                <a:avLst/>
                <a:gdLst>
                  <a:gd name="T0" fmla="*/ 11 w 190"/>
                  <a:gd name="T1" fmla="*/ 0 h 148"/>
                  <a:gd name="T2" fmla="*/ 186 w 190"/>
                  <a:gd name="T3" fmla="*/ 20 h 148"/>
                  <a:gd name="T4" fmla="*/ 189 w 190"/>
                  <a:gd name="T5" fmla="*/ 31 h 148"/>
                  <a:gd name="T6" fmla="*/ 70 w 190"/>
                  <a:gd name="T7" fmla="*/ 147 h 148"/>
                  <a:gd name="T8" fmla="*/ 50 w 190"/>
                  <a:gd name="T9" fmla="*/ 141 h 148"/>
                  <a:gd name="T10" fmla="*/ 48 w 190"/>
                  <a:gd name="T11" fmla="*/ 141 h 148"/>
                  <a:gd name="T12" fmla="*/ 0 w 190"/>
                  <a:gd name="T13" fmla="*/ 17 h 148"/>
                  <a:gd name="T14" fmla="*/ 11 w 190"/>
                  <a:gd name="T15" fmla="*/ 0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48">
                    <a:moveTo>
                      <a:pt x="11" y="0"/>
                    </a:moveTo>
                    <a:lnTo>
                      <a:pt x="186" y="20"/>
                    </a:lnTo>
                    <a:cubicBezTo>
                      <a:pt x="186" y="25"/>
                      <a:pt x="186" y="28"/>
                      <a:pt x="189" y="31"/>
                    </a:cubicBezTo>
                    <a:lnTo>
                      <a:pt x="70" y="147"/>
                    </a:lnTo>
                    <a:cubicBezTo>
                      <a:pt x="65" y="144"/>
                      <a:pt x="59" y="141"/>
                      <a:pt x="50" y="141"/>
                    </a:cubicBezTo>
                    <a:lnTo>
                      <a:pt x="48" y="141"/>
                    </a:lnTo>
                    <a:lnTo>
                      <a:pt x="0" y="17"/>
                    </a:lnTo>
                    <a:cubicBezTo>
                      <a:pt x="2" y="11"/>
                      <a:pt x="8" y="6"/>
                      <a:pt x="11" y="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3" name="Freeform 33"/>
              <p:cNvSpPr>
                <a:spLocks noChangeArrowheads="1"/>
              </p:cNvSpPr>
              <p:nvPr/>
            </p:nvSpPr>
            <p:spPr bwMode="auto">
              <a:xfrm>
                <a:off x="7148513" y="4283075"/>
                <a:ext cx="63500" cy="52388"/>
              </a:xfrm>
              <a:custGeom>
                <a:avLst/>
                <a:gdLst>
                  <a:gd name="T0" fmla="*/ 125 w 176"/>
                  <a:gd name="T1" fmla="*/ 25 h 145"/>
                  <a:gd name="T2" fmla="*/ 175 w 176"/>
                  <a:gd name="T3" fmla="*/ 144 h 145"/>
                  <a:gd name="T4" fmla="*/ 0 w 176"/>
                  <a:gd name="T5" fmla="*/ 20 h 145"/>
                  <a:gd name="T6" fmla="*/ 3 w 176"/>
                  <a:gd name="T7" fmla="*/ 14 h 145"/>
                  <a:gd name="T8" fmla="*/ 85 w 176"/>
                  <a:gd name="T9" fmla="*/ 0 h 145"/>
                  <a:gd name="T10" fmla="*/ 125 w 176"/>
                  <a:gd name="T11" fmla="*/ 25 h 145"/>
                </a:gdLst>
                <a:ahLst/>
                <a:cxnLst>
                  <a:cxn ang="0">
                    <a:pos x="T0" y="T1"/>
                  </a:cxn>
                  <a:cxn ang="0">
                    <a:pos x="T2" y="T3"/>
                  </a:cxn>
                  <a:cxn ang="0">
                    <a:pos x="T4" y="T5"/>
                  </a:cxn>
                  <a:cxn ang="0">
                    <a:pos x="T6" y="T7"/>
                  </a:cxn>
                  <a:cxn ang="0">
                    <a:pos x="T8" y="T9"/>
                  </a:cxn>
                  <a:cxn ang="0">
                    <a:pos x="T10" y="T11"/>
                  </a:cxn>
                </a:cxnLst>
                <a:rect l="0" t="0" r="r" b="b"/>
                <a:pathLst>
                  <a:path w="176" h="145">
                    <a:moveTo>
                      <a:pt x="125" y="25"/>
                    </a:moveTo>
                    <a:cubicBezTo>
                      <a:pt x="127" y="25"/>
                      <a:pt x="175" y="144"/>
                      <a:pt x="175" y="144"/>
                    </a:cubicBezTo>
                    <a:lnTo>
                      <a:pt x="0" y="20"/>
                    </a:lnTo>
                    <a:cubicBezTo>
                      <a:pt x="3" y="20"/>
                      <a:pt x="3" y="17"/>
                      <a:pt x="3" y="14"/>
                    </a:cubicBezTo>
                    <a:lnTo>
                      <a:pt x="85" y="0"/>
                    </a:lnTo>
                    <a:cubicBezTo>
                      <a:pt x="91" y="14"/>
                      <a:pt x="108" y="25"/>
                      <a:pt x="125" y="25"/>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4" name="Freeform 34"/>
              <p:cNvSpPr>
                <a:spLocks noChangeArrowheads="1"/>
              </p:cNvSpPr>
              <p:nvPr/>
            </p:nvSpPr>
            <p:spPr bwMode="auto">
              <a:xfrm>
                <a:off x="7140575" y="4210050"/>
                <a:ext cx="42863" cy="68263"/>
              </a:xfrm>
              <a:custGeom>
                <a:avLst/>
                <a:gdLst>
                  <a:gd name="T0" fmla="*/ 116 w 117"/>
                  <a:gd name="T1" fmla="*/ 149 h 190"/>
                  <a:gd name="T2" fmla="*/ 99 w 117"/>
                  <a:gd name="T3" fmla="*/ 175 h 190"/>
                  <a:gd name="T4" fmla="*/ 17 w 117"/>
                  <a:gd name="T5" fmla="*/ 189 h 190"/>
                  <a:gd name="T6" fmla="*/ 0 w 117"/>
                  <a:gd name="T7" fmla="*/ 172 h 190"/>
                  <a:gd name="T8" fmla="*/ 42 w 117"/>
                  <a:gd name="T9" fmla="*/ 0 h 190"/>
                  <a:gd name="T10" fmla="*/ 45 w 117"/>
                  <a:gd name="T11" fmla="*/ 0 h 190"/>
                  <a:gd name="T12" fmla="*/ 116 w 117"/>
                  <a:gd name="T13" fmla="*/ 149 h 190"/>
                </a:gdLst>
                <a:ahLst/>
                <a:cxnLst>
                  <a:cxn ang="0">
                    <a:pos x="T0" y="T1"/>
                  </a:cxn>
                  <a:cxn ang="0">
                    <a:pos x="T2" y="T3"/>
                  </a:cxn>
                  <a:cxn ang="0">
                    <a:pos x="T4" y="T5"/>
                  </a:cxn>
                  <a:cxn ang="0">
                    <a:pos x="T6" y="T7"/>
                  </a:cxn>
                  <a:cxn ang="0">
                    <a:pos x="T8" y="T9"/>
                  </a:cxn>
                  <a:cxn ang="0">
                    <a:pos x="T10" y="T11"/>
                  </a:cxn>
                  <a:cxn ang="0">
                    <a:pos x="T12" y="T13"/>
                  </a:cxn>
                </a:cxnLst>
                <a:rect l="0" t="0" r="r" b="b"/>
                <a:pathLst>
                  <a:path w="117" h="190">
                    <a:moveTo>
                      <a:pt x="116" y="149"/>
                    </a:moveTo>
                    <a:cubicBezTo>
                      <a:pt x="110" y="155"/>
                      <a:pt x="104" y="166"/>
                      <a:pt x="99" y="175"/>
                    </a:cubicBezTo>
                    <a:lnTo>
                      <a:pt x="17" y="189"/>
                    </a:lnTo>
                    <a:cubicBezTo>
                      <a:pt x="11" y="183"/>
                      <a:pt x="5" y="177"/>
                      <a:pt x="0" y="172"/>
                    </a:cubicBezTo>
                    <a:lnTo>
                      <a:pt x="42" y="0"/>
                    </a:lnTo>
                    <a:cubicBezTo>
                      <a:pt x="45" y="0"/>
                      <a:pt x="45" y="0"/>
                      <a:pt x="45" y="0"/>
                    </a:cubicBezTo>
                    <a:lnTo>
                      <a:pt x="116" y="14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5" name="Freeform 35"/>
              <p:cNvSpPr>
                <a:spLocks noChangeArrowheads="1"/>
              </p:cNvSpPr>
              <p:nvPr/>
            </p:nvSpPr>
            <p:spPr bwMode="auto">
              <a:xfrm>
                <a:off x="7165975" y="4198938"/>
                <a:ext cx="92075" cy="63500"/>
              </a:xfrm>
              <a:custGeom>
                <a:avLst/>
                <a:gdLst>
                  <a:gd name="T0" fmla="*/ 74 w 255"/>
                  <a:gd name="T1" fmla="*/ 169 h 176"/>
                  <a:gd name="T2" fmla="*/ 71 w 255"/>
                  <a:gd name="T3" fmla="*/ 166 h 176"/>
                  <a:gd name="T4" fmla="*/ 0 w 255"/>
                  <a:gd name="T5" fmla="*/ 17 h 176"/>
                  <a:gd name="T6" fmla="*/ 11 w 255"/>
                  <a:gd name="T7" fmla="*/ 0 h 176"/>
                  <a:gd name="T8" fmla="*/ 251 w 255"/>
                  <a:gd name="T9" fmla="*/ 5 h 176"/>
                  <a:gd name="T10" fmla="*/ 254 w 255"/>
                  <a:gd name="T11" fmla="*/ 14 h 176"/>
                  <a:gd name="T12" fmla="*/ 93 w 255"/>
                  <a:gd name="T13" fmla="*/ 175 h 176"/>
                  <a:gd name="T14" fmla="*/ 74 w 255"/>
                  <a:gd name="T15" fmla="*/ 169 h 1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176">
                    <a:moveTo>
                      <a:pt x="74" y="169"/>
                    </a:moveTo>
                    <a:cubicBezTo>
                      <a:pt x="74" y="169"/>
                      <a:pt x="71" y="169"/>
                      <a:pt x="71" y="166"/>
                    </a:cubicBezTo>
                    <a:lnTo>
                      <a:pt x="0" y="17"/>
                    </a:lnTo>
                    <a:cubicBezTo>
                      <a:pt x="6" y="14"/>
                      <a:pt x="9" y="5"/>
                      <a:pt x="11" y="0"/>
                    </a:cubicBezTo>
                    <a:lnTo>
                      <a:pt x="251" y="5"/>
                    </a:lnTo>
                    <a:cubicBezTo>
                      <a:pt x="251" y="8"/>
                      <a:pt x="254" y="11"/>
                      <a:pt x="254" y="14"/>
                    </a:cubicBezTo>
                    <a:lnTo>
                      <a:pt x="93" y="175"/>
                    </a:lnTo>
                    <a:cubicBezTo>
                      <a:pt x="88" y="172"/>
                      <a:pt x="82" y="169"/>
                      <a:pt x="74" y="169"/>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6" name="Freeform 36"/>
              <p:cNvSpPr>
                <a:spLocks noChangeArrowheads="1"/>
              </p:cNvSpPr>
              <p:nvPr/>
            </p:nvSpPr>
            <p:spPr bwMode="auto">
              <a:xfrm>
                <a:off x="7207250" y="4210050"/>
                <a:ext cx="71438" cy="69850"/>
              </a:xfrm>
              <a:custGeom>
                <a:avLst/>
                <a:gdLst>
                  <a:gd name="T0" fmla="*/ 161 w 198"/>
                  <a:gd name="T1" fmla="*/ 0 h 193"/>
                  <a:gd name="T2" fmla="*/ 172 w 198"/>
                  <a:gd name="T3" fmla="*/ 5 h 193"/>
                  <a:gd name="T4" fmla="*/ 197 w 198"/>
                  <a:gd name="T5" fmla="*/ 169 h 193"/>
                  <a:gd name="T6" fmla="*/ 178 w 198"/>
                  <a:gd name="T7" fmla="*/ 192 h 193"/>
                  <a:gd name="T8" fmla="*/ 3 w 198"/>
                  <a:gd name="T9" fmla="*/ 172 h 193"/>
                  <a:gd name="T10" fmla="*/ 0 w 198"/>
                  <a:gd name="T11" fmla="*/ 161 h 193"/>
                  <a:gd name="T12" fmla="*/ 161 w 198"/>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198" h="193">
                    <a:moveTo>
                      <a:pt x="161" y="0"/>
                    </a:moveTo>
                    <a:cubicBezTo>
                      <a:pt x="164" y="3"/>
                      <a:pt x="169" y="5"/>
                      <a:pt x="172" y="5"/>
                    </a:cubicBezTo>
                    <a:lnTo>
                      <a:pt x="197" y="169"/>
                    </a:lnTo>
                    <a:cubicBezTo>
                      <a:pt x="189" y="175"/>
                      <a:pt x="183" y="183"/>
                      <a:pt x="178" y="192"/>
                    </a:cubicBezTo>
                    <a:lnTo>
                      <a:pt x="3" y="172"/>
                    </a:lnTo>
                    <a:cubicBezTo>
                      <a:pt x="3" y="169"/>
                      <a:pt x="3" y="163"/>
                      <a:pt x="0" y="161"/>
                    </a:cubicBezTo>
                    <a:lnTo>
                      <a:pt x="161"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7" name="Freeform 37"/>
              <p:cNvSpPr>
                <a:spLocks noChangeArrowheads="1"/>
              </p:cNvSpPr>
              <p:nvPr/>
            </p:nvSpPr>
            <p:spPr bwMode="auto">
              <a:xfrm>
                <a:off x="7046913" y="4090988"/>
                <a:ext cx="327025" cy="327025"/>
              </a:xfrm>
              <a:custGeom>
                <a:avLst/>
                <a:gdLst>
                  <a:gd name="T0" fmla="*/ 455 w 910"/>
                  <a:gd name="T1" fmla="*/ 0 h 909"/>
                  <a:gd name="T2" fmla="*/ 909 w 910"/>
                  <a:gd name="T3" fmla="*/ 454 h 909"/>
                  <a:gd name="T4" fmla="*/ 455 w 910"/>
                  <a:gd name="T5" fmla="*/ 908 h 909"/>
                  <a:gd name="T6" fmla="*/ 0 w 910"/>
                  <a:gd name="T7" fmla="*/ 454 h 909"/>
                  <a:gd name="T8" fmla="*/ 455 w 910"/>
                  <a:gd name="T9" fmla="*/ 0 h 909"/>
                  <a:gd name="T10" fmla="*/ 669 w 910"/>
                  <a:gd name="T11" fmla="*/ 589 h 909"/>
                  <a:gd name="T12" fmla="*/ 717 w 910"/>
                  <a:gd name="T13" fmla="*/ 542 h 909"/>
                  <a:gd name="T14" fmla="*/ 677 w 910"/>
                  <a:gd name="T15" fmla="*/ 496 h 909"/>
                  <a:gd name="T16" fmla="*/ 652 w 910"/>
                  <a:gd name="T17" fmla="*/ 333 h 909"/>
                  <a:gd name="T18" fmla="*/ 677 w 910"/>
                  <a:gd name="T19" fmla="*/ 293 h 909"/>
                  <a:gd name="T20" fmla="*/ 632 w 910"/>
                  <a:gd name="T21" fmla="*/ 248 h 909"/>
                  <a:gd name="T22" fmla="*/ 590 w 910"/>
                  <a:gd name="T23" fmla="*/ 279 h 909"/>
                  <a:gd name="T24" fmla="*/ 347 w 910"/>
                  <a:gd name="T25" fmla="*/ 273 h 909"/>
                  <a:gd name="T26" fmla="*/ 305 w 910"/>
                  <a:gd name="T27" fmla="*/ 242 h 909"/>
                  <a:gd name="T28" fmla="*/ 260 w 910"/>
                  <a:gd name="T29" fmla="*/ 288 h 909"/>
                  <a:gd name="T30" fmla="*/ 282 w 910"/>
                  <a:gd name="T31" fmla="*/ 327 h 909"/>
                  <a:gd name="T32" fmla="*/ 240 w 910"/>
                  <a:gd name="T33" fmla="*/ 499 h 909"/>
                  <a:gd name="T34" fmla="*/ 198 w 910"/>
                  <a:gd name="T35" fmla="*/ 544 h 909"/>
                  <a:gd name="T36" fmla="*/ 243 w 910"/>
                  <a:gd name="T37" fmla="*/ 589 h 909"/>
                  <a:gd name="T38" fmla="*/ 271 w 910"/>
                  <a:gd name="T39" fmla="*/ 581 h 909"/>
                  <a:gd name="T40" fmla="*/ 449 w 910"/>
                  <a:gd name="T41" fmla="*/ 705 h 909"/>
                  <a:gd name="T42" fmla="*/ 446 w 910"/>
                  <a:gd name="T43" fmla="*/ 719 h 909"/>
                  <a:gd name="T44" fmla="*/ 491 w 910"/>
                  <a:gd name="T45" fmla="*/ 764 h 909"/>
                  <a:gd name="T46" fmla="*/ 536 w 910"/>
                  <a:gd name="T47" fmla="*/ 719 h 909"/>
                  <a:gd name="T48" fmla="*/ 531 w 910"/>
                  <a:gd name="T49" fmla="*/ 700 h 909"/>
                  <a:gd name="T50" fmla="*/ 649 w 910"/>
                  <a:gd name="T51" fmla="*/ 584 h 909"/>
                  <a:gd name="T52" fmla="*/ 669 w 910"/>
                  <a:gd name="T53" fmla="*/ 589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10" h="909">
                    <a:moveTo>
                      <a:pt x="455" y="0"/>
                    </a:moveTo>
                    <a:cubicBezTo>
                      <a:pt x="706" y="0"/>
                      <a:pt x="909" y="203"/>
                      <a:pt x="909" y="454"/>
                    </a:cubicBezTo>
                    <a:cubicBezTo>
                      <a:pt x="909" y="705"/>
                      <a:pt x="707" y="908"/>
                      <a:pt x="455" y="908"/>
                    </a:cubicBezTo>
                    <a:cubicBezTo>
                      <a:pt x="204" y="908"/>
                      <a:pt x="0" y="705"/>
                      <a:pt x="0" y="454"/>
                    </a:cubicBezTo>
                    <a:cubicBezTo>
                      <a:pt x="0" y="203"/>
                      <a:pt x="203" y="0"/>
                      <a:pt x="455" y="0"/>
                    </a:cubicBezTo>
                    <a:close/>
                    <a:moveTo>
                      <a:pt x="669" y="589"/>
                    </a:moveTo>
                    <a:cubicBezTo>
                      <a:pt x="694" y="589"/>
                      <a:pt x="714" y="570"/>
                      <a:pt x="717" y="542"/>
                    </a:cubicBezTo>
                    <a:cubicBezTo>
                      <a:pt x="717" y="519"/>
                      <a:pt x="700" y="499"/>
                      <a:pt x="677" y="496"/>
                    </a:cubicBezTo>
                    <a:lnTo>
                      <a:pt x="652" y="333"/>
                    </a:lnTo>
                    <a:cubicBezTo>
                      <a:pt x="666" y="327"/>
                      <a:pt x="677" y="310"/>
                      <a:pt x="677" y="293"/>
                    </a:cubicBezTo>
                    <a:cubicBezTo>
                      <a:pt x="677" y="268"/>
                      <a:pt x="658" y="248"/>
                      <a:pt x="632" y="248"/>
                    </a:cubicBezTo>
                    <a:cubicBezTo>
                      <a:pt x="613" y="248"/>
                      <a:pt x="596" y="262"/>
                      <a:pt x="590" y="279"/>
                    </a:cubicBezTo>
                    <a:lnTo>
                      <a:pt x="347" y="273"/>
                    </a:lnTo>
                    <a:cubicBezTo>
                      <a:pt x="342" y="256"/>
                      <a:pt x="325" y="242"/>
                      <a:pt x="305" y="242"/>
                    </a:cubicBezTo>
                    <a:cubicBezTo>
                      <a:pt x="280" y="242"/>
                      <a:pt x="260" y="262"/>
                      <a:pt x="260" y="288"/>
                    </a:cubicBezTo>
                    <a:cubicBezTo>
                      <a:pt x="260" y="304"/>
                      <a:pt x="268" y="319"/>
                      <a:pt x="282" y="327"/>
                    </a:cubicBezTo>
                    <a:lnTo>
                      <a:pt x="240" y="499"/>
                    </a:lnTo>
                    <a:cubicBezTo>
                      <a:pt x="217" y="502"/>
                      <a:pt x="198" y="522"/>
                      <a:pt x="198" y="544"/>
                    </a:cubicBezTo>
                    <a:cubicBezTo>
                      <a:pt x="198" y="570"/>
                      <a:pt x="217" y="589"/>
                      <a:pt x="243" y="589"/>
                    </a:cubicBezTo>
                    <a:cubicBezTo>
                      <a:pt x="254" y="589"/>
                      <a:pt x="263" y="587"/>
                      <a:pt x="271" y="581"/>
                    </a:cubicBezTo>
                    <a:lnTo>
                      <a:pt x="449" y="705"/>
                    </a:lnTo>
                    <a:cubicBezTo>
                      <a:pt x="446" y="711"/>
                      <a:pt x="446" y="714"/>
                      <a:pt x="446" y="719"/>
                    </a:cubicBezTo>
                    <a:cubicBezTo>
                      <a:pt x="446" y="745"/>
                      <a:pt x="466" y="764"/>
                      <a:pt x="491" y="764"/>
                    </a:cubicBezTo>
                    <a:cubicBezTo>
                      <a:pt x="517" y="764"/>
                      <a:pt x="536" y="745"/>
                      <a:pt x="536" y="719"/>
                    </a:cubicBezTo>
                    <a:cubicBezTo>
                      <a:pt x="536" y="714"/>
                      <a:pt x="534" y="705"/>
                      <a:pt x="531" y="700"/>
                    </a:cubicBezTo>
                    <a:lnTo>
                      <a:pt x="649" y="584"/>
                    </a:lnTo>
                    <a:cubicBezTo>
                      <a:pt x="655" y="587"/>
                      <a:pt x="661" y="589"/>
                      <a:pt x="669" y="589"/>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sp>
        <p:nvSpPr>
          <p:cNvPr id="78" name="TextBox 77"/>
          <p:cNvSpPr txBox="1"/>
          <p:nvPr/>
        </p:nvSpPr>
        <p:spPr>
          <a:xfrm>
            <a:off x="3715034" y="3964121"/>
            <a:ext cx="1828801" cy="261610"/>
          </a:xfrm>
          <a:prstGeom prst="rect">
            <a:avLst/>
          </a:prstGeom>
          <a:noFill/>
        </p:spPr>
        <p:txBody>
          <a:bodyPr wrap="square" rtlCol="0" anchor="ctr">
            <a:spAutoFit/>
          </a:bodyPr>
          <a:lstStyle/>
          <a:p>
            <a:pPr algn="ctr"/>
            <a:r>
              <a:rPr lang="en-US" sz="1100" b="1" dirty="0"/>
              <a:t>Regional Public</a:t>
            </a:r>
            <a:r>
              <a:rPr lang="en-US" sz="1100" dirty="0"/>
              <a:t> Subnet</a:t>
            </a:r>
          </a:p>
        </p:txBody>
      </p:sp>
      <p:grpSp>
        <p:nvGrpSpPr>
          <p:cNvPr id="16" name="Group 15"/>
          <p:cNvGrpSpPr/>
          <p:nvPr/>
        </p:nvGrpSpPr>
        <p:grpSpPr>
          <a:xfrm>
            <a:off x="5762686" y="2981672"/>
            <a:ext cx="711435" cy="774626"/>
            <a:chOff x="5761097" y="2981672"/>
            <a:chExt cx="711435" cy="774626"/>
          </a:xfrm>
        </p:grpSpPr>
        <p:grpSp>
          <p:nvGrpSpPr>
            <p:cNvPr id="9" name="Group 8"/>
            <p:cNvGrpSpPr/>
            <p:nvPr/>
          </p:nvGrpSpPr>
          <p:grpSpPr>
            <a:xfrm>
              <a:off x="5913670" y="2981672"/>
              <a:ext cx="327325" cy="324686"/>
              <a:chOff x="8453973" y="4544237"/>
              <a:chExt cx="327325" cy="324686"/>
            </a:xfrm>
          </p:grpSpPr>
          <p:sp>
            <p:nvSpPr>
              <p:cNvPr id="8" name="Rectangle 7"/>
              <p:cNvSpPr/>
              <p:nvPr/>
            </p:nvSpPr>
            <p:spPr bwMode="auto">
              <a:xfrm>
                <a:off x="8453973" y="4544237"/>
                <a:ext cx="327325" cy="324685"/>
              </a:xfrm>
              <a:prstGeom prst="rect">
                <a:avLst/>
              </a:prstGeom>
              <a:solidFill>
                <a:schemeClr val="bg1"/>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eaLnBrk="1" hangingPunct="1">
                  <a:spcBef>
                    <a:spcPct val="20000"/>
                  </a:spcBef>
                  <a:buClr>
                    <a:srgbClr val="FF0000"/>
                  </a:buClr>
                </a:pPr>
                <a:endParaRPr lang="en-US">
                  <a:latin typeface="Arial" pitchFamily="34" charset="0"/>
                </a:endParaRPr>
              </a:p>
            </p:txBody>
          </p:sp>
          <p:grpSp>
            <p:nvGrpSpPr>
              <p:cNvPr id="107" name="Group 106"/>
              <p:cNvGrpSpPr/>
              <p:nvPr/>
            </p:nvGrpSpPr>
            <p:grpSpPr>
              <a:xfrm>
                <a:off x="8456613" y="4544238"/>
                <a:ext cx="324685" cy="324685"/>
                <a:chOff x="4703763" y="2060575"/>
                <a:chExt cx="146050" cy="146050"/>
              </a:xfrm>
              <a:solidFill>
                <a:schemeClr val="tx1"/>
              </a:solidFill>
            </p:grpSpPr>
            <p:sp>
              <p:nvSpPr>
                <p:cNvPr id="110" name="Freeform 145"/>
                <p:cNvSpPr>
                  <a:spLocks noChangeArrowheads="1"/>
                </p:cNvSpPr>
                <p:nvPr/>
              </p:nvSpPr>
              <p:spPr bwMode="auto">
                <a:xfrm>
                  <a:off x="4703763" y="2060575"/>
                  <a:ext cx="146050" cy="146050"/>
                </a:xfrm>
                <a:custGeom>
                  <a:avLst/>
                  <a:gdLst>
                    <a:gd name="T0" fmla="*/ 203 w 407"/>
                    <a:gd name="T1" fmla="*/ 0 h 407"/>
                    <a:gd name="T2" fmla="*/ 0 w 407"/>
                    <a:gd name="T3" fmla="*/ 203 h 407"/>
                    <a:gd name="T4" fmla="*/ 203 w 407"/>
                    <a:gd name="T5" fmla="*/ 406 h 407"/>
                    <a:gd name="T6" fmla="*/ 406 w 407"/>
                    <a:gd name="T7" fmla="*/ 203 h 407"/>
                    <a:gd name="T8" fmla="*/ 203 w 407"/>
                    <a:gd name="T9" fmla="*/ 0 h 407"/>
                    <a:gd name="T10" fmla="*/ 53 w 407"/>
                    <a:gd name="T11" fmla="*/ 192 h 407"/>
                    <a:gd name="T12" fmla="*/ 104 w 407"/>
                    <a:gd name="T13" fmla="*/ 192 h 407"/>
                    <a:gd name="T14" fmla="*/ 104 w 407"/>
                    <a:gd name="T15" fmla="*/ 161 h 407"/>
                    <a:gd name="T16" fmla="*/ 177 w 407"/>
                    <a:gd name="T17" fmla="*/ 203 h 407"/>
                    <a:gd name="T18" fmla="*/ 104 w 407"/>
                    <a:gd name="T19" fmla="*/ 246 h 407"/>
                    <a:gd name="T20" fmla="*/ 104 w 407"/>
                    <a:gd name="T21" fmla="*/ 215 h 407"/>
                    <a:gd name="T22" fmla="*/ 53 w 407"/>
                    <a:gd name="T23" fmla="*/ 215 h 407"/>
                    <a:gd name="T24" fmla="*/ 53 w 407"/>
                    <a:gd name="T25" fmla="*/ 192 h 407"/>
                    <a:gd name="T26" fmla="*/ 206 w 407"/>
                    <a:gd name="T27" fmla="*/ 353 h 407"/>
                    <a:gd name="T28" fmla="*/ 163 w 407"/>
                    <a:gd name="T29" fmla="*/ 279 h 407"/>
                    <a:gd name="T30" fmla="*/ 194 w 407"/>
                    <a:gd name="T31" fmla="*/ 279 h 407"/>
                    <a:gd name="T32" fmla="*/ 194 w 407"/>
                    <a:gd name="T33" fmla="*/ 127 h 407"/>
                    <a:gd name="T34" fmla="*/ 163 w 407"/>
                    <a:gd name="T35" fmla="*/ 127 h 407"/>
                    <a:gd name="T36" fmla="*/ 206 w 407"/>
                    <a:gd name="T37" fmla="*/ 54 h 407"/>
                    <a:gd name="T38" fmla="*/ 248 w 407"/>
                    <a:gd name="T39" fmla="*/ 127 h 407"/>
                    <a:gd name="T40" fmla="*/ 217 w 407"/>
                    <a:gd name="T41" fmla="*/ 127 h 407"/>
                    <a:gd name="T42" fmla="*/ 217 w 407"/>
                    <a:gd name="T43" fmla="*/ 279 h 407"/>
                    <a:gd name="T44" fmla="*/ 248 w 407"/>
                    <a:gd name="T45" fmla="*/ 279 h 407"/>
                    <a:gd name="T46" fmla="*/ 206 w 407"/>
                    <a:gd name="T47" fmla="*/ 353 h 407"/>
                    <a:gd name="T48" fmla="*/ 307 w 407"/>
                    <a:gd name="T49" fmla="*/ 246 h 407"/>
                    <a:gd name="T50" fmla="*/ 234 w 407"/>
                    <a:gd name="T51" fmla="*/ 203 h 407"/>
                    <a:gd name="T52" fmla="*/ 307 w 407"/>
                    <a:gd name="T53" fmla="*/ 161 h 407"/>
                    <a:gd name="T54" fmla="*/ 307 w 407"/>
                    <a:gd name="T55" fmla="*/ 192 h 407"/>
                    <a:gd name="T56" fmla="*/ 358 w 407"/>
                    <a:gd name="T57" fmla="*/ 192 h 407"/>
                    <a:gd name="T58" fmla="*/ 358 w 407"/>
                    <a:gd name="T59" fmla="*/ 215 h 407"/>
                    <a:gd name="T60" fmla="*/ 307 w 407"/>
                    <a:gd name="T61" fmla="*/ 215 h 407"/>
                    <a:gd name="T62" fmla="*/ 307 w 407"/>
                    <a:gd name="T63" fmla="*/ 246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7" h="407">
                      <a:moveTo>
                        <a:pt x="203" y="0"/>
                      </a:moveTo>
                      <a:cubicBezTo>
                        <a:pt x="90" y="0"/>
                        <a:pt x="0" y="90"/>
                        <a:pt x="0" y="203"/>
                      </a:cubicBezTo>
                      <a:cubicBezTo>
                        <a:pt x="0" y="316"/>
                        <a:pt x="90" y="406"/>
                        <a:pt x="203" y="406"/>
                      </a:cubicBezTo>
                      <a:cubicBezTo>
                        <a:pt x="316" y="406"/>
                        <a:pt x="406" y="316"/>
                        <a:pt x="406" y="203"/>
                      </a:cubicBezTo>
                      <a:cubicBezTo>
                        <a:pt x="406" y="90"/>
                        <a:pt x="316" y="0"/>
                        <a:pt x="203" y="0"/>
                      </a:cubicBezTo>
                      <a:close/>
                      <a:moveTo>
                        <a:pt x="53" y="192"/>
                      </a:moveTo>
                      <a:lnTo>
                        <a:pt x="104" y="192"/>
                      </a:lnTo>
                      <a:lnTo>
                        <a:pt x="104" y="161"/>
                      </a:lnTo>
                      <a:lnTo>
                        <a:pt x="177" y="203"/>
                      </a:lnTo>
                      <a:lnTo>
                        <a:pt x="104" y="246"/>
                      </a:lnTo>
                      <a:lnTo>
                        <a:pt x="104" y="215"/>
                      </a:lnTo>
                      <a:lnTo>
                        <a:pt x="53" y="215"/>
                      </a:lnTo>
                      <a:lnTo>
                        <a:pt x="53" y="192"/>
                      </a:lnTo>
                      <a:close/>
                      <a:moveTo>
                        <a:pt x="206" y="353"/>
                      </a:moveTo>
                      <a:lnTo>
                        <a:pt x="163" y="279"/>
                      </a:lnTo>
                      <a:lnTo>
                        <a:pt x="194" y="279"/>
                      </a:lnTo>
                      <a:lnTo>
                        <a:pt x="194" y="127"/>
                      </a:lnTo>
                      <a:lnTo>
                        <a:pt x="163" y="127"/>
                      </a:lnTo>
                      <a:lnTo>
                        <a:pt x="206" y="54"/>
                      </a:lnTo>
                      <a:lnTo>
                        <a:pt x="248" y="127"/>
                      </a:lnTo>
                      <a:lnTo>
                        <a:pt x="217" y="127"/>
                      </a:lnTo>
                      <a:lnTo>
                        <a:pt x="217" y="279"/>
                      </a:lnTo>
                      <a:lnTo>
                        <a:pt x="248" y="279"/>
                      </a:lnTo>
                      <a:lnTo>
                        <a:pt x="206" y="353"/>
                      </a:lnTo>
                      <a:close/>
                      <a:moveTo>
                        <a:pt x="307" y="246"/>
                      </a:moveTo>
                      <a:lnTo>
                        <a:pt x="234" y="203"/>
                      </a:lnTo>
                      <a:lnTo>
                        <a:pt x="307" y="161"/>
                      </a:lnTo>
                      <a:lnTo>
                        <a:pt x="307" y="192"/>
                      </a:lnTo>
                      <a:lnTo>
                        <a:pt x="358" y="192"/>
                      </a:lnTo>
                      <a:lnTo>
                        <a:pt x="358" y="215"/>
                      </a:lnTo>
                      <a:lnTo>
                        <a:pt x="307" y="215"/>
                      </a:lnTo>
                      <a:lnTo>
                        <a:pt x="307" y="246"/>
                      </a:lnTo>
                      <a:close/>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F5F5F"/>
                    </a:solidFill>
                  </a:endParaRPr>
                </a:p>
              </p:txBody>
            </p:sp>
            <p:sp>
              <p:nvSpPr>
                <p:cNvPr id="113" name="Freeform 302"/>
                <p:cNvSpPr>
                  <a:spLocks noChangeArrowheads="1"/>
                </p:cNvSpPr>
                <p:nvPr/>
              </p:nvSpPr>
              <p:spPr bwMode="auto">
                <a:xfrm>
                  <a:off x="4703763" y="2060575"/>
                  <a:ext cx="146050" cy="146050"/>
                </a:xfrm>
                <a:custGeom>
                  <a:avLst/>
                  <a:gdLst>
                    <a:gd name="T0" fmla="*/ 203 w 407"/>
                    <a:gd name="T1" fmla="*/ 0 h 407"/>
                    <a:gd name="T2" fmla="*/ 0 w 407"/>
                    <a:gd name="T3" fmla="*/ 203 h 407"/>
                    <a:gd name="T4" fmla="*/ 203 w 407"/>
                    <a:gd name="T5" fmla="*/ 406 h 407"/>
                    <a:gd name="T6" fmla="*/ 406 w 407"/>
                    <a:gd name="T7" fmla="*/ 203 h 407"/>
                    <a:gd name="T8" fmla="*/ 203 w 407"/>
                    <a:gd name="T9" fmla="*/ 0 h 407"/>
                    <a:gd name="T10" fmla="*/ 53 w 407"/>
                    <a:gd name="T11" fmla="*/ 192 h 407"/>
                    <a:gd name="T12" fmla="*/ 104 w 407"/>
                    <a:gd name="T13" fmla="*/ 192 h 407"/>
                    <a:gd name="T14" fmla="*/ 104 w 407"/>
                    <a:gd name="T15" fmla="*/ 161 h 407"/>
                    <a:gd name="T16" fmla="*/ 177 w 407"/>
                    <a:gd name="T17" fmla="*/ 203 h 407"/>
                    <a:gd name="T18" fmla="*/ 104 w 407"/>
                    <a:gd name="T19" fmla="*/ 246 h 407"/>
                    <a:gd name="T20" fmla="*/ 104 w 407"/>
                    <a:gd name="T21" fmla="*/ 215 h 407"/>
                    <a:gd name="T22" fmla="*/ 53 w 407"/>
                    <a:gd name="T23" fmla="*/ 215 h 407"/>
                    <a:gd name="T24" fmla="*/ 53 w 407"/>
                    <a:gd name="T25" fmla="*/ 192 h 407"/>
                    <a:gd name="T26" fmla="*/ 206 w 407"/>
                    <a:gd name="T27" fmla="*/ 353 h 407"/>
                    <a:gd name="T28" fmla="*/ 163 w 407"/>
                    <a:gd name="T29" fmla="*/ 279 h 407"/>
                    <a:gd name="T30" fmla="*/ 194 w 407"/>
                    <a:gd name="T31" fmla="*/ 279 h 407"/>
                    <a:gd name="T32" fmla="*/ 194 w 407"/>
                    <a:gd name="T33" fmla="*/ 127 h 407"/>
                    <a:gd name="T34" fmla="*/ 163 w 407"/>
                    <a:gd name="T35" fmla="*/ 127 h 407"/>
                    <a:gd name="T36" fmla="*/ 206 w 407"/>
                    <a:gd name="T37" fmla="*/ 54 h 407"/>
                    <a:gd name="T38" fmla="*/ 248 w 407"/>
                    <a:gd name="T39" fmla="*/ 127 h 407"/>
                    <a:gd name="T40" fmla="*/ 217 w 407"/>
                    <a:gd name="T41" fmla="*/ 127 h 407"/>
                    <a:gd name="T42" fmla="*/ 217 w 407"/>
                    <a:gd name="T43" fmla="*/ 279 h 407"/>
                    <a:gd name="T44" fmla="*/ 248 w 407"/>
                    <a:gd name="T45" fmla="*/ 279 h 407"/>
                    <a:gd name="T46" fmla="*/ 206 w 407"/>
                    <a:gd name="T47" fmla="*/ 353 h 407"/>
                    <a:gd name="T48" fmla="*/ 307 w 407"/>
                    <a:gd name="T49" fmla="*/ 246 h 407"/>
                    <a:gd name="T50" fmla="*/ 234 w 407"/>
                    <a:gd name="T51" fmla="*/ 203 h 407"/>
                    <a:gd name="T52" fmla="*/ 307 w 407"/>
                    <a:gd name="T53" fmla="*/ 161 h 407"/>
                    <a:gd name="T54" fmla="*/ 307 w 407"/>
                    <a:gd name="T55" fmla="*/ 192 h 407"/>
                    <a:gd name="T56" fmla="*/ 358 w 407"/>
                    <a:gd name="T57" fmla="*/ 192 h 407"/>
                    <a:gd name="T58" fmla="*/ 358 w 407"/>
                    <a:gd name="T59" fmla="*/ 215 h 407"/>
                    <a:gd name="T60" fmla="*/ 307 w 407"/>
                    <a:gd name="T61" fmla="*/ 215 h 407"/>
                    <a:gd name="T62" fmla="*/ 307 w 407"/>
                    <a:gd name="T63" fmla="*/ 246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7" h="407">
                      <a:moveTo>
                        <a:pt x="203" y="0"/>
                      </a:moveTo>
                      <a:cubicBezTo>
                        <a:pt x="90" y="0"/>
                        <a:pt x="0" y="90"/>
                        <a:pt x="0" y="203"/>
                      </a:cubicBezTo>
                      <a:cubicBezTo>
                        <a:pt x="0" y="316"/>
                        <a:pt x="90" y="406"/>
                        <a:pt x="203" y="406"/>
                      </a:cubicBezTo>
                      <a:cubicBezTo>
                        <a:pt x="316" y="406"/>
                        <a:pt x="406" y="316"/>
                        <a:pt x="406" y="203"/>
                      </a:cubicBezTo>
                      <a:cubicBezTo>
                        <a:pt x="406" y="90"/>
                        <a:pt x="316" y="0"/>
                        <a:pt x="203" y="0"/>
                      </a:cubicBezTo>
                      <a:close/>
                      <a:moveTo>
                        <a:pt x="53" y="192"/>
                      </a:moveTo>
                      <a:lnTo>
                        <a:pt x="104" y="192"/>
                      </a:lnTo>
                      <a:lnTo>
                        <a:pt x="104" y="161"/>
                      </a:lnTo>
                      <a:lnTo>
                        <a:pt x="177" y="203"/>
                      </a:lnTo>
                      <a:lnTo>
                        <a:pt x="104" y="246"/>
                      </a:lnTo>
                      <a:lnTo>
                        <a:pt x="104" y="215"/>
                      </a:lnTo>
                      <a:lnTo>
                        <a:pt x="53" y="215"/>
                      </a:lnTo>
                      <a:lnTo>
                        <a:pt x="53" y="192"/>
                      </a:lnTo>
                      <a:close/>
                      <a:moveTo>
                        <a:pt x="206" y="353"/>
                      </a:moveTo>
                      <a:lnTo>
                        <a:pt x="163" y="279"/>
                      </a:lnTo>
                      <a:lnTo>
                        <a:pt x="194" y="279"/>
                      </a:lnTo>
                      <a:lnTo>
                        <a:pt x="194" y="127"/>
                      </a:lnTo>
                      <a:lnTo>
                        <a:pt x="163" y="127"/>
                      </a:lnTo>
                      <a:lnTo>
                        <a:pt x="206" y="54"/>
                      </a:lnTo>
                      <a:lnTo>
                        <a:pt x="248" y="127"/>
                      </a:lnTo>
                      <a:lnTo>
                        <a:pt x="217" y="127"/>
                      </a:lnTo>
                      <a:lnTo>
                        <a:pt x="217" y="279"/>
                      </a:lnTo>
                      <a:lnTo>
                        <a:pt x="248" y="279"/>
                      </a:lnTo>
                      <a:lnTo>
                        <a:pt x="206" y="353"/>
                      </a:lnTo>
                      <a:close/>
                      <a:moveTo>
                        <a:pt x="307" y="246"/>
                      </a:moveTo>
                      <a:lnTo>
                        <a:pt x="234" y="203"/>
                      </a:lnTo>
                      <a:lnTo>
                        <a:pt x="307" y="161"/>
                      </a:lnTo>
                      <a:lnTo>
                        <a:pt x="307" y="192"/>
                      </a:lnTo>
                      <a:lnTo>
                        <a:pt x="358" y="192"/>
                      </a:lnTo>
                      <a:lnTo>
                        <a:pt x="358" y="215"/>
                      </a:lnTo>
                      <a:lnTo>
                        <a:pt x="307" y="215"/>
                      </a:lnTo>
                      <a:lnTo>
                        <a:pt x="307" y="246"/>
                      </a:lnTo>
                      <a:close/>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F5F5F"/>
                    </a:solidFill>
                  </a:endParaRPr>
                </a:p>
              </p:txBody>
            </p:sp>
          </p:grpSp>
        </p:grpSp>
        <p:sp>
          <p:nvSpPr>
            <p:cNvPr id="7" name="TextBox 6"/>
            <p:cNvSpPr txBox="1"/>
            <p:nvPr/>
          </p:nvSpPr>
          <p:spPr>
            <a:xfrm>
              <a:off x="5761097" y="3356188"/>
              <a:ext cx="711435" cy="400110"/>
            </a:xfrm>
            <a:prstGeom prst="rect">
              <a:avLst/>
            </a:prstGeom>
            <a:solidFill>
              <a:schemeClr val="bg1"/>
            </a:solidFill>
          </p:spPr>
          <p:txBody>
            <a:bodyPr wrap="square" rtlCol="0">
              <a:spAutoFit/>
            </a:bodyPr>
            <a:lstStyle/>
            <a:p>
              <a:r>
                <a:rPr lang="en-US" sz="1000" dirty="0"/>
                <a:t>Internet Gateway</a:t>
              </a:r>
            </a:p>
          </p:txBody>
        </p:sp>
      </p:grpSp>
    </p:spTree>
    <p:extLst>
      <p:ext uri="{BB962C8B-B14F-4D97-AF65-F5344CB8AC3E}">
        <p14:creationId xmlns:p14="http://schemas.microsoft.com/office/powerpoint/2010/main" val="3894504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linds(horizontal)">
                                      <p:cBhvr>
                                        <p:cTn id="12" dur="500"/>
                                        <p:tgtEl>
                                          <p:spTgt spid="21"/>
                                        </p:tgtEl>
                                      </p:cBhvr>
                                    </p:animEffect>
                                  </p:childTnLst>
                                </p:cTn>
                              </p:par>
                              <p:par>
                                <p:cTn id="13" presetID="3" presetClass="entr" presetSubtype="1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609601" y="1219200"/>
            <a:ext cx="6172199" cy="4114800"/>
          </a:xfrm>
          <a:prstGeom prst="rect">
            <a:avLst/>
          </a:prstGeom>
          <a:solidFill>
            <a:schemeClr val="bg1"/>
          </a:solidFill>
          <a:ln w="28575">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t"/>
          <a:lstStyle/>
          <a:p>
            <a:pPr algn="r">
              <a:lnSpc>
                <a:spcPct val="90000"/>
              </a:lnSpc>
            </a:pPr>
            <a:endParaRPr lang="en-US" sz="1200" dirty="0">
              <a:solidFill>
                <a:schemeClr val="tx1"/>
              </a:solidFill>
            </a:endParaRPr>
          </a:p>
          <a:p>
            <a:pPr algn="r">
              <a:lnSpc>
                <a:spcPct val="90000"/>
              </a:lnSpc>
            </a:pPr>
            <a:r>
              <a:rPr lang="en-US" sz="1200" dirty="0">
                <a:solidFill>
                  <a:schemeClr val="tx1"/>
                </a:solidFill>
              </a:rPr>
              <a:t>ORACLE CLOUD DATA CENTER REGION</a:t>
            </a:r>
          </a:p>
        </p:txBody>
      </p:sp>
      <p:sp>
        <p:nvSpPr>
          <p:cNvPr id="51" name="Rectangle 50"/>
          <p:cNvSpPr/>
          <p:nvPr/>
        </p:nvSpPr>
        <p:spPr>
          <a:xfrm>
            <a:off x="1173854" y="1828961"/>
            <a:ext cx="4450155" cy="3108960"/>
          </a:xfrm>
          <a:prstGeom prst="rect">
            <a:avLst/>
          </a:prstGeom>
          <a:solidFill>
            <a:schemeClr val="bg1"/>
          </a:solid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t"/>
          <a:lstStyle/>
          <a:p>
            <a:pPr algn="ctr"/>
            <a:r>
              <a:rPr lang="en-US" sz="1200" dirty="0">
                <a:solidFill>
                  <a:schemeClr val="tx1"/>
                </a:solidFill>
                <a:ea typeface="Calibri" charset="0"/>
                <a:cs typeface="Arial" panose="020B0604020202020204" pitchFamily="34" charset="0"/>
              </a:rPr>
              <a:t>Availability Domains </a:t>
            </a:r>
            <a:r>
              <a:rPr lang="mr-IN" sz="1200" dirty="0">
                <a:solidFill>
                  <a:schemeClr val="tx1"/>
                </a:solidFill>
                <a:ea typeface="Calibri" charset="0"/>
                <a:cs typeface="Calibri" charset="0"/>
              </a:rPr>
              <a:t>–</a:t>
            </a:r>
            <a:r>
              <a:rPr lang="en-US" sz="1200" dirty="0">
                <a:solidFill>
                  <a:schemeClr val="tx1"/>
                </a:solidFill>
                <a:ea typeface="Calibri" charset="0"/>
                <a:cs typeface="Arial" panose="020B0604020202020204" pitchFamily="34" charset="0"/>
              </a:rPr>
              <a:t> AD1</a:t>
            </a:r>
          </a:p>
        </p:txBody>
      </p:sp>
      <p:sp>
        <p:nvSpPr>
          <p:cNvPr id="53" name="Rectangle 52"/>
          <p:cNvSpPr/>
          <p:nvPr/>
        </p:nvSpPr>
        <p:spPr>
          <a:xfrm>
            <a:off x="1895410" y="3742214"/>
            <a:ext cx="639069" cy="695710"/>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54" name="Rectangle 53"/>
          <p:cNvSpPr/>
          <p:nvPr/>
        </p:nvSpPr>
        <p:spPr>
          <a:xfrm>
            <a:off x="990601" y="2209801"/>
            <a:ext cx="5084974" cy="2387501"/>
          </a:xfrm>
          <a:prstGeom prst="rect">
            <a:avLst/>
          </a:prstGeom>
          <a:noFill/>
          <a:ln w="19050">
            <a:solidFill>
              <a:schemeClr val="accent3"/>
            </a:solidFill>
            <a:prstDash val="sysDash"/>
          </a:ln>
          <a:effectLst/>
        </p:spPr>
        <p:style>
          <a:lnRef idx="1">
            <a:schemeClr val="accent1"/>
          </a:lnRef>
          <a:fillRef idx="3">
            <a:schemeClr val="accent1"/>
          </a:fillRef>
          <a:effectRef idx="2">
            <a:schemeClr val="accent1"/>
          </a:effectRef>
          <a:fontRef idx="minor">
            <a:schemeClr val="lt1"/>
          </a:fontRef>
        </p:style>
        <p:txBody>
          <a:bodyPr anchor="b"/>
          <a:lstStyle/>
          <a:p>
            <a:pPr fontAlgn="auto">
              <a:spcBef>
                <a:spcPts val="0"/>
              </a:spcBef>
              <a:spcAft>
                <a:spcPts val="0"/>
              </a:spcAft>
              <a:defRPr/>
            </a:pPr>
            <a:endParaRPr lang="en-US" sz="1200" dirty="0">
              <a:solidFill>
                <a:schemeClr val="tx1"/>
              </a:solidFill>
              <a:latin typeface="Arial" panose="020B0604020202020204" pitchFamily="34" charset="0"/>
              <a:ea typeface="Calibri" charset="0"/>
              <a:cs typeface="Arial" panose="020B0604020202020204" pitchFamily="34" charset="0"/>
            </a:endParaRPr>
          </a:p>
        </p:txBody>
      </p:sp>
      <p:sp>
        <p:nvSpPr>
          <p:cNvPr id="65" name="Rectangle 64"/>
          <p:cNvSpPr/>
          <p:nvPr/>
        </p:nvSpPr>
        <p:spPr>
          <a:xfrm>
            <a:off x="3948850" y="2771856"/>
            <a:ext cx="1308950" cy="1142347"/>
          </a:xfrm>
          <a:prstGeom prst="rect">
            <a:avLst/>
          </a:prstGeom>
          <a:noFill/>
          <a:ln w="19050">
            <a:solidFill>
              <a:schemeClr val="accent3"/>
            </a:solidFill>
            <a:prstDash val="sysDash"/>
          </a:ln>
          <a:effectLst/>
        </p:spPr>
        <p:style>
          <a:lnRef idx="1">
            <a:schemeClr val="accent1"/>
          </a:lnRef>
          <a:fillRef idx="3">
            <a:schemeClr val="accent1"/>
          </a:fillRef>
          <a:effectRef idx="2">
            <a:schemeClr val="accent1"/>
          </a:effectRef>
          <a:fontRef idx="minor">
            <a:schemeClr val="lt1"/>
          </a:fontRef>
        </p:style>
        <p:txBody>
          <a:bodyPr anchor="b"/>
          <a:lstStyle/>
          <a:p>
            <a:pPr fontAlgn="auto">
              <a:spcBef>
                <a:spcPts val="0"/>
              </a:spcBef>
              <a:spcAft>
                <a:spcPts val="0"/>
              </a:spcAft>
              <a:defRPr/>
            </a:pPr>
            <a:r>
              <a:rPr lang="en-US" sz="1000" dirty="0">
                <a:solidFill>
                  <a:schemeClr val="tx1"/>
                </a:solidFill>
                <a:latin typeface="Arial" panose="020B0604020202020204" pitchFamily="34" charset="0"/>
                <a:ea typeface="Calibri" charset="0"/>
                <a:cs typeface="Arial" panose="020B0604020202020204" pitchFamily="34" charset="0"/>
              </a:rPr>
              <a:t>SUBNET A, 10.0.1.0/24</a:t>
            </a:r>
          </a:p>
        </p:txBody>
      </p:sp>
      <p:pic>
        <p:nvPicPr>
          <p:cNvPr id="67" name="Picture 66"/>
          <p:cNvPicPr>
            <a:picLocks noChangeAspect="1"/>
          </p:cNvPicPr>
          <p:nvPr/>
        </p:nvPicPr>
        <p:blipFill>
          <a:blip r:embed="rId3"/>
          <a:stretch>
            <a:fillRect/>
          </a:stretch>
        </p:blipFill>
        <p:spPr>
          <a:xfrm>
            <a:off x="4371527" y="3079677"/>
            <a:ext cx="463597" cy="469392"/>
          </a:xfrm>
          <a:prstGeom prst="rect">
            <a:avLst/>
          </a:prstGeom>
        </p:spPr>
      </p:pic>
      <p:sp>
        <p:nvSpPr>
          <p:cNvPr id="68" name="Rectangle 67"/>
          <p:cNvSpPr/>
          <p:nvPr/>
        </p:nvSpPr>
        <p:spPr bwMode="auto">
          <a:xfrm>
            <a:off x="1173853" y="4319692"/>
            <a:ext cx="2125944" cy="253901"/>
          </a:xfrm>
          <a:prstGeom prst="rect">
            <a:avLst/>
          </a:prstGeom>
          <a:solidFill>
            <a:schemeClr val="bg1"/>
          </a:solidFill>
          <a:ln w="28575"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defTabSz="228600" eaLnBrk="1" hangingPunct="1">
              <a:spcBef>
                <a:spcPct val="20000"/>
              </a:spcBef>
              <a:buClr>
                <a:srgbClr val="FF0000"/>
              </a:buClr>
            </a:pPr>
            <a:r>
              <a:rPr lang="en-US" sz="1200" dirty="0">
                <a:latin typeface="Arial" pitchFamily="34" charset="0"/>
              </a:rPr>
              <a:t>VCN, 10.0.0.0/16</a:t>
            </a:r>
          </a:p>
        </p:txBody>
      </p:sp>
      <p:sp>
        <p:nvSpPr>
          <p:cNvPr id="4" name="Title 3"/>
          <p:cNvSpPr>
            <a:spLocks noGrp="1"/>
          </p:cNvSpPr>
          <p:nvPr>
            <p:ph type="title"/>
          </p:nvPr>
        </p:nvSpPr>
        <p:spPr>
          <a:xfrm>
            <a:off x="533400" y="406401"/>
            <a:ext cx="11125200" cy="447615"/>
          </a:xfrm>
        </p:spPr>
        <p:txBody>
          <a:bodyPr anchor="ctr"/>
          <a:lstStyle/>
          <a:p>
            <a:r>
              <a:rPr lang="en-US" sz="3200" b="1" dirty="0">
                <a:latin typeface="+mn-lt"/>
              </a:rPr>
              <a:t>Route Table</a:t>
            </a:r>
          </a:p>
        </p:txBody>
      </p:sp>
      <p:sp>
        <p:nvSpPr>
          <p:cNvPr id="85" name="Rectangle 84"/>
          <p:cNvSpPr/>
          <p:nvPr/>
        </p:nvSpPr>
        <p:spPr>
          <a:xfrm>
            <a:off x="1895410" y="3742214"/>
            <a:ext cx="639069" cy="695710"/>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10" name="Cloud 9"/>
          <p:cNvSpPr/>
          <p:nvPr/>
        </p:nvSpPr>
        <p:spPr bwMode="auto">
          <a:xfrm>
            <a:off x="7416481" y="2113354"/>
            <a:ext cx="1527434" cy="1334605"/>
          </a:xfrm>
          <a:prstGeom prst="cloud">
            <a:avLst/>
          </a:prstGeom>
          <a:no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eaLnBrk="1" hangingPunct="1">
              <a:spcBef>
                <a:spcPct val="20000"/>
              </a:spcBef>
              <a:buClr>
                <a:srgbClr val="FF0000"/>
              </a:buClr>
            </a:pPr>
            <a:endParaRPr lang="en-US">
              <a:latin typeface="Arial" pitchFamily="34" charset="0"/>
            </a:endParaRPr>
          </a:p>
        </p:txBody>
      </p:sp>
      <p:sp>
        <p:nvSpPr>
          <p:cNvPr id="20" name="TextBox 19"/>
          <p:cNvSpPr txBox="1"/>
          <p:nvPr/>
        </p:nvSpPr>
        <p:spPr>
          <a:xfrm>
            <a:off x="7675910" y="2568118"/>
            <a:ext cx="990600" cy="338554"/>
          </a:xfrm>
          <a:prstGeom prst="rect">
            <a:avLst/>
          </a:prstGeom>
          <a:noFill/>
        </p:spPr>
        <p:txBody>
          <a:bodyPr wrap="square" rtlCol="0">
            <a:spAutoFit/>
          </a:bodyPr>
          <a:lstStyle/>
          <a:p>
            <a:pPr algn="ctr"/>
            <a:r>
              <a:rPr lang="en-US" sz="1600" dirty="0"/>
              <a:t>Internet</a:t>
            </a:r>
          </a:p>
        </p:txBody>
      </p:sp>
      <p:cxnSp>
        <p:nvCxnSpPr>
          <p:cNvPr id="14" name="Curved Connector 13"/>
          <p:cNvCxnSpPr/>
          <p:nvPr/>
        </p:nvCxnSpPr>
        <p:spPr bwMode="auto">
          <a:xfrm flipV="1">
            <a:off x="4873175" y="2659371"/>
            <a:ext cx="2477128" cy="667951"/>
          </a:xfrm>
          <a:prstGeom prst="curvedConnector3">
            <a:avLst>
              <a:gd name="adj1" fmla="val 52839"/>
            </a:avLst>
          </a:prstGeom>
          <a:noFill/>
          <a:ln w="28575" cap="flat" cmpd="sng" algn="ctr">
            <a:solidFill>
              <a:srgbClr val="92D050"/>
            </a:solidFill>
            <a:prstDash val="solid"/>
            <a:round/>
            <a:headEnd type="triangle"/>
            <a:tailEnd type="triangle"/>
          </a:ln>
          <a:effectLst/>
        </p:spPr>
      </p:cxnSp>
      <p:grpSp>
        <p:nvGrpSpPr>
          <p:cNvPr id="69" name="Group 68"/>
          <p:cNvGrpSpPr/>
          <p:nvPr/>
        </p:nvGrpSpPr>
        <p:grpSpPr>
          <a:xfrm>
            <a:off x="5865355" y="4437430"/>
            <a:ext cx="420438" cy="420438"/>
            <a:chOff x="10489255" y="2324746"/>
            <a:chExt cx="669094" cy="669094"/>
          </a:xfrm>
        </p:grpSpPr>
        <p:sp>
          <p:nvSpPr>
            <p:cNvPr id="70" name="Oval 69"/>
            <p:cNvSpPr/>
            <p:nvPr/>
          </p:nvSpPr>
          <p:spPr>
            <a:xfrm>
              <a:off x="10489255" y="2324746"/>
              <a:ext cx="669094" cy="669094"/>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grpSp>
          <p:nvGrpSpPr>
            <p:cNvPr id="71" name="Group 70"/>
            <p:cNvGrpSpPr/>
            <p:nvPr/>
          </p:nvGrpSpPr>
          <p:grpSpPr>
            <a:xfrm>
              <a:off x="10530128" y="2367936"/>
              <a:ext cx="585564" cy="585564"/>
              <a:chOff x="7046913" y="4090988"/>
              <a:chExt cx="327025" cy="327025"/>
            </a:xfrm>
            <a:solidFill>
              <a:schemeClr val="tx1"/>
            </a:solidFill>
          </p:grpSpPr>
          <p:sp>
            <p:nvSpPr>
              <p:cNvPr id="72" name="Freeform 32"/>
              <p:cNvSpPr>
                <a:spLocks noChangeArrowheads="1"/>
              </p:cNvSpPr>
              <p:nvPr/>
            </p:nvSpPr>
            <p:spPr bwMode="auto">
              <a:xfrm>
                <a:off x="7204075" y="4281488"/>
                <a:ext cx="68263" cy="53975"/>
              </a:xfrm>
              <a:custGeom>
                <a:avLst/>
                <a:gdLst>
                  <a:gd name="T0" fmla="*/ 11 w 190"/>
                  <a:gd name="T1" fmla="*/ 0 h 148"/>
                  <a:gd name="T2" fmla="*/ 186 w 190"/>
                  <a:gd name="T3" fmla="*/ 20 h 148"/>
                  <a:gd name="T4" fmla="*/ 189 w 190"/>
                  <a:gd name="T5" fmla="*/ 31 h 148"/>
                  <a:gd name="T6" fmla="*/ 70 w 190"/>
                  <a:gd name="T7" fmla="*/ 147 h 148"/>
                  <a:gd name="T8" fmla="*/ 50 w 190"/>
                  <a:gd name="T9" fmla="*/ 141 h 148"/>
                  <a:gd name="T10" fmla="*/ 48 w 190"/>
                  <a:gd name="T11" fmla="*/ 141 h 148"/>
                  <a:gd name="T12" fmla="*/ 0 w 190"/>
                  <a:gd name="T13" fmla="*/ 17 h 148"/>
                  <a:gd name="T14" fmla="*/ 11 w 190"/>
                  <a:gd name="T15" fmla="*/ 0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48">
                    <a:moveTo>
                      <a:pt x="11" y="0"/>
                    </a:moveTo>
                    <a:lnTo>
                      <a:pt x="186" y="20"/>
                    </a:lnTo>
                    <a:cubicBezTo>
                      <a:pt x="186" y="25"/>
                      <a:pt x="186" y="28"/>
                      <a:pt x="189" y="31"/>
                    </a:cubicBezTo>
                    <a:lnTo>
                      <a:pt x="70" y="147"/>
                    </a:lnTo>
                    <a:cubicBezTo>
                      <a:pt x="65" y="144"/>
                      <a:pt x="59" y="141"/>
                      <a:pt x="50" y="141"/>
                    </a:cubicBezTo>
                    <a:lnTo>
                      <a:pt x="48" y="141"/>
                    </a:lnTo>
                    <a:lnTo>
                      <a:pt x="0" y="17"/>
                    </a:lnTo>
                    <a:cubicBezTo>
                      <a:pt x="2" y="11"/>
                      <a:pt x="8" y="6"/>
                      <a:pt x="11" y="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3" name="Freeform 33"/>
              <p:cNvSpPr>
                <a:spLocks noChangeArrowheads="1"/>
              </p:cNvSpPr>
              <p:nvPr/>
            </p:nvSpPr>
            <p:spPr bwMode="auto">
              <a:xfrm>
                <a:off x="7148513" y="4283075"/>
                <a:ext cx="63500" cy="52388"/>
              </a:xfrm>
              <a:custGeom>
                <a:avLst/>
                <a:gdLst>
                  <a:gd name="T0" fmla="*/ 125 w 176"/>
                  <a:gd name="T1" fmla="*/ 25 h 145"/>
                  <a:gd name="T2" fmla="*/ 175 w 176"/>
                  <a:gd name="T3" fmla="*/ 144 h 145"/>
                  <a:gd name="T4" fmla="*/ 0 w 176"/>
                  <a:gd name="T5" fmla="*/ 20 h 145"/>
                  <a:gd name="T6" fmla="*/ 3 w 176"/>
                  <a:gd name="T7" fmla="*/ 14 h 145"/>
                  <a:gd name="T8" fmla="*/ 85 w 176"/>
                  <a:gd name="T9" fmla="*/ 0 h 145"/>
                  <a:gd name="T10" fmla="*/ 125 w 176"/>
                  <a:gd name="T11" fmla="*/ 25 h 145"/>
                </a:gdLst>
                <a:ahLst/>
                <a:cxnLst>
                  <a:cxn ang="0">
                    <a:pos x="T0" y="T1"/>
                  </a:cxn>
                  <a:cxn ang="0">
                    <a:pos x="T2" y="T3"/>
                  </a:cxn>
                  <a:cxn ang="0">
                    <a:pos x="T4" y="T5"/>
                  </a:cxn>
                  <a:cxn ang="0">
                    <a:pos x="T6" y="T7"/>
                  </a:cxn>
                  <a:cxn ang="0">
                    <a:pos x="T8" y="T9"/>
                  </a:cxn>
                  <a:cxn ang="0">
                    <a:pos x="T10" y="T11"/>
                  </a:cxn>
                </a:cxnLst>
                <a:rect l="0" t="0" r="r" b="b"/>
                <a:pathLst>
                  <a:path w="176" h="145">
                    <a:moveTo>
                      <a:pt x="125" y="25"/>
                    </a:moveTo>
                    <a:cubicBezTo>
                      <a:pt x="127" y="25"/>
                      <a:pt x="175" y="144"/>
                      <a:pt x="175" y="144"/>
                    </a:cubicBezTo>
                    <a:lnTo>
                      <a:pt x="0" y="20"/>
                    </a:lnTo>
                    <a:cubicBezTo>
                      <a:pt x="3" y="20"/>
                      <a:pt x="3" y="17"/>
                      <a:pt x="3" y="14"/>
                    </a:cubicBezTo>
                    <a:lnTo>
                      <a:pt x="85" y="0"/>
                    </a:lnTo>
                    <a:cubicBezTo>
                      <a:pt x="91" y="14"/>
                      <a:pt x="108" y="25"/>
                      <a:pt x="125" y="25"/>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4" name="Freeform 34"/>
              <p:cNvSpPr>
                <a:spLocks noChangeArrowheads="1"/>
              </p:cNvSpPr>
              <p:nvPr/>
            </p:nvSpPr>
            <p:spPr bwMode="auto">
              <a:xfrm>
                <a:off x="7140575" y="4210050"/>
                <a:ext cx="42863" cy="68263"/>
              </a:xfrm>
              <a:custGeom>
                <a:avLst/>
                <a:gdLst>
                  <a:gd name="T0" fmla="*/ 116 w 117"/>
                  <a:gd name="T1" fmla="*/ 149 h 190"/>
                  <a:gd name="T2" fmla="*/ 99 w 117"/>
                  <a:gd name="T3" fmla="*/ 175 h 190"/>
                  <a:gd name="T4" fmla="*/ 17 w 117"/>
                  <a:gd name="T5" fmla="*/ 189 h 190"/>
                  <a:gd name="T6" fmla="*/ 0 w 117"/>
                  <a:gd name="T7" fmla="*/ 172 h 190"/>
                  <a:gd name="T8" fmla="*/ 42 w 117"/>
                  <a:gd name="T9" fmla="*/ 0 h 190"/>
                  <a:gd name="T10" fmla="*/ 45 w 117"/>
                  <a:gd name="T11" fmla="*/ 0 h 190"/>
                  <a:gd name="T12" fmla="*/ 116 w 117"/>
                  <a:gd name="T13" fmla="*/ 149 h 190"/>
                </a:gdLst>
                <a:ahLst/>
                <a:cxnLst>
                  <a:cxn ang="0">
                    <a:pos x="T0" y="T1"/>
                  </a:cxn>
                  <a:cxn ang="0">
                    <a:pos x="T2" y="T3"/>
                  </a:cxn>
                  <a:cxn ang="0">
                    <a:pos x="T4" y="T5"/>
                  </a:cxn>
                  <a:cxn ang="0">
                    <a:pos x="T6" y="T7"/>
                  </a:cxn>
                  <a:cxn ang="0">
                    <a:pos x="T8" y="T9"/>
                  </a:cxn>
                  <a:cxn ang="0">
                    <a:pos x="T10" y="T11"/>
                  </a:cxn>
                  <a:cxn ang="0">
                    <a:pos x="T12" y="T13"/>
                  </a:cxn>
                </a:cxnLst>
                <a:rect l="0" t="0" r="r" b="b"/>
                <a:pathLst>
                  <a:path w="117" h="190">
                    <a:moveTo>
                      <a:pt x="116" y="149"/>
                    </a:moveTo>
                    <a:cubicBezTo>
                      <a:pt x="110" y="155"/>
                      <a:pt x="104" y="166"/>
                      <a:pt x="99" y="175"/>
                    </a:cubicBezTo>
                    <a:lnTo>
                      <a:pt x="17" y="189"/>
                    </a:lnTo>
                    <a:cubicBezTo>
                      <a:pt x="11" y="183"/>
                      <a:pt x="5" y="177"/>
                      <a:pt x="0" y="172"/>
                    </a:cubicBezTo>
                    <a:lnTo>
                      <a:pt x="42" y="0"/>
                    </a:lnTo>
                    <a:cubicBezTo>
                      <a:pt x="45" y="0"/>
                      <a:pt x="45" y="0"/>
                      <a:pt x="45" y="0"/>
                    </a:cubicBezTo>
                    <a:lnTo>
                      <a:pt x="116" y="14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5" name="Freeform 35"/>
              <p:cNvSpPr>
                <a:spLocks noChangeArrowheads="1"/>
              </p:cNvSpPr>
              <p:nvPr/>
            </p:nvSpPr>
            <p:spPr bwMode="auto">
              <a:xfrm>
                <a:off x="7165975" y="4198938"/>
                <a:ext cx="92075" cy="63500"/>
              </a:xfrm>
              <a:custGeom>
                <a:avLst/>
                <a:gdLst>
                  <a:gd name="T0" fmla="*/ 74 w 255"/>
                  <a:gd name="T1" fmla="*/ 169 h 176"/>
                  <a:gd name="T2" fmla="*/ 71 w 255"/>
                  <a:gd name="T3" fmla="*/ 166 h 176"/>
                  <a:gd name="T4" fmla="*/ 0 w 255"/>
                  <a:gd name="T5" fmla="*/ 17 h 176"/>
                  <a:gd name="T6" fmla="*/ 11 w 255"/>
                  <a:gd name="T7" fmla="*/ 0 h 176"/>
                  <a:gd name="T8" fmla="*/ 251 w 255"/>
                  <a:gd name="T9" fmla="*/ 5 h 176"/>
                  <a:gd name="T10" fmla="*/ 254 w 255"/>
                  <a:gd name="T11" fmla="*/ 14 h 176"/>
                  <a:gd name="T12" fmla="*/ 93 w 255"/>
                  <a:gd name="T13" fmla="*/ 175 h 176"/>
                  <a:gd name="T14" fmla="*/ 74 w 255"/>
                  <a:gd name="T15" fmla="*/ 169 h 1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176">
                    <a:moveTo>
                      <a:pt x="74" y="169"/>
                    </a:moveTo>
                    <a:cubicBezTo>
                      <a:pt x="74" y="169"/>
                      <a:pt x="71" y="169"/>
                      <a:pt x="71" y="166"/>
                    </a:cubicBezTo>
                    <a:lnTo>
                      <a:pt x="0" y="17"/>
                    </a:lnTo>
                    <a:cubicBezTo>
                      <a:pt x="6" y="14"/>
                      <a:pt x="9" y="5"/>
                      <a:pt x="11" y="0"/>
                    </a:cubicBezTo>
                    <a:lnTo>
                      <a:pt x="251" y="5"/>
                    </a:lnTo>
                    <a:cubicBezTo>
                      <a:pt x="251" y="8"/>
                      <a:pt x="254" y="11"/>
                      <a:pt x="254" y="14"/>
                    </a:cubicBezTo>
                    <a:lnTo>
                      <a:pt x="93" y="175"/>
                    </a:lnTo>
                    <a:cubicBezTo>
                      <a:pt x="88" y="172"/>
                      <a:pt x="82" y="169"/>
                      <a:pt x="74" y="169"/>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6" name="Freeform 36"/>
              <p:cNvSpPr>
                <a:spLocks noChangeArrowheads="1"/>
              </p:cNvSpPr>
              <p:nvPr/>
            </p:nvSpPr>
            <p:spPr bwMode="auto">
              <a:xfrm>
                <a:off x="7207250" y="4210050"/>
                <a:ext cx="71438" cy="69850"/>
              </a:xfrm>
              <a:custGeom>
                <a:avLst/>
                <a:gdLst>
                  <a:gd name="T0" fmla="*/ 161 w 198"/>
                  <a:gd name="T1" fmla="*/ 0 h 193"/>
                  <a:gd name="T2" fmla="*/ 172 w 198"/>
                  <a:gd name="T3" fmla="*/ 5 h 193"/>
                  <a:gd name="T4" fmla="*/ 197 w 198"/>
                  <a:gd name="T5" fmla="*/ 169 h 193"/>
                  <a:gd name="T6" fmla="*/ 178 w 198"/>
                  <a:gd name="T7" fmla="*/ 192 h 193"/>
                  <a:gd name="T8" fmla="*/ 3 w 198"/>
                  <a:gd name="T9" fmla="*/ 172 h 193"/>
                  <a:gd name="T10" fmla="*/ 0 w 198"/>
                  <a:gd name="T11" fmla="*/ 161 h 193"/>
                  <a:gd name="T12" fmla="*/ 161 w 198"/>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198" h="193">
                    <a:moveTo>
                      <a:pt x="161" y="0"/>
                    </a:moveTo>
                    <a:cubicBezTo>
                      <a:pt x="164" y="3"/>
                      <a:pt x="169" y="5"/>
                      <a:pt x="172" y="5"/>
                    </a:cubicBezTo>
                    <a:lnTo>
                      <a:pt x="197" y="169"/>
                    </a:lnTo>
                    <a:cubicBezTo>
                      <a:pt x="189" y="175"/>
                      <a:pt x="183" y="183"/>
                      <a:pt x="178" y="192"/>
                    </a:cubicBezTo>
                    <a:lnTo>
                      <a:pt x="3" y="172"/>
                    </a:lnTo>
                    <a:cubicBezTo>
                      <a:pt x="3" y="169"/>
                      <a:pt x="3" y="163"/>
                      <a:pt x="0" y="161"/>
                    </a:cubicBezTo>
                    <a:lnTo>
                      <a:pt x="161"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7" name="Freeform 37"/>
              <p:cNvSpPr>
                <a:spLocks noChangeArrowheads="1"/>
              </p:cNvSpPr>
              <p:nvPr/>
            </p:nvSpPr>
            <p:spPr bwMode="auto">
              <a:xfrm>
                <a:off x="7046913" y="4090988"/>
                <a:ext cx="327025" cy="327025"/>
              </a:xfrm>
              <a:custGeom>
                <a:avLst/>
                <a:gdLst>
                  <a:gd name="T0" fmla="*/ 455 w 910"/>
                  <a:gd name="T1" fmla="*/ 0 h 909"/>
                  <a:gd name="T2" fmla="*/ 909 w 910"/>
                  <a:gd name="T3" fmla="*/ 454 h 909"/>
                  <a:gd name="T4" fmla="*/ 455 w 910"/>
                  <a:gd name="T5" fmla="*/ 908 h 909"/>
                  <a:gd name="T6" fmla="*/ 0 w 910"/>
                  <a:gd name="T7" fmla="*/ 454 h 909"/>
                  <a:gd name="T8" fmla="*/ 455 w 910"/>
                  <a:gd name="T9" fmla="*/ 0 h 909"/>
                  <a:gd name="T10" fmla="*/ 669 w 910"/>
                  <a:gd name="T11" fmla="*/ 589 h 909"/>
                  <a:gd name="T12" fmla="*/ 717 w 910"/>
                  <a:gd name="T13" fmla="*/ 542 h 909"/>
                  <a:gd name="T14" fmla="*/ 677 w 910"/>
                  <a:gd name="T15" fmla="*/ 496 h 909"/>
                  <a:gd name="T16" fmla="*/ 652 w 910"/>
                  <a:gd name="T17" fmla="*/ 333 h 909"/>
                  <a:gd name="T18" fmla="*/ 677 w 910"/>
                  <a:gd name="T19" fmla="*/ 293 h 909"/>
                  <a:gd name="T20" fmla="*/ 632 w 910"/>
                  <a:gd name="T21" fmla="*/ 248 h 909"/>
                  <a:gd name="T22" fmla="*/ 590 w 910"/>
                  <a:gd name="T23" fmla="*/ 279 h 909"/>
                  <a:gd name="T24" fmla="*/ 347 w 910"/>
                  <a:gd name="T25" fmla="*/ 273 h 909"/>
                  <a:gd name="T26" fmla="*/ 305 w 910"/>
                  <a:gd name="T27" fmla="*/ 242 h 909"/>
                  <a:gd name="T28" fmla="*/ 260 w 910"/>
                  <a:gd name="T29" fmla="*/ 288 h 909"/>
                  <a:gd name="T30" fmla="*/ 282 w 910"/>
                  <a:gd name="T31" fmla="*/ 327 h 909"/>
                  <a:gd name="T32" fmla="*/ 240 w 910"/>
                  <a:gd name="T33" fmla="*/ 499 h 909"/>
                  <a:gd name="T34" fmla="*/ 198 w 910"/>
                  <a:gd name="T35" fmla="*/ 544 h 909"/>
                  <a:gd name="T36" fmla="*/ 243 w 910"/>
                  <a:gd name="T37" fmla="*/ 589 h 909"/>
                  <a:gd name="T38" fmla="*/ 271 w 910"/>
                  <a:gd name="T39" fmla="*/ 581 h 909"/>
                  <a:gd name="T40" fmla="*/ 449 w 910"/>
                  <a:gd name="T41" fmla="*/ 705 h 909"/>
                  <a:gd name="T42" fmla="*/ 446 w 910"/>
                  <a:gd name="T43" fmla="*/ 719 h 909"/>
                  <a:gd name="T44" fmla="*/ 491 w 910"/>
                  <a:gd name="T45" fmla="*/ 764 h 909"/>
                  <a:gd name="T46" fmla="*/ 536 w 910"/>
                  <a:gd name="T47" fmla="*/ 719 h 909"/>
                  <a:gd name="T48" fmla="*/ 531 w 910"/>
                  <a:gd name="T49" fmla="*/ 700 h 909"/>
                  <a:gd name="T50" fmla="*/ 649 w 910"/>
                  <a:gd name="T51" fmla="*/ 584 h 909"/>
                  <a:gd name="T52" fmla="*/ 669 w 910"/>
                  <a:gd name="T53" fmla="*/ 589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10" h="909">
                    <a:moveTo>
                      <a:pt x="455" y="0"/>
                    </a:moveTo>
                    <a:cubicBezTo>
                      <a:pt x="706" y="0"/>
                      <a:pt x="909" y="203"/>
                      <a:pt x="909" y="454"/>
                    </a:cubicBezTo>
                    <a:cubicBezTo>
                      <a:pt x="909" y="705"/>
                      <a:pt x="707" y="908"/>
                      <a:pt x="455" y="908"/>
                    </a:cubicBezTo>
                    <a:cubicBezTo>
                      <a:pt x="204" y="908"/>
                      <a:pt x="0" y="705"/>
                      <a:pt x="0" y="454"/>
                    </a:cubicBezTo>
                    <a:cubicBezTo>
                      <a:pt x="0" y="203"/>
                      <a:pt x="203" y="0"/>
                      <a:pt x="455" y="0"/>
                    </a:cubicBezTo>
                    <a:close/>
                    <a:moveTo>
                      <a:pt x="669" y="589"/>
                    </a:moveTo>
                    <a:cubicBezTo>
                      <a:pt x="694" y="589"/>
                      <a:pt x="714" y="570"/>
                      <a:pt x="717" y="542"/>
                    </a:cubicBezTo>
                    <a:cubicBezTo>
                      <a:pt x="717" y="519"/>
                      <a:pt x="700" y="499"/>
                      <a:pt x="677" y="496"/>
                    </a:cubicBezTo>
                    <a:lnTo>
                      <a:pt x="652" y="333"/>
                    </a:lnTo>
                    <a:cubicBezTo>
                      <a:pt x="666" y="327"/>
                      <a:pt x="677" y="310"/>
                      <a:pt x="677" y="293"/>
                    </a:cubicBezTo>
                    <a:cubicBezTo>
                      <a:pt x="677" y="268"/>
                      <a:pt x="658" y="248"/>
                      <a:pt x="632" y="248"/>
                    </a:cubicBezTo>
                    <a:cubicBezTo>
                      <a:pt x="613" y="248"/>
                      <a:pt x="596" y="262"/>
                      <a:pt x="590" y="279"/>
                    </a:cubicBezTo>
                    <a:lnTo>
                      <a:pt x="347" y="273"/>
                    </a:lnTo>
                    <a:cubicBezTo>
                      <a:pt x="342" y="256"/>
                      <a:pt x="325" y="242"/>
                      <a:pt x="305" y="242"/>
                    </a:cubicBezTo>
                    <a:cubicBezTo>
                      <a:pt x="280" y="242"/>
                      <a:pt x="260" y="262"/>
                      <a:pt x="260" y="288"/>
                    </a:cubicBezTo>
                    <a:cubicBezTo>
                      <a:pt x="260" y="304"/>
                      <a:pt x="268" y="319"/>
                      <a:pt x="282" y="327"/>
                    </a:cubicBezTo>
                    <a:lnTo>
                      <a:pt x="240" y="499"/>
                    </a:lnTo>
                    <a:cubicBezTo>
                      <a:pt x="217" y="502"/>
                      <a:pt x="198" y="522"/>
                      <a:pt x="198" y="544"/>
                    </a:cubicBezTo>
                    <a:cubicBezTo>
                      <a:pt x="198" y="570"/>
                      <a:pt x="217" y="589"/>
                      <a:pt x="243" y="589"/>
                    </a:cubicBezTo>
                    <a:cubicBezTo>
                      <a:pt x="254" y="589"/>
                      <a:pt x="263" y="587"/>
                      <a:pt x="271" y="581"/>
                    </a:cubicBezTo>
                    <a:lnTo>
                      <a:pt x="449" y="705"/>
                    </a:lnTo>
                    <a:cubicBezTo>
                      <a:pt x="446" y="711"/>
                      <a:pt x="446" y="714"/>
                      <a:pt x="446" y="719"/>
                    </a:cubicBezTo>
                    <a:cubicBezTo>
                      <a:pt x="446" y="745"/>
                      <a:pt x="466" y="764"/>
                      <a:pt x="491" y="764"/>
                    </a:cubicBezTo>
                    <a:cubicBezTo>
                      <a:pt x="517" y="764"/>
                      <a:pt x="536" y="745"/>
                      <a:pt x="536" y="719"/>
                    </a:cubicBezTo>
                    <a:cubicBezTo>
                      <a:pt x="536" y="714"/>
                      <a:pt x="534" y="705"/>
                      <a:pt x="531" y="700"/>
                    </a:cubicBezTo>
                    <a:lnTo>
                      <a:pt x="649" y="584"/>
                    </a:lnTo>
                    <a:cubicBezTo>
                      <a:pt x="655" y="587"/>
                      <a:pt x="661" y="589"/>
                      <a:pt x="669" y="589"/>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sp>
        <p:nvSpPr>
          <p:cNvPr id="78" name="TextBox 77"/>
          <p:cNvSpPr txBox="1"/>
          <p:nvPr/>
        </p:nvSpPr>
        <p:spPr>
          <a:xfrm>
            <a:off x="3715034" y="3964121"/>
            <a:ext cx="1828801" cy="261610"/>
          </a:xfrm>
          <a:prstGeom prst="rect">
            <a:avLst/>
          </a:prstGeom>
          <a:noFill/>
        </p:spPr>
        <p:txBody>
          <a:bodyPr wrap="square" rtlCol="0" anchor="ctr">
            <a:spAutoFit/>
          </a:bodyPr>
          <a:lstStyle/>
          <a:p>
            <a:pPr algn="ctr"/>
            <a:r>
              <a:rPr lang="en-US" sz="1100" dirty="0"/>
              <a:t>Regional Public Subnet</a:t>
            </a:r>
          </a:p>
        </p:txBody>
      </p:sp>
      <p:grpSp>
        <p:nvGrpSpPr>
          <p:cNvPr id="16" name="Group 15"/>
          <p:cNvGrpSpPr/>
          <p:nvPr/>
        </p:nvGrpSpPr>
        <p:grpSpPr>
          <a:xfrm>
            <a:off x="5762686" y="2981672"/>
            <a:ext cx="711435" cy="774626"/>
            <a:chOff x="5761097" y="2981672"/>
            <a:chExt cx="711435" cy="774626"/>
          </a:xfrm>
        </p:grpSpPr>
        <p:grpSp>
          <p:nvGrpSpPr>
            <p:cNvPr id="9" name="Group 8"/>
            <p:cNvGrpSpPr/>
            <p:nvPr/>
          </p:nvGrpSpPr>
          <p:grpSpPr>
            <a:xfrm>
              <a:off x="5913670" y="2981672"/>
              <a:ext cx="327325" cy="324686"/>
              <a:chOff x="8453973" y="4544237"/>
              <a:chExt cx="327325" cy="324686"/>
            </a:xfrm>
          </p:grpSpPr>
          <p:sp>
            <p:nvSpPr>
              <p:cNvPr id="8" name="Rectangle 7"/>
              <p:cNvSpPr/>
              <p:nvPr/>
            </p:nvSpPr>
            <p:spPr bwMode="auto">
              <a:xfrm>
                <a:off x="8453973" y="4544237"/>
                <a:ext cx="327325" cy="324685"/>
              </a:xfrm>
              <a:prstGeom prst="rect">
                <a:avLst/>
              </a:prstGeom>
              <a:solidFill>
                <a:schemeClr val="bg1"/>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eaLnBrk="1" hangingPunct="1">
                  <a:spcBef>
                    <a:spcPct val="20000"/>
                  </a:spcBef>
                  <a:buClr>
                    <a:srgbClr val="FF0000"/>
                  </a:buClr>
                </a:pPr>
                <a:endParaRPr lang="en-US">
                  <a:latin typeface="Arial" pitchFamily="34" charset="0"/>
                </a:endParaRPr>
              </a:p>
            </p:txBody>
          </p:sp>
          <p:grpSp>
            <p:nvGrpSpPr>
              <p:cNvPr id="107" name="Group 106"/>
              <p:cNvGrpSpPr/>
              <p:nvPr/>
            </p:nvGrpSpPr>
            <p:grpSpPr>
              <a:xfrm>
                <a:off x="8456613" y="4544238"/>
                <a:ext cx="324685" cy="324685"/>
                <a:chOff x="4703763" y="2060575"/>
                <a:chExt cx="146050" cy="146050"/>
              </a:xfrm>
              <a:solidFill>
                <a:schemeClr val="tx1"/>
              </a:solidFill>
            </p:grpSpPr>
            <p:sp>
              <p:nvSpPr>
                <p:cNvPr id="110" name="Freeform 145"/>
                <p:cNvSpPr>
                  <a:spLocks noChangeArrowheads="1"/>
                </p:cNvSpPr>
                <p:nvPr/>
              </p:nvSpPr>
              <p:spPr bwMode="auto">
                <a:xfrm>
                  <a:off x="4703763" y="2060575"/>
                  <a:ext cx="146050" cy="146050"/>
                </a:xfrm>
                <a:custGeom>
                  <a:avLst/>
                  <a:gdLst>
                    <a:gd name="T0" fmla="*/ 203 w 407"/>
                    <a:gd name="T1" fmla="*/ 0 h 407"/>
                    <a:gd name="T2" fmla="*/ 0 w 407"/>
                    <a:gd name="T3" fmla="*/ 203 h 407"/>
                    <a:gd name="T4" fmla="*/ 203 w 407"/>
                    <a:gd name="T5" fmla="*/ 406 h 407"/>
                    <a:gd name="T6" fmla="*/ 406 w 407"/>
                    <a:gd name="T7" fmla="*/ 203 h 407"/>
                    <a:gd name="T8" fmla="*/ 203 w 407"/>
                    <a:gd name="T9" fmla="*/ 0 h 407"/>
                    <a:gd name="T10" fmla="*/ 53 w 407"/>
                    <a:gd name="T11" fmla="*/ 192 h 407"/>
                    <a:gd name="T12" fmla="*/ 104 w 407"/>
                    <a:gd name="T13" fmla="*/ 192 h 407"/>
                    <a:gd name="T14" fmla="*/ 104 w 407"/>
                    <a:gd name="T15" fmla="*/ 161 h 407"/>
                    <a:gd name="T16" fmla="*/ 177 w 407"/>
                    <a:gd name="T17" fmla="*/ 203 h 407"/>
                    <a:gd name="T18" fmla="*/ 104 w 407"/>
                    <a:gd name="T19" fmla="*/ 246 h 407"/>
                    <a:gd name="T20" fmla="*/ 104 w 407"/>
                    <a:gd name="T21" fmla="*/ 215 h 407"/>
                    <a:gd name="T22" fmla="*/ 53 w 407"/>
                    <a:gd name="T23" fmla="*/ 215 h 407"/>
                    <a:gd name="T24" fmla="*/ 53 w 407"/>
                    <a:gd name="T25" fmla="*/ 192 h 407"/>
                    <a:gd name="T26" fmla="*/ 206 w 407"/>
                    <a:gd name="T27" fmla="*/ 353 h 407"/>
                    <a:gd name="T28" fmla="*/ 163 w 407"/>
                    <a:gd name="T29" fmla="*/ 279 h 407"/>
                    <a:gd name="T30" fmla="*/ 194 w 407"/>
                    <a:gd name="T31" fmla="*/ 279 h 407"/>
                    <a:gd name="T32" fmla="*/ 194 w 407"/>
                    <a:gd name="T33" fmla="*/ 127 h 407"/>
                    <a:gd name="T34" fmla="*/ 163 w 407"/>
                    <a:gd name="T35" fmla="*/ 127 h 407"/>
                    <a:gd name="T36" fmla="*/ 206 w 407"/>
                    <a:gd name="T37" fmla="*/ 54 h 407"/>
                    <a:gd name="T38" fmla="*/ 248 w 407"/>
                    <a:gd name="T39" fmla="*/ 127 h 407"/>
                    <a:gd name="T40" fmla="*/ 217 w 407"/>
                    <a:gd name="T41" fmla="*/ 127 h 407"/>
                    <a:gd name="T42" fmla="*/ 217 w 407"/>
                    <a:gd name="T43" fmla="*/ 279 h 407"/>
                    <a:gd name="T44" fmla="*/ 248 w 407"/>
                    <a:gd name="T45" fmla="*/ 279 h 407"/>
                    <a:gd name="T46" fmla="*/ 206 w 407"/>
                    <a:gd name="T47" fmla="*/ 353 h 407"/>
                    <a:gd name="T48" fmla="*/ 307 w 407"/>
                    <a:gd name="T49" fmla="*/ 246 h 407"/>
                    <a:gd name="T50" fmla="*/ 234 w 407"/>
                    <a:gd name="T51" fmla="*/ 203 h 407"/>
                    <a:gd name="T52" fmla="*/ 307 w 407"/>
                    <a:gd name="T53" fmla="*/ 161 h 407"/>
                    <a:gd name="T54" fmla="*/ 307 w 407"/>
                    <a:gd name="T55" fmla="*/ 192 h 407"/>
                    <a:gd name="T56" fmla="*/ 358 w 407"/>
                    <a:gd name="T57" fmla="*/ 192 h 407"/>
                    <a:gd name="T58" fmla="*/ 358 w 407"/>
                    <a:gd name="T59" fmla="*/ 215 h 407"/>
                    <a:gd name="T60" fmla="*/ 307 w 407"/>
                    <a:gd name="T61" fmla="*/ 215 h 407"/>
                    <a:gd name="T62" fmla="*/ 307 w 407"/>
                    <a:gd name="T63" fmla="*/ 246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7" h="407">
                      <a:moveTo>
                        <a:pt x="203" y="0"/>
                      </a:moveTo>
                      <a:cubicBezTo>
                        <a:pt x="90" y="0"/>
                        <a:pt x="0" y="90"/>
                        <a:pt x="0" y="203"/>
                      </a:cubicBezTo>
                      <a:cubicBezTo>
                        <a:pt x="0" y="316"/>
                        <a:pt x="90" y="406"/>
                        <a:pt x="203" y="406"/>
                      </a:cubicBezTo>
                      <a:cubicBezTo>
                        <a:pt x="316" y="406"/>
                        <a:pt x="406" y="316"/>
                        <a:pt x="406" y="203"/>
                      </a:cubicBezTo>
                      <a:cubicBezTo>
                        <a:pt x="406" y="90"/>
                        <a:pt x="316" y="0"/>
                        <a:pt x="203" y="0"/>
                      </a:cubicBezTo>
                      <a:close/>
                      <a:moveTo>
                        <a:pt x="53" y="192"/>
                      </a:moveTo>
                      <a:lnTo>
                        <a:pt x="104" y="192"/>
                      </a:lnTo>
                      <a:lnTo>
                        <a:pt x="104" y="161"/>
                      </a:lnTo>
                      <a:lnTo>
                        <a:pt x="177" y="203"/>
                      </a:lnTo>
                      <a:lnTo>
                        <a:pt x="104" y="246"/>
                      </a:lnTo>
                      <a:lnTo>
                        <a:pt x="104" y="215"/>
                      </a:lnTo>
                      <a:lnTo>
                        <a:pt x="53" y="215"/>
                      </a:lnTo>
                      <a:lnTo>
                        <a:pt x="53" y="192"/>
                      </a:lnTo>
                      <a:close/>
                      <a:moveTo>
                        <a:pt x="206" y="353"/>
                      </a:moveTo>
                      <a:lnTo>
                        <a:pt x="163" y="279"/>
                      </a:lnTo>
                      <a:lnTo>
                        <a:pt x="194" y="279"/>
                      </a:lnTo>
                      <a:lnTo>
                        <a:pt x="194" y="127"/>
                      </a:lnTo>
                      <a:lnTo>
                        <a:pt x="163" y="127"/>
                      </a:lnTo>
                      <a:lnTo>
                        <a:pt x="206" y="54"/>
                      </a:lnTo>
                      <a:lnTo>
                        <a:pt x="248" y="127"/>
                      </a:lnTo>
                      <a:lnTo>
                        <a:pt x="217" y="127"/>
                      </a:lnTo>
                      <a:lnTo>
                        <a:pt x="217" y="279"/>
                      </a:lnTo>
                      <a:lnTo>
                        <a:pt x="248" y="279"/>
                      </a:lnTo>
                      <a:lnTo>
                        <a:pt x="206" y="353"/>
                      </a:lnTo>
                      <a:close/>
                      <a:moveTo>
                        <a:pt x="307" y="246"/>
                      </a:moveTo>
                      <a:lnTo>
                        <a:pt x="234" y="203"/>
                      </a:lnTo>
                      <a:lnTo>
                        <a:pt x="307" y="161"/>
                      </a:lnTo>
                      <a:lnTo>
                        <a:pt x="307" y="192"/>
                      </a:lnTo>
                      <a:lnTo>
                        <a:pt x="358" y="192"/>
                      </a:lnTo>
                      <a:lnTo>
                        <a:pt x="358" y="215"/>
                      </a:lnTo>
                      <a:lnTo>
                        <a:pt x="307" y="215"/>
                      </a:lnTo>
                      <a:lnTo>
                        <a:pt x="307" y="246"/>
                      </a:lnTo>
                      <a:close/>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F5F5F"/>
                    </a:solidFill>
                  </a:endParaRPr>
                </a:p>
              </p:txBody>
            </p:sp>
            <p:sp>
              <p:nvSpPr>
                <p:cNvPr id="113" name="Freeform 302"/>
                <p:cNvSpPr>
                  <a:spLocks noChangeArrowheads="1"/>
                </p:cNvSpPr>
                <p:nvPr/>
              </p:nvSpPr>
              <p:spPr bwMode="auto">
                <a:xfrm>
                  <a:off x="4703763" y="2060575"/>
                  <a:ext cx="146050" cy="146050"/>
                </a:xfrm>
                <a:custGeom>
                  <a:avLst/>
                  <a:gdLst>
                    <a:gd name="T0" fmla="*/ 203 w 407"/>
                    <a:gd name="T1" fmla="*/ 0 h 407"/>
                    <a:gd name="T2" fmla="*/ 0 w 407"/>
                    <a:gd name="T3" fmla="*/ 203 h 407"/>
                    <a:gd name="T4" fmla="*/ 203 w 407"/>
                    <a:gd name="T5" fmla="*/ 406 h 407"/>
                    <a:gd name="T6" fmla="*/ 406 w 407"/>
                    <a:gd name="T7" fmla="*/ 203 h 407"/>
                    <a:gd name="T8" fmla="*/ 203 w 407"/>
                    <a:gd name="T9" fmla="*/ 0 h 407"/>
                    <a:gd name="T10" fmla="*/ 53 w 407"/>
                    <a:gd name="T11" fmla="*/ 192 h 407"/>
                    <a:gd name="T12" fmla="*/ 104 w 407"/>
                    <a:gd name="T13" fmla="*/ 192 h 407"/>
                    <a:gd name="T14" fmla="*/ 104 w 407"/>
                    <a:gd name="T15" fmla="*/ 161 h 407"/>
                    <a:gd name="T16" fmla="*/ 177 w 407"/>
                    <a:gd name="T17" fmla="*/ 203 h 407"/>
                    <a:gd name="T18" fmla="*/ 104 w 407"/>
                    <a:gd name="T19" fmla="*/ 246 h 407"/>
                    <a:gd name="T20" fmla="*/ 104 w 407"/>
                    <a:gd name="T21" fmla="*/ 215 h 407"/>
                    <a:gd name="T22" fmla="*/ 53 w 407"/>
                    <a:gd name="T23" fmla="*/ 215 h 407"/>
                    <a:gd name="T24" fmla="*/ 53 w 407"/>
                    <a:gd name="T25" fmla="*/ 192 h 407"/>
                    <a:gd name="T26" fmla="*/ 206 w 407"/>
                    <a:gd name="T27" fmla="*/ 353 h 407"/>
                    <a:gd name="T28" fmla="*/ 163 w 407"/>
                    <a:gd name="T29" fmla="*/ 279 h 407"/>
                    <a:gd name="T30" fmla="*/ 194 w 407"/>
                    <a:gd name="T31" fmla="*/ 279 h 407"/>
                    <a:gd name="T32" fmla="*/ 194 w 407"/>
                    <a:gd name="T33" fmla="*/ 127 h 407"/>
                    <a:gd name="T34" fmla="*/ 163 w 407"/>
                    <a:gd name="T35" fmla="*/ 127 h 407"/>
                    <a:gd name="T36" fmla="*/ 206 w 407"/>
                    <a:gd name="T37" fmla="*/ 54 h 407"/>
                    <a:gd name="T38" fmla="*/ 248 w 407"/>
                    <a:gd name="T39" fmla="*/ 127 h 407"/>
                    <a:gd name="T40" fmla="*/ 217 w 407"/>
                    <a:gd name="T41" fmla="*/ 127 h 407"/>
                    <a:gd name="T42" fmla="*/ 217 w 407"/>
                    <a:gd name="T43" fmla="*/ 279 h 407"/>
                    <a:gd name="T44" fmla="*/ 248 w 407"/>
                    <a:gd name="T45" fmla="*/ 279 h 407"/>
                    <a:gd name="T46" fmla="*/ 206 w 407"/>
                    <a:gd name="T47" fmla="*/ 353 h 407"/>
                    <a:gd name="T48" fmla="*/ 307 w 407"/>
                    <a:gd name="T49" fmla="*/ 246 h 407"/>
                    <a:gd name="T50" fmla="*/ 234 w 407"/>
                    <a:gd name="T51" fmla="*/ 203 h 407"/>
                    <a:gd name="T52" fmla="*/ 307 w 407"/>
                    <a:gd name="T53" fmla="*/ 161 h 407"/>
                    <a:gd name="T54" fmla="*/ 307 w 407"/>
                    <a:gd name="T55" fmla="*/ 192 h 407"/>
                    <a:gd name="T56" fmla="*/ 358 w 407"/>
                    <a:gd name="T57" fmla="*/ 192 h 407"/>
                    <a:gd name="T58" fmla="*/ 358 w 407"/>
                    <a:gd name="T59" fmla="*/ 215 h 407"/>
                    <a:gd name="T60" fmla="*/ 307 w 407"/>
                    <a:gd name="T61" fmla="*/ 215 h 407"/>
                    <a:gd name="T62" fmla="*/ 307 w 407"/>
                    <a:gd name="T63" fmla="*/ 246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7" h="407">
                      <a:moveTo>
                        <a:pt x="203" y="0"/>
                      </a:moveTo>
                      <a:cubicBezTo>
                        <a:pt x="90" y="0"/>
                        <a:pt x="0" y="90"/>
                        <a:pt x="0" y="203"/>
                      </a:cubicBezTo>
                      <a:cubicBezTo>
                        <a:pt x="0" y="316"/>
                        <a:pt x="90" y="406"/>
                        <a:pt x="203" y="406"/>
                      </a:cubicBezTo>
                      <a:cubicBezTo>
                        <a:pt x="316" y="406"/>
                        <a:pt x="406" y="316"/>
                        <a:pt x="406" y="203"/>
                      </a:cubicBezTo>
                      <a:cubicBezTo>
                        <a:pt x="406" y="90"/>
                        <a:pt x="316" y="0"/>
                        <a:pt x="203" y="0"/>
                      </a:cubicBezTo>
                      <a:close/>
                      <a:moveTo>
                        <a:pt x="53" y="192"/>
                      </a:moveTo>
                      <a:lnTo>
                        <a:pt x="104" y="192"/>
                      </a:lnTo>
                      <a:lnTo>
                        <a:pt x="104" y="161"/>
                      </a:lnTo>
                      <a:lnTo>
                        <a:pt x="177" y="203"/>
                      </a:lnTo>
                      <a:lnTo>
                        <a:pt x="104" y="246"/>
                      </a:lnTo>
                      <a:lnTo>
                        <a:pt x="104" y="215"/>
                      </a:lnTo>
                      <a:lnTo>
                        <a:pt x="53" y="215"/>
                      </a:lnTo>
                      <a:lnTo>
                        <a:pt x="53" y="192"/>
                      </a:lnTo>
                      <a:close/>
                      <a:moveTo>
                        <a:pt x="206" y="353"/>
                      </a:moveTo>
                      <a:lnTo>
                        <a:pt x="163" y="279"/>
                      </a:lnTo>
                      <a:lnTo>
                        <a:pt x="194" y="279"/>
                      </a:lnTo>
                      <a:lnTo>
                        <a:pt x="194" y="127"/>
                      </a:lnTo>
                      <a:lnTo>
                        <a:pt x="163" y="127"/>
                      </a:lnTo>
                      <a:lnTo>
                        <a:pt x="206" y="54"/>
                      </a:lnTo>
                      <a:lnTo>
                        <a:pt x="248" y="127"/>
                      </a:lnTo>
                      <a:lnTo>
                        <a:pt x="217" y="127"/>
                      </a:lnTo>
                      <a:lnTo>
                        <a:pt x="217" y="279"/>
                      </a:lnTo>
                      <a:lnTo>
                        <a:pt x="248" y="279"/>
                      </a:lnTo>
                      <a:lnTo>
                        <a:pt x="206" y="353"/>
                      </a:lnTo>
                      <a:close/>
                      <a:moveTo>
                        <a:pt x="307" y="246"/>
                      </a:moveTo>
                      <a:lnTo>
                        <a:pt x="234" y="203"/>
                      </a:lnTo>
                      <a:lnTo>
                        <a:pt x="307" y="161"/>
                      </a:lnTo>
                      <a:lnTo>
                        <a:pt x="307" y="192"/>
                      </a:lnTo>
                      <a:lnTo>
                        <a:pt x="358" y="192"/>
                      </a:lnTo>
                      <a:lnTo>
                        <a:pt x="358" y="215"/>
                      </a:lnTo>
                      <a:lnTo>
                        <a:pt x="307" y="215"/>
                      </a:lnTo>
                      <a:lnTo>
                        <a:pt x="307" y="246"/>
                      </a:lnTo>
                      <a:close/>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F5F5F"/>
                    </a:solidFill>
                  </a:endParaRPr>
                </a:p>
              </p:txBody>
            </p:sp>
          </p:grpSp>
        </p:grpSp>
        <p:sp>
          <p:nvSpPr>
            <p:cNvPr id="7" name="TextBox 6"/>
            <p:cNvSpPr txBox="1"/>
            <p:nvPr/>
          </p:nvSpPr>
          <p:spPr>
            <a:xfrm>
              <a:off x="5761097" y="3356188"/>
              <a:ext cx="711435" cy="400110"/>
            </a:xfrm>
            <a:prstGeom prst="rect">
              <a:avLst/>
            </a:prstGeom>
            <a:solidFill>
              <a:schemeClr val="bg1"/>
            </a:solidFill>
          </p:spPr>
          <p:txBody>
            <a:bodyPr wrap="square" rtlCol="0">
              <a:spAutoFit/>
            </a:bodyPr>
            <a:lstStyle/>
            <a:p>
              <a:r>
                <a:rPr lang="en-US" sz="1000" dirty="0"/>
                <a:t>Internet Gateway</a:t>
              </a:r>
            </a:p>
          </p:txBody>
        </p:sp>
      </p:grpSp>
      <p:graphicFrame>
        <p:nvGraphicFramePr>
          <p:cNvPr id="34" name="Table 33"/>
          <p:cNvGraphicFramePr>
            <a:graphicFrameLocks noGrp="1"/>
          </p:cNvGraphicFramePr>
          <p:nvPr/>
        </p:nvGraphicFramePr>
        <p:xfrm>
          <a:off x="1447802" y="2799425"/>
          <a:ext cx="2026385" cy="853440"/>
        </p:xfrm>
        <a:graphic>
          <a:graphicData uri="http://schemas.openxmlformats.org/drawingml/2006/table">
            <a:tbl>
              <a:tblPr firstRow="1" bandRow="1">
                <a:tableStyleId>{7E9639D4-E3E2-4D34-9284-5A2195B3D0D7}</a:tableStyleId>
              </a:tblPr>
              <a:tblGrid>
                <a:gridCol w="990599">
                  <a:extLst>
                    <a:ext uri="{9D8B030D-6E8A-4147-A177-3AD203B41FA5}">
                      <a16:colId xmlns:a16="http://schemas.microsoft.com/office/drawing/2014/main" val="1530110840"/>
                    </a:ext>
                  </a:extLst>
                </a:gridCol>
                <a:gridCol w="1035786">
                  <a:extLst>
                    <a:ext uri="{9D8B030D-6E8A-4147-A177-3AD203B41FA5}">
                      <a16:colId xmlns:a16="http://schemas.microsoft.com/office/drawing/2014/main" val="2251893874"/>
                    </a:ext>
                  </a:extLst>
                </a:gridCol>
              </a:tblGrid>
              <a:tr h="379939">
                <a:tc>
                  <a:txBody>
                    <a:bodyPr/>
                    <a:lstStyle/>
                    <a:p>
                      <a:r>
                        <a:rPr lang="en-US" sz="1100" b="0" dirty="0"/>
                        <a:t>Destination CIDR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b="0" dirty="0"/>
                        <a:t>Route </a:t>
                      </a:r>
                    </a:p>
                    <a:p>
                      <a:r>
                        <a:rPr lang="en-US" sz="1100" b="0" dirty="0"/>
                        <a:t>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3293157"/>
                  </a:ext>
                </a:extLst>
              </a:tr>
              <a:tr h="379939">
                <a:tc>
                  <a:txBody>
                    <a:bodyPr/>
                    <a:lstStyle/>
                    <a:p>
                      <a:r>
                        <a:rPr lang="en-US" sz="1100" dirty="0"/>
                        <a:t>0.0.0.0/0</a:t>
                      </a:r>
                      <a:endParaRPr lang="en-US" sz="11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a:t>Internet Gateway</a:t>
                      </a:r>
                      <a:endParaRPr lang="en-US" sz="11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6753208"/>
                  </a:ext>
                </a:extLst>
              </a:tr>
            </a:tbl>
          </a:graphicData>
        </a:graphic>
      </p:graphicFrame>
      <p:cxnSp>
        <p:nvCxnSpPr>
          <p:cNvPr id="35" name="Curved Connector 34"/>
          <p:cNvCxnSpPr/>
          <p:nvPr/>
        </p:nvCxnSpPr>
        <p:spPr bwMode="auto">
          <a:xfrm rot="16200000" flipH="1" flipV="1">
            <a:off x="3449271" y="1646781"/>
            <a:ext cx="243856" cy="2014397"/>
          </a:xfrm>
          <a:prstGeom prst="curvedConnector3">
            <a:avLst>
              <a:gd name="adj1" fmla="val -93744"/>
            </a:avLst>
          </a:prstGeom>
          <a:noFill/>
          <a:ln w="9525" cap="flat" cmpd="sng" algn="ctr">
            <a:solidFill>
              <a:schemeClr val="tx1"/>
            </a:solidFill>
            <a:prstDash val="sysDash"/>
            <a:round/>
            <a:headEnd type="none" w="sm" len="sm"/>
            <a:tailEnd type="triangle"/>
          </a:ln>
          <a:effectLst/>
        </p:spPr>
      </p:cxnSp>
      <p:sp>
        <p:nvSpPr>
          <p:cNvPr id="36" name="Rectangle 35"/>
          <p:cNvSpPr/>
          <p:nvPr/>
        </p:nvSpPr>
        <p:spPr>
          <a:xfrm>
            <a:off x="3984267" y="2887176"/>
            <a:ext cx="1306623" cy="253916"/>
          </a:xfrm>
          <a:prstGeom prst="rect">
            <a:avLst/>
          </a:prstGeom>
        </p:spPr>
        <p:txBody>
          <a:bodyPr wrap="square">
            <a:spAutoFit/>
          </a:bodyPr>
          <a:lstStyle/>
          <a:p>
            <a:pPr algn="ctr" fontAlgn="auto">
              <a:spcBef>
                <a:spcPts val="0"/>
              </a:spcBef>
              <a:spcAft>
                <a:spcPts val="0"/>
              </a:spcAft>
              <a:defRPr/>
            </a:pPr>
            <a:r>
              <a:rPr lang="en-US" sz="1050" dirty="0">
                <a:solidFill>
                  <a:schemeClr val="bg1">
                    <a:lumMod val="50000"/>
                  </a:schemeClr>
                </a:solidFill>
                <a:latin typeface="Arial" panose="020B0604020202020204" pitchFamily="34" charset="0"/>
                <a:ea typeface="Calibri" charset="0"/>
                <a:cs typeface="Arial" panose="020B0604020202020204" pitchFamily="34" charset="0"/>
              </a:rPr>
              <a:t>Route Table</a:t>
            </a:r>
          </a:p>
        </p:txBody>
      </p:sp>
      <p:pic>
        <p:nvPicPr>
          <p:cNvPr id="37" name="Picture 36"/>
          <p:cNvPicPr>
            <a:picLocks noChangeAspect="1"/>
          </p:cNvPicPr>
          <p:nvPr/>
        </p:nvPicPr>
        <p:blipFill>
          <a:blip r:embed="rId4"/>
          <a:stretch>
            <a:fillRect/>
          </a:stretch>
        </p:blipFill>
        <p:spPr>
          <a:xfrm>
            <a:off x="4408978" y="2511289"/>
            <a:ext cx="457200" cy="438665"/>
          </a:xfrm>
          <a:prstGeom prst="rect">
            <a:avLst/>
          </a:prstGeom>
        </p:spPr>
      </p:pic>
      <p:sp>
        <p:nvSpPr>
          <p:cNvPr id="38" name="Rectangular Callout 37"/>
          <p:cNvSpPr/>
          <p:nvPr/>
        </p:nvSpPr>
        <p:spPr bwMode="auto">
          <a:xfrm>
            <a:off x="3072409" y="5480880"/>
            <a:ext cx="2207777" cy="619125"/>
          </a:xfrm>
          <a:prstGeom prst="wedgeRectCallout">
            <a:avLst>
              <a:gd name="adj1" fmla="val -58731"/>
              <a:gd name="adj2" fmla="val -348922"/>
            </a:avLst>
          </a:prstGeom>
          <a:solidFill>
            <a:schemeClr val="bg1">
              <a:lumMod val="95000"/>
            </a:schemeClr>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eaLnBrk="1" hangingPunct="1">
              <a:spcBef>
                <a:spcPct val="20000"/>
              </a:spcBef>
              <a:buClr>
                <a:srgbClr val="FF0000"/>
              </a:buClr>
            </a:pPr>
            <a:r>
              <a:rPr lang="en-US" sz="1600" dirty="0">
                <a:latin typeface="Arial" pitchFamily="34" charset="0"/>
              </a:rPr>
              <a:t>All traffic destined for Internet Gateway</a:t>
            </a:r>
          </a:p>
        </p:txBody>
      </p:sp>
      <p:sp>
        <p:nvSpPr>
          <p:cNvPr id="39" name="Rectangle 38"/>
          <p:cNvSpPr/>
          <p:nvPr/>
        </p:nvSpPr>
        <p:spPr>
          <a:xfrm>
            <a:off x="7006245" y="3897528"/>
            <a:ext cx="4484676" cy="1477328"/>
          </a:xfrm>
          <a:prstGeom prst="rect">
            <a:avLst/>
          </a:prstGeom>
        </p:spPr>
        <p:txBody>
          <a:bodyPr wrap="square">
            <a:spAutoFit/>
          </a:bodyPr>
          <a:lstStyle/>
          <a:p>
            <a:r>
              <a:rPr lang="en-US" dirty="0"/>
              <a:t>Consists of a set of route rules; each rule specifies</a:t>
            </a:r>
          </a:p>
          <a:p>
            <a:pPr marL="285750" indent="-285750">
              <a:buFont typeface="Arial" charset="0"/>
              <a:buChar char="•"/>
            </a:pPr>
            <a:r>
              <a:rPr lang="en-US" dirty="0"/>
              <a:t>Destination CIDR block</a:t>
            </a:r>
          </a:p>
          <a:p>
            <a:pPr marL="285750" indent="-285750">
              <a:buFont typeface="Arial" charset="0"/>
              <a:buChar char="•"/>
            </a:pPr>
            <a:r>
              <a:rPr lang="en-US" dirty="0"/>
              <a:t>Route Target (the next hop) for the traffic that matches that CIDR</a:t>
            </a:r>
          </a:p>
        </p:txBody>
      </p:sp>
      <p:sp>
        <p:nvSpPr>
          <p:cNvPr id="40" name="Rectangle 39"/>
          <p:cNvSpPr/>
          <p:nvPr/>
        </p:nvSpPr>
        <p:spPr>
          <a:xfrm>
            <a:off x="7010400" y="1160519"/>
            <a:ext cx="4409870" cy="646331"/>
          </a:xfrm>
          <a:prstGeom prst="rect">
            <a:avLst/>
          </a:prstGeom>
        </p:spPr>
        <p:txBody>
          <a:bodyPr wrap="square">
            <a:spAutoFit/>
          </a:bodyPr>
          <a:lstStyle/>
          <a:p>
            <a:r>
              <a:rPr lang="en-US" dirty="0"/>
              <a:t>Route Table is used to send traffic out of the VCN</a:t>
            </a:r>
          </a:p>
        </p:txBody>
      </p:sp>
    </p:spTree>
    <p:extLst>
      <p:ext uri="{BB962C8B-B14F-4D97-AF65-F5344CB8AC3E}">
        <p14:creationId xmlns:p14="http://schemas.microsoft.com/office/powerpoint/2010/main" val="3046819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linds(horizontal)">
                                      <p:cBhvr>
                                        <p:cTn id="7" dur="500"/>
                                        <p:tgtEl>
                                          <p:spTgt spid="40"/>
                                        </p:tgtEl>
                                      </p:cBhvr>
                                    </p:animEffect>
                                  </p:childTnLst>
                                </p:cTn>
                              </p:par>
                              <p:par>
                                <p:cTn id="8" presetID="3" presetClass="entr" presetSubtype="1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blinds(horizontal)">
                                      <p:cBhvr>
                                        <p:cTn id="10" dur="500"/>
                                        <p:tgtEl>
                                          <p:spTgt spid="3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blinds(horizontal)">
                                      <p:cBhvr>
                                        <p:cTn id="13" dur="500"/>
                                        <p:tgtEl>
                                          <p:spTgt spid="36"/>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blinds(horizontal)">
                                      <p:cBhvr>
                                        <p:cTn id="18" dur="500"/>
                                        <p:tgtEl>
                                          <p:spTgt spid="34"/>
                                        </p:tgtEl>
                                      </p:cBhvr>
                                    </p:animEffect>
                                  </p:childTnLst>
                                </p:cTn>
                              </p:par>
                              <p:par>
                                <p:cTn id="19" presetID="3" presetClass="entr" presetSubtype="1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blinds(horizontal)">
                                      <p:cBhvr>
                                        <p:cTn id="21" dur="500"/>
                                        <p:tgtEl>
                                          <p:spTgt spid="35"/>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blinds(horizontal)">
                                      <p:cBhvr>
                                        <p:cTn id="24" dur="500"/>
                                        <p:tgtEl>
                                          <p:spTgt spid="38"/>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blinds(horizontal)">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animBg="1"/>
      <p:bldP spid="39" grpId="0"/>
      <p:bldP spid="40" grpId="0"/>
    </p:bldLst>
  </p:timing>
</p:sld>
</file>

<file path=ppt/tags/tag1.xml><?xml version="1.0" encoding="utf-8"?>
<p:tagLst xmlns:a="http://schemas.openxmlformats.org/drawingml/2006/main" xmlns:r="http://schemas.openxmlformats.org/officeDocument/2006/relationships" xmlns:p="http://schemas.openxmlformats.org/presentationml/2006/main">
  <p:tag name="AS_UNIQUEID" val="17873"/>
</p:tagLst>
</file>

<file path=ppt/tags/tag10.xml><?xml version="1.0" encoding="utf-8"?>
<p:tagLst xmlns:a="http://schemas.openxmlformats.org/drawingml/2006/main" xmlns:r="http://schemas.openxmlformats.org/officeDocument/2006/relationships" xmlns:p="http://schemas.openxmlformats.org/presentationml/2006/main">
  <p:tag name="AS_UNIQUEID" val="17882"/>
</p:tagLst>
</file>

<file path=ppt/tags/tag11.xml><?xml version="1.0" encoding="utf-8"?>
<p:tagLst xmlns:a="http://schemas.openxmlformats.org/drawingml/2006/main" xmlns:r="http://schemas.openxmlformats.org/officeDocument/2006/relationships" xmlns:p="http://schemas.openxmlformats.org/presentationml/2006/main">
  <p:tag name="AS_UNIQUEID" val="17883"/>
</p:tagLst>
</file>

<file path=ppt/tags/tag12.xml><?xml version="1.0" encoding="utf-8"?>
<p:tagLst xmlns:a="http://schemas.openxmlformats.org/drawingml/2006/main" xmlns:r="http://schemas.openxmlformats.org/officeDocument/2006/relationships" xmlns:p="http://schemas.openxmlformats.org/presentationml/2006/main">
  <p:tag name="AS_UNIQUEID" val="17884"/>
</p:tagLst>
</file>

<file path=ppt/tags/tag13.xml><?xml version="1.0" encoding="utf-8"?>
<p:tagLst xmlns:a="http://schemas.openxmlformats.org/drawingml/2006/main" xmlns:r="http://schemas.openxmlformats.org/officeDocument/2006/relationships" xmlns:p="http://schemas.openxmlformats.org/presentationml/2006/main">
  <p:tag name="AS_UNIQUEID" val="17982"/>
</p:tagLst>
</file>

<file path=ppt/tags/tag14.xml><?xml version="1.0" encoding="utf-8"?>
<p:tagLst xmlns:a="http://schemas.openxmlformats.org/drawingml/2006/main" xmlns:r="http://schemas.openxmlformats.org/officeDocument/2006/relationships" xmlns:p="http://schemas.openxmlformats.org/presentationml/2006/main">
  <p:tag name="AS_UNIQUEID" val="17983"/>
</p:tagLst>
</file>

<file path=ppt/tags/tag15.xml><?xml version="1.0" encoding="utf-8"?>
<p:tagLst xmlns:a="http://schemas.openxmlformats.org/drawingml/2006/main" xmlns:r="http://schemas.openxmlformats.org/officeDocument/2006/relationships" xmlns:p="http://schemas.openxmlformats.org/presentationml/2006/main">
  <p:tag name="AS_UNIQUEID" val="17986"/>
</p:tagLst>
</file>

<file path=ppt/tags/tag16.xml><?xml version="1.0" encoding="utf-8"?>
<p:tagLst xmlns:a="http://schemas.openxmlformats.org/drawingml/2006/main" xmlns:r="http://schemas.openxmlformats.org/officeDocument/2006/relationships" xmlns:p="http://schemas.openxmlformats.org/presentationml/2006/main">
  <p:tag name="AS_UNIQUEID" val="17978"/>
</p:tagLst>
</file>

<file path=ppt/tags/tag17.xml><?xml version="1.0" encoding="utf-8"?>
<p:tagLst xmlns:a="http://schemas.openxmlformats.org/drawingml/2006/main" xmlns:r="http://schemas.openxmlformats.org/officeDocument/2006/relationships" xmlns:p="http://schemas.openxmlformats.org/presentationml/2006/main">
  <p:tag name="AS_UNIQUEID" val="17979"/>
</p:tagLst>
</file>

<file path=ppt/tags/tag18.xml><?xml version="1.0" encoding="utf-8"?>
<p:tagLst xmlns:a="http://schemas.openxmlformats.org/drawingml/2006/main" xmlns:r="http://schemas.openxmlformats.org/officeDocument/2006/relationships" xmlns:p="http://schemas.openxmlformats.org/presentationml/2006/main">
  <p:tag name="AS_UNIQUEID" val="17980"/>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S_UNIQUEID" val="17874"/>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S_UNIQUEID" val="17875"/>
</p:tagLst>
</file>

<file path=ppt/tags/tag4.xml><?xml version="1.0" encoding="utf-8"?>
<p:tagLst xmlns:a="http://schemas.openxmlformats.org/drawingml/2006/main" xmlns:r="http://schemas.openxmlformats.org/officeDocument/2006/relationships" xmlns:p="http://schemas.openxmlformats.org/presentationml/2006/main">
  <p:tag name="AS_UNIQUEID" val="17876"/>
</p:tagLst>
</file>

<file path=ppt/tags/tag5.xml><?xml version="1.0" encoding="utf-8"?>
<p:tagLst xmlns:a="http://schemas.openxmlformats.org/drawingml/2006/main" xmlns:r="http://schemas.openxmlformats.org/officeDocument/2006/relationships" xmlns:p="http://schemas.openxmlformats.org/presentationml/2006/main">
  <p:tag name="AS_UNIQUEID" val="17877"/>
</p:tagLst>
</file>

<file path=ppt/tags/tag6.xml><?xml version="1.0" encoding="utf-8"?>
<p:tagLst xmlns:a="http://schemas.openxmlformats.org/drawingml/2006/main" xmlns:r="http://schemas.openxmlformats.org/officeDocument/2006/relationships" xmlns:p="http://schemas.openxmlformats.org/presentationml/2006/main">
  <p:tag name="AS_UNIQUEID" val="17878"/>
</p:tagLst>
</file>

<file path=ppt/tags/tag7.xml><?xml version="1.0" encoding="utf-8"?>
<p:tagLst xmlns:a="http://schemas.openxmlformats.org/drawingml/2006/main" xmlns:r="http://schemas.openxmlformats.org/officeDocument/2006/relationships" xmlns:p="http://schemas.openxmlformats.org/presentationml/2006/main">
  <p:tag name="AS_UNIQUEID" val="17879"/>
</p:tagLst>
</file>

<file path=ppt/tags/tag8.xml><?xml version="1.0" encoding="utf-8"?>
<p:tagLst xmlns:a="http://schemas.openxmlformats.org/drawingml/2006/main" xmlns:r="http://schemas.openxmlformats.org/officeDocument/2006/relationships" xmlns:p="http://schemas.openxmlformats.org/presentationml/2006/main">
  <p:tag name="AS_UNIQUEID" val="17880"/>
</p:tagLst>
</file>

<file path=ppt/tags/tag9.xml><?xml version="1.0" encoding="utf-8"?>
<p:tagLst xmlns:a="http://schemas.openxmlformats.org/drawingml/2006/main" xmlns:r="http://schemas.openxmlformats.org/officeDocument/2006/relationships" xmlns:p="http://schemas.openxmlformats.org/presentationml/2006/main">
  <p:tag name="AS_UNIQUEID" val="17881"/>
</p:tagLst>
</file>

<file path=ppt/theme/theme1.xml><?xml version="1.0" encoding="utf-8"?>
<a:theme xmlns:a="http://schemas.openxmlformats.org/drawingml/2006/main" name="Light Master ">
  <a:themeElements>
    <a:clrScheme name="Oracle NEW">
      <a:dk1>
        <a:srgbClr val="4E3629"/>
      </a:dk1>
      <a:lt1>
        <a:sysClr val="window" lastClr="FFFFFF"/>
      </a:lt1>
      <a:dk2>
        <a:srgbClr val="312D2A"/>
      </a:dk2>
      <a:lt2>
        <a:srgbClr val="E0E2E1"/>
      </a:lt2>
      <a:accent1>
        <a:srgbClr val="D1350F"/>
      </a:accent1>
      <a:accent2>
        <a:srgbClr val="E6AC58"/>
      </a:accent2>
      <a:accent3>
        <a:srgbClr val="94AFAF"/>
      </a:accent3>
      <a:accent4>
        <a:srgbClr val="2B6242"/>
      </a:accent4>
      <a:accent5>
        <a:srgbClr val="2C5967"/>
      </a:accent5>
      <a:accent6>
        <a:srgbClr val="AE562C"/>
      </a:accent6>
      <a:hlink>
        <a:srgbClr val="2C5967"/>
      </a:hlink>
      <a:folHlink>
        <a:srgbClr val="F5B642"/>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potx" id="{DAFDA02F-964A-477E-8668-1A5770560AF4}" vid="{63737E6F-40CE-46AD-8900-885255D413A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8008</TotalTime>
  <Words>4266</Words>
  <Application>Microsoft Office PowerPoint</Application>
  <PresentationFormat>Widescreen</PresentationFormat>
  <Paragraphs>784</Paragraphs>
  <Slides>55</Slides>
  <Notes>30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55</vt:i4>
      </vt:variant>
    </vt:vector>
  </HeadingPairs>
  <TitlesOfParts>
    <vt:vector size="70" baseType="lpstr">
      <vt:lpstr>Arial</vt:lpstr>
      <vt:lpstr>Calibri</vt:lpstr>
      <vt:lpstr>Georgia</vt:lpstr>
      <vt:lpstr>Helvetica Neue</vt:lpstr>
      <vt:lpstr>OpenSans</vt:lpstr>
      <vt:lpstr>Oracle Sans</vt:lpstr>
      <vt:lpstr>Oracle Sans </vt:lpstr>
      <vt:lpstr>Oracle Sans Light</vt:lpstr>
      <vt:lpstr>Oracle Sans Semi Bold</vt:lpstr>
      <vt:lpstr>Segoe UI</vt:lpstr>
      <vt:lpstr>Segoe UI Semibold</vt:lpstr>
      <vt:lpstr>Segoe UI Semilight</vt:lpstr>
      <vt:lpstr>System Font Regular</vt:lpstr>
      <vt:lpstr>Wingdings</vt:lpstr>
      <vt:lpstr>Light Master </vt:lpstr>
      <vt:lpstr>Oracle Cloud Infrastructure</vt:lpstr>
      <vt:lpstr>Agenda</vt:lpstr>
      <vt:lpstr>Safe harbor statement</vt:lpstr>
      <vt:lpstr>PowerPoint Presentation</vt:lpstr>
      <vt:lpstr>Virtual Cloud Network</vt:lpstr>
      <vt:lpstr>PowerPoint Presentation</vt:lpstr>
      <vt:lpstr>Subnet </vt:lpstr>
      <vt:lpstr>Internet Gateway</vt:lpstr>
      <vt:lpstr>Route Table</vt:lpstr>
      <vt:lpstr>NAT Gateway</vt:lpstr>
      <vt:lpstr>Service Gateway</vt:lpstr>
      <vt:lpstr>Dynamic Routing Gateway</vt:lpstr>
      <vt:lpstr>Local Peering </vt:lpstr>
      <vt:lpstr>Remote Peering </vt:lpstr>
      <vt:lpstr>Security List (SL)</vt:lpstr>
      <vt:lpstr>Network Security Group (NSG)</vt:lpstr>
      <vt:lpstr>Network Visualizer v2.0</vt:lpstr>
      <vt:lpstr>Network Visualizer v2.0</vt:lpstr>
      <vt:lpstr>Network Visualizer v2.0</vt:lpstr>
      <vt:lpstr>Network Visualizer v2.0</vt:lpstr>
      <vt:lpstr>Load Balancer</vt:lpstr>
      <vt:lpstr>Network Load Balancer</vt:lpstr>
      <vt:lpstr>VPN Basics</vt:lpstr>
      <vt:lpstr>VPN Connect (IPSec)</vt:lpstr>
      <vt:lpstr>VPN Connect (IPSec) - Workflow</vt:lpstr>
      <vt:lpstr>VPN Connect workflow</vt:lpstr>
      <vt:lpstr>FastConnect </vt:lpstr>
      <vt:lpstr>FastConnect Models</vt:lpstr>
      <vt:lpstr>PowerPoint Presentation</vt:lpstr>
      <vt:lpstr>PowerPoint Presentation</vt:lpstr>
      <vt:lpstr>FastConnect Use Cases Summary</vt:lpstr>
      <vt:lpstr>PowerPoint Presentation</vt:lpstr>
      <vt:lpstr>Multicloud Architecture</vt:lpstr>
      <vt:lpstr>Partnership Benefits</vt:lpstr>
      <vt:lpstr>PowerPoint Presentation</vt:lpstr>
      <vt:lpstr>Common Use-cases</vt:lpstr>
      <vt:lpstr>Architecture - Azure OCI Interconnect</vt:lpstr>
      <vt:lpstr>PowerPoint Presentation</vt:lpstr>
      <vt:lpstr>Your network requirements </vt:lpstr>
      <vt:lpstr>Advanced Network Topics </vt:lpstr>
      <vt:lpstr>DRG Routing Engine</vt:lpstr>
      <vt:lpstr>DRG Enhancements:  Remote On Ramp</vt:lpstr>
      <vt:lpstr>DRG :  ECMP (Active/Active) support</vt:lpstr>
      <vt:lpstr>DRG:  L3 Firewall </vt:lpstr>
      <vt:lpstr>Redundancy: Connectivity Model  </vt:lpstr>
      <vt:lpstr>PowerPoint Presentation</vt:lpstr>
      <vt:lpstr>PowerPoint Presentation</vt:lpstr>
      <vt:lpstr>PowerPoint Presentation</vt:lpstr>
      <vt:lpstr>Private Peering network design </vt:lpstr>
      <vt:lpstr>Private Peering network design contd..</vt:lpstr>
      <vt:lpstr>Private Peering network design contd.. (2) </vt:lpstr>
      <vt:lpstr>Public Peering network design</vt:lpstr>
      <vt:lpstr>Public Peering network design contd. </vt:lpstr>
      <vt:lpstr>PowerPoint Presentation</vt:lpstr>
      <vt:lpstr>PowerPoint Presentation</vt:lpstr>
    </vt:vector>
  </TitlesOfParts>
  <Company>Oracle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dc:title>
  <dc:creator>Rohit Rahi</dc:creator>
  <cp:lastModifiedBy>Paolo Ramasso</cp:lastModifiedBy>
  <cp:revision>146</cp:revision>
  <dcterms:created xsi:type="dcterms:W3CDTF">2019-09-24T19:17:07Z</dcterms:created>
  <dcterms:modified xsi:type="dcterms:W3CDTF">2022-10-13T15:07:24Z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6186370</vt:lpwstr>
  </property>
  <property fmtid="{D5CDD505-2E9C-101B-9397-08002B2CF9AE}" pid="3" name="NXPowerLiteSettings">
    <vt:lpwstr>C700052003A000</vt:lpwstr>
  </property>
  <property fmtid="{D5CDD505-2E9C-101B-9397-08002B2CF9AE}" pid="4" name="NXPowerLiteVersion">
    <vt:lpwstr>D8.0.4</vt:lpwstr>
  </property>
</Properties>
</file>